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4" r:id="rId5"/>
    <p:sldMasterId id="214748367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Lst>
  <p:sldSz cy="5143500" cx="9144000"/>
  <p:notesSz cx="6858000" cy="9144000"/>
  <p:embeddedFontLst>
    <p:embeddedFont>
      <p:font typeface="Poppins"/>
      <p:bold r:id="rId131"/>
      <p:boldItalic r:id="rId132"/>
    </p:embeddedFont>
    <p:embeddedFont>
      <p:font typeface="Poppins Light"/>
      <p:regular r:id="rId133"/>
      <p:bold r:id="rId134"/>
      <p:italic r:id="rId135"/>
      <p:boldItalic r:id="rId136"/>
    </p:embeddedFont>
    <p:embeddedFont>
      <p:font typeface="Poppins Medium"/>
      <p:regular r:id="rId137"/>
      <p:bold r:id="rId138"/>
      <p:italic r:id="rId139"/>
      <p:boldItalic r:id="rId140"/>
    </p:embeddedFont>
    <p:embeddedFont>
      <p:font typeface="Poppins SemiBold"/>
      <p:regular r:id="rId141"/>
      <p:bold r:id="rId142"/>
      <p:italic r:id="rId143"/>
      <p:boldItalic r:id="rId144"/>
    </p:embeddedFont>
    <p:embeddedFont>
      <p:font typeface="Cambria Math"/>
      <p:regular r:id="rId1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47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C6FD648-FC4C-42F6-B1AC-0B3A4F257451}">
  <a:tblStyle styleId="{9C6FD648-FC4C-42F6-B1AC-0B3A4F25745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471"/>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slide" Target="slides/slide118.xml"/><Relationship Id="rId29" Type="http://schemas.openxmlformats.org/officeDocument/2006/relationships/slide" Target="slides/slide22.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143" Type="http://schemas.openxmlformats.org/officeDocument/2006/relationships/font" Target="fonts/PoppinsSemiBold-italic.fntdata"/><Relationship Id="rId142" Type="http://schemas.openxmlformats.org/officeDocument/2006/relationships/font" Target="fonts/PoppinsSemiBold-bold.fntdata"/><Relationship Id="rId141" Type="http://schemas.openxmlformats.org/officeDocument/2006/relationships/font" Target="fonts/PoppinsSemiBold-regular.fntdata"/><Relationship Id="rId140" Type="http://schemas.openxmlformats.org/officeDocument/2006/relationships/font" Target="fonts/PoppinsMedium-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145" Type="http://schemas.openxmlformats.org/officeDocument/2006/relationships/font" Target="fonts/CambriaMath-regular.fntdata"/><Relationship Id="rId8" Type="http://schemas.openxmlformats.org/officeDocument/2006/relationships/slide" Target="slides/slide1.xml"/><Relationship Id="rId144" Type="http://schemas.openxmlformats.org/officeDocument/2006/relationships/font" Target="fonts/PoppinsSemiBold-boldItalic.fntdata"/><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font" Target="fonts/PoppinsMedium-italic.fntdata"/><Relationship Id="rId138" Type="http://schemas.openxmlformats.org/officeDocument/2006/relationships/font" Target="fonts/PoppinsMedium-bold.fntdata"/><Relationship Id="rId137" Type="http://schemas.openxmlformats.org/officeDocument/2006/relationships/font" Target="fonts/PoppinsMedium-regular.fntdata"/><Relationship Id="rId132" Type="http://schemas.openxmlformats.org/officeDocument/2006/relationships/font" Target="fonts/Poppins-boldItalic.fntdata"/><Relationship Id="rId131" Type="http://schemas.openxmlformats.org/officeDocument/2006/relationships/font" Target="fonts/Poppins-bold.fntdata"/><Relationship Id="rId130" Type="http://schemas.openxmlformats.org/officeDocument/2006/relationships/slide" Target="slides/slide123.xml"/><Relationship Id="rId136" Type="http://schemas.openxmlformats.org/officeDocument/2006/relationships/font" Target="fonts/PoppinsLight-boldItalic.fntdata"/><Relationship Id="rId135" Type="http://schemas.openxmlformats.org/officeDocument/2006/relationships/font" Target="fonts/PoppinsLight-italic.fntdata"/><Relationship Id="rId134" Type="http://schemas.openxmlformats.org/officeDocument/2006/relationships/font" Target="fonts/PoppinsLight-bold.fntdata"/><Relationship Id="rId133" Type="http://schemas.openxmlformats.org/officeDocument/2006/relationships/font" Target="fonts/PoppinsLight-regular.fntdata"/><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js.aaai.org/index.php/ICWSM/article/download/7319/7173/10549" TargetMode="Externa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autahi.com/im_greedycelf" TargetMode="External"/><Relationship Id="rId3" Type="http://schemas.openxmlformats.org/officeDocument/2006/relationships/hyperlink" Target="https://arxiv.org/pdf/1904.08804.pdf"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ociology.stanford.edu/people/mark-granovetter" TargetMode="External"/><Relationship Id="rId3" Type="http://schemas.openxmlformats.org/officeDocument/2006/relationships/hyperlink" Target="https://www.youtube.com/watch?v=6g9vtxUmfwM&amp;list=PLoROMvodv4rPLKxIpqhjhPgdQy7imNkDn&amp;index=14" TargetMode="Externa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link-prediction-recommendation-engines-with-node2vec-c97c429351a8" TargetMode="Externa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3c92190636_5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g13c92190636_5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3be4fb44d7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As Alissa walked us through, we are interested in exploring how influence and fairness are spread through a network of retweets.</a:t>
            </a:r>
            <a:endParaRPr/>
          </a:p>
        </p:txBody>
      </p:sp>
      <p:sp>
        <p:nvSpPr>
          <p:cNvPr id="232" name="Google Shape;232;g13be4fb44d7_0_1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g12dc19e73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Sophia</a:t>
            </a:r>
            <a:endParaRPr/>
          </a:p>
        </p:txBody>
      </p:sp>
      <p:sp>
        <p:nvSpPr>
          <p:cNvPr id="1630" name="Google Shape;1630;g12dc19e73c1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12a5d2b3bcd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Sophia</a:t>
            </a:r>
            <a:endParaRPr/>
          </a:p>
        </p:txBody>
      </p:sp>
      <p:sp>
        <p:nvSpPr>
          <p:cNvPr id="1644" name="Google Shape;1644;g12a5d2b3bcd_0_2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3" name="Shape 1653"/>
        <p:cNvGrpSpPr/>
        <p:nvPr/>
      </p:nvGrpSpPr>
      <p:grpSpPr>
        <a:xfrm>
          <a:off x="0" y="0"/>
          <a:ext cx="0" cy="0"/>
          <a:chOff x="0" y="0"/>
          <a:chExt cx="0" cy="0"/>
        </a:xfrm>
      </p:grpSpPr>
      <p:sp>
        <p:nvSpPr>
          <p:cNvPr id="1654" name="Google Shape;1654;g12bcdcb6f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Sophia</a:t>
            </a:r>
            <a:endParaRPr/>
          </a:p>
        </p:txBody>
      </p:sp>
      <p:sp>
        <p:nvSpPr>
          <p:cNvPr id="1655" name="Google Shape;1655;g12bcdcb6fd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5" name="Shape 1665"/>
        <p:cNvGrpSpPr/>
        <p:nvPr/>
      </p:nvGrpSpPr>
      <p:grpSpPr>
        <a:xfrm>
          <a:off x="0" y="0"/>
          <a:ext cx="0" cy="0"/>
          <a:chOff x="0" y="0"/>
          <a:chExt cx="0" cy="0"/>
        </a:xfrm>
      </p:grpSpPr>
      <p:sp>
        <p:nvSpPr>
          <p:cNvPr id="1666" name="Google Shape;1666;g12a5d2b3bcd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Sophia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
        <p:nvSpPr>
          <p:cNvPr id="1667" name="Google Shape;1667;g12a5d2b3bcd_0_2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g12a5d2b3b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Autumn</a:t>
            </a:r>
            <a:endParaRPr/>
          </a:p>
        </p:txBody>
      </p:sp>
      <p:sp>
        <p:nvSpPr>
          <p:cNvPr id="1686" name="Google Shape;1686;g12a5d2b3bc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g12a5d2b3bcd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Autumn</a:t>
            </a:r>
            <a:endParaRPr/>
          </a:p>
        </p:txBody>
      </p:sp>
      <p:sp>
        <p:nvSpPr>
          <p:cNvPr id="1697" name="Google Shape;1697;g12a5d2b3bcd_0_2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g12a5d2b3bc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g12a5d2b3bcd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g12a5d2b3bc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g12a5d2b3bcd_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8" name="Shape 1768"/>
        <p:cNvGrpSpPr/>
        <p:nvPr/>
      </p:nvGrpSpPr>
      <p:grpSpPr>
        <a:xfrm>
          <a:off x="0" y="0"/>
          <a:ext cx="0" cy="0"/>
          <a:chOff x="0" y="0"/>
          <a:chExt cx="0" cy="0"/>
        </a:xfrm>
      </p:grpSpPr>
      <p:sp>
        <p:nvSpPr>
          <p:cNvPr id="1769" name="Google Shape;1769;g12a5d2b3bcd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g12a5d2b3bcd_0_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1" name="Shape 1811"/>
        <p:cNvGrpSpPr/>
        <p:nvPr/>
      </p:nvGrpSpPr>
      <p:grpSpPr>
        <a:xfrm>
          <a:off x="0" y="0"/>
          <a:ext cx="0" cy="0"/>
          <a:chOff x="0" y="0"/>
          <a:chExt cx="0" cy="0"/>
        </a:xfrm>
      </p:grpSpPr>
      <p:sp>
        <p:nvSpPr>
          <p:cNvPr id="1812" name="Google Shape;1812;g12a5d2b3bcd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g12a5d2b3bcd_0_1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3be4fb44d7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We need to constrain the model by determining by how many influencers are we looking for.</a:t>
            </a:r>
            <a:br>
              <a:rPr b="1" lang="en"/>
            </a:br>
            <a:r>
              <a:rPr b="1" lang="en"/>
              <a:t> </a:t>
            </a:r>
            <a:br>
              <a:rPr b="1" lang="en"/>
            </a:br>
            <a:r>
              <a:rPr b="1" lang="en"/>
              <a:t>Here is where we also incorporate fairness. To solve this task, we also need to specify the fairness threshold that we want to impose on the algorithm. Lowering the threshold will default to maximizing by just influence alone.</a:t>
            </a:r>
            <a:endParaRPr b="1"/>
          </a:p>
        </p:txBody>
      </p:sp>
      <p:sp>
        <p:nvSpPr>
          <p:cNvPr id="239" name="Google Shape;239;g13be4fb44d7_0_1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8" name="Shape 1858"/>
        <p:cNvGrpSpPr/>
        <p:nvPr/>
      </p:nvGrpSpPr>
      <p:grpSpPr>
        <a:xfrm>
          <a:off x="0" y="0"/>
          <a:ext cx="0" cy="0"/>
          <a:chOff x="0" y="0"/>
          <a:chExt cx="0" cy="0"/>
        </a:xfrm>
      </p:grpSpPr>
      <p:sp>
        <p:nvSpPr>
          <p:cNvPr id="1859" name="Google Shape;1859;g12ae04ebeca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0" name="Google Shape;1860;g12ae04ebeca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4" name="Shape 1864"/>
        <p:cNvGrpSpPr/>
        <p:nvPr/>
      </p:nvGrpSpPr>
      <p:grpSpPr>
        <a:xfrm>
          <a:off x="0" y="0"/>
          <a:ext cx="0" cy="0"/>
          <a:chOff x="0" y="0"/>
          <a:chExt cx="0" cy="0"/>
        </a:xfrm>
      </p:grpSpPr>
      <p:sp>
        <p:nvSpPr>
          <p:cNvPr id="1865" name="Google Shape;1865;g12ae04ebeca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g12ae04ebeca_1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9" name="Shape 1879"/>
        <p:cNvGrpSpPr/>
        <p:nvPr/>
      </p:nvGrpSpPr>
      <p:grpSpPr>
        <a:xfrm>
          <a:off x="0" y="0"/>
          <a:ext cx="0" cy="0"/>
          <a:chOff x="0" y="0"/>
          <a:chExt cx="0" cy="0"/>
        </a:xfrm>
      </p:grpSpPr>
      <p:sp>
        <p:nvSpPr>
          <p:cNvPr id="1880" name="Google Shape;1880;g12ae04ebeca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g12ae04ebeca_1_1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3" name="Shape 1903"/>
        <p:cNvGrpSpPr/>
        <p:nvPr/>
      </p:nvGrpSpPr>
      <p:grpSpPr>
        <a:xfrm>
          <a:off x="0" y="0"/>
          <a:ext cx="0" cy="0"/>
          <a:chOff x="0" y="0"/>
          <a:chExt cx="0" cy="0"/>
        </a:xfrm>
      </p:grpSpPr>
      <p:sp>
        <p:nvSpPr>
          <p:cNvPr id="1904" name="Google Shape;1904;g12ae04ebeca_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g12ae04ebeca_1_1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6" name="Shape 1916"/>
        <p:cNvGrpSpPr/>
        <p:nvPr/>
      </p:nvGrpSpPr>
      <p:grpSpPr>
        <a:xfrm>
          <a:off x="0" y="0"/>
          <a:ext cx="0" cy="0"/>
          <a:chOff x="0" y="0"/>
          <a:chExt cx="0" cy="0"/>
        </a:xfrm>
      </p:grpSpPr>
      <p:sp>
        <p:nvSpPr>
          <p:cNvPr id="1917" name="Google Shape;1917;g12ae04ebeca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g12ae04ebeca_1_1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1" name="Shape 1931"/>
        <p:cNvGrpSpPr/>
        <p:nvPr/>
      </p:nvGrpSpPr>
      <p:grpSpPr>
        <a:xfrm>
          <a:off x="0" y="0"/>
          <a:ext cx="0" cy="0"/>
          <a:chOff x="0" y="0"/>
          <a:chExt cx="0" cy="0"/>
        </a:xfrm>
      </p:grpSpPr>
      <p:sp>
        <p:nvSpPr>
          <p:cNvPr id="1932" name="Google Shape;1932;g12ae04ebeca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g12ae04ebeca_1_1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4" name="Shape 1944"/>
        <p:cNvGrpSpPr/>
        <p:nvPr/>
      </p:nvGrpSpPr>
      <p:grpSpPr>
        <a:xfrm>
          <a:off x="0" y="0"/>
          <a:ext cx="0" cy="0"/>
          <a:chOff x="0" y="0"/>
          <a:chExt cx="0" cy="0"/>
        </a:xfrm>
      </p:grpSpPr>
      <p:sp>
        <p:nvSpPr>
          <p:cNvPr id="1945" name="Google Shape;1945;g12ae04ebeca_1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g12ae04ebeca_1_1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0" name="Shape 1960"/>
        <p:cNvGrpSpPr/>
        <p:nvPr/>
      </p:nvGrpSpPr>
      <p:grpSpPr>
        <a:xfrm>
          <a:off x="0" y="0"/>
          <a:ext cx="0" cy="0"/>
          <a:chOff x="0" y="0"/>
          <a:chExt cx="0" cy="0"/>
        </a:xfrm>
      </p:grpSpPr>
      <p:sp>
        <p:nvSpPr>
          <p:cNvPr id="1961" name="Google Shape;1961;g12ae04ebeca_1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g12ae04ebeca_1_1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5" name="Shape 1975"/>
        <p:cNvGrpSpPr/>
        <p:nvPr/>
      </p:nvGrpSpPr>
      <p:grpSpPr>
        <a:xfrm>
          <a:off x="0" y="0"/>
          <a:ext cx="0" cy="0"/>
          <a:chOff x="0" y="0"/>
          <a:chExt cx="0" cy="0"/>
        </a:xfrm>
      </p:grpSpPr>
      <p:sp>
        <p:nvSpPr>
          <p:cNvPr id="1976" name="Google Shape;1976;g12ae04ebeca_1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g12ae04ebeca_1_2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0" name="Shape 1990"/>
        <p:cNvGrpSpPr/>
        <p:nvPr/>
      </p:nvGrpSpPr>
      <p:grpSpPr>
        <a:xfrm>
          <a:off x="0" y="0"/>
          <a:ext cx="0" cy="0"/>
          <a:chOff x="0" y="0"/>
          <a:chExt cx="0" cy="0"/>
        </a:xfrm>
      </p:grpSpPr>
      <p:sp>
        <p:nvSpPr>
          <p:cNvPr id="1991" name="Google Shape;1991;g12ae04ebeca_1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g12ae04ebeca_1_2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3be4fb44d7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For modeling the spread of influence, in our </a:t>
            </a:r>
            <a:r>
              <a:rPr b="1" lang="en">
                <a:solidFill>
                  <a:schemeClr val="dk1"/>
                </a:solidFill>
              </a:rPr>
              <a:t>approach, </a:t>
            </a:r>
            <a:r>
              <a:rPr b="1" lang="en">
                <a:solidFill>
                  <a:schemeClr val="dk1"/>
                </a:solidFill>
              </a:rPr>
              <a:t>we are going to represent it as a probability that a </a:t>
            </a:r>
            <a:r>
              <a:rPr b="1" lang="en">
                <a:solidFill>
                  <a:schemeClr val="dk1"/>
                </a:solidFill>
              </a:rPr>
              <a:t>user will appear in a cascade started by an influencer. This is called the diffusion probability. </a:t>
            </a:r>
            <a:br>
              <a:rPr b="1" lang="en">
                <a:solidFill>
                  <a:schemeClr val="dk1"/>
                </a:solidFill>
              </a:rPr>
            </a:b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We have a retweet graph on the left that shows how information propagates with each retweet, but since we are only interested in the binary condition that a user could or could not be influenced, We eliminate distance and reduce the edges into what is called a bipartite graph, where we have just the seed users on one side, and the rest of the Weibo users on the other side, and edges connecting them with diffusion probabilities as edge weight.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Although we are removing network connectivity, we will incorporate information about their shared cascade in other ways.</a:t>
            </a:r>
            <a:endParaRPr b="1">
              <a:solidFill>
                <a:schemeClr val="dk1"/>
              </a:solidFill>
            </a:endParaRPr>
          </a:p>
          <a:p>
            <a:pPr indent="0" lvl="0" marL="0" rtl="0" algn="l">
              <a:spcBef>
                <a:spcPts val="0"/>
              </a:spcBef>
              <a:spcAft>
                <a:spcPts val="0"/>
              </a:spcAft>
              <a:buClr>
                <a:schemeClr val="dk1"/>
              </a:buClr>
              <a:buSzPts val="1100"/>
              <a:buFont typeface="Arial"/>
              <a:buNone/>
            </a:pPr>
            <a:br>
              <a:rPr b="1" lang="en">
                <a:solidFill>
                  <a:schemeClr val="dk1"/>
                </a:solidFill>
              </a:rPr>
            </a:br>
            <a:r>
              <a:rPr b="1" lang="en">
                <a:solidFill>
                  <a:schemeClr val="dk1"/>
                </a:solidFill>
              </a:rPr>
              <a:t>We also obtain computational savings in modeling the network as node context.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Question: What cases would distance be relevant for influence modeling?</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Framing our hypothesis another way: </a:t>
            </a:r>
            <a:r>
              <a:rPr b="1" lang="en">
                <a:solidFill>
                  <a:schemeClr val="dk1"/>
                </a:solidFill>
              </a:rPr>
              <a:t>The central idea is that that an influencer’s strength lies in the cascades they initiate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NEED TO REVIEW – HOW NETWORK MIGHT BE RELEVANT FOR LINK PREDICTION OR NEXT EDGE PREDICTION</a:t>
            </a:r>
            <a:endParaRPr>
              <a:solidFill>
                <a:schemeClr val="dk1"/>
              </a:solidFill>
            </a:endParaRPr>
          </a:p>
          <a:p>
            <a:pPr indent="-298450" lvl="0" marL="457200" rtl="0" algn="l">
              <a:spcBef>
                <a:spcPts val="0"/>
              </a:spcBef>
              <a:spcAft>
                <a:spcPts val="0"/>
              </a:spcAft>
              <a:buClr>
                <a:schemeClr val="dk1"/>
              </a:buClr>
              <a:buSzPts val="1100"/>
              <a:buChar char="-"/>
            </a:pPr>
            <a:r>
              <a:rPr lang="en" u="sng">
                <a:solidFill>
                  <a:schemeClr val="hlink"/>
                </a:solidFill>
                <a:hlinkClick r:id="rId2"/>
              </a:rPr>
              <a:t>https://ojs.aaai.org/index.php/ICWSM/article/download/7319/7173/10549</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Diffusion models (modeling directly on a network graph)  have a hard time modeling higher order correlations.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 and we are assuming that it is independent of distance between the two users in the graph itself.</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Question: Computational complexity?</a:t>
            </a:r>
            <a:endParaRPr b="1"/>
          </a:p>
          <a:p>
            <a:pPr indent="-298450" lvl="0" marL="457200" rtl="0" algn="l">
              <a:spcBef>
                <a:spcPts val="0"/>
              </a:spcBef>
              <a:spcAft>
                <a:spcPts val="0"/>
              </a:spcAft>
              <a:buSzPts val="1100"/>
              <a:buChar char="-"/>
            </a:pPr>
            <a:r>
              <a:rPr lang="en"/>
              <a:t>This actually results in a large computational savings </a:t>
            </a:r>
            <a:endParaRPr/>
          </a:p>
          <a:p>
            <a:pPr indent="-298450" lvl="0" marL="457200" rtl="0" algn="l">
              <a:spcBef>
                <a:spcPts val="0"/>
              </a:spcBef>
              <a:spcAft>
                <a:spcPts val="0"/>
              </a:spcAft>
              <a:buSzPts val="1100"/>
              <a:buChar char="-"/>
            </a:pPr>
            <a:r>
              <a:rPr lang="en"/>
              <a:t>Building the context between two nodes on the retweet network would have O(C*N(N-1)/2) complexity versus O(C*N) complexity for the bipartite representation in creating the training examples</a:t>
            </a:r>
            <a:endParaRPr/>
          </a:p>
          <a:p>
            <a:pPr indent="-298450" lvl="0" marL="457200" rtl="0" algn="l">
              <a:spcBef>
                <a:spcPts val="0"/>
              </a:spcBef>
              <a:spcAft>
                <a:spcPts val="0"/>
              </a:spcAft>
              <a:buSzPts val="1100"/>
              <a:buChar char="-"/>
            </a:pPr>
            <a:r>
              <a:rPr lang="en"/>
              <a:t>The previous process requires the creation of the propagation network, meaning going through every node. in the cascade and iterating over the subsequent nodes to search for a directed edge in the network. This has a complexity of O ( c( ̄n( ̄n − 1)/2)), where c is the number of cascades and  ̄n is the average cascade size. Given that the average size of a cascade can surpass 60 nodes, it is a very time consuming for a scalable IM algorithm.</a:t>
            </a:r>
            <a:endParaRPr/>
          </a:p>
          <a:p>
            <a:pPr indent="-298450" lvl="0" marL="457200" rtl="0" algn="l">
              <a:spcBef>
                <a:spcPts val="0"/>
              </a:spcBef>
              <a:spcAft>
                <a:spcPts val="0"/>
              </a:spcAft>
              <a:buSzPts val="1100"/>
              <a:buChar char="-"/>
            </a:pPr>
            <a:r>
              <a:rPr lang="en"/>
              <a:t>The node- context creation has a complexity of O(cn), which is linear to the cascade’s size and does not require searching in the underlying network.</a:t>
            </a:r>
            <a:endParaRPr/>
          </a:p>
        </p:txBody>
      </p:sp>
      <p:sp>
        <p:nvSpPr>
          <p:cNvPr id="266" name="Google Shape;266;g13be4fb44d7_0_1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6" name="Shape 2006"/>
        <p:cNvGrpSpPr/>
        <p:nvPr/>
      </p:nvGrpSpPr>
      <p:grpSpPr>
        <a:xfrm>
          <a:off x="0" y="0"/>
          <a:ext cx="0" cy="0"/>
          <a:chOff x="0" y="0"/>
          <a:chExt cx="0" cy="0"/>
        </a:xfrm>
      </p:grpSpPr>
      <p:sp>
        <p:nvSpPr>
          <p:cNvPr id="2007" name="Google Shape;2007;g12ae04ebeca_1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g12ae04ebeca_1_2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2" name="Shape 2022"/>
        <p:cNvGrpSpPr/>
        <p:nvPr/>
      </p:nvGrpSpPr>
      <p:grpSpPr>
        <a:xfrm>
          <a:off x="0" y="0"/>
          <a:ext cx="0" cy="0"/>
          <a:chOff x="0" y="0"/>
          <a:chExt cx="0" cy="0"/>
        </a:xfrm>
      </p:grpSpPr>
      <p:sp>
        <p:nvSpPr>
          <p:cNvPr id="2023" name="Google Shape;2023;g12ae04ebeca_1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g12ae04ebeca_1_2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9" name="Shape 2039"/>
        <p:cNvGrpSpPr/>
        <p:nvPr/>
      </p:nvGrpSpPr>
      <p:grpSpPr>
        <a:xfrm>
          <a:off x="0" y="0"/>
          <a:ext cx="0" cy="0"/>
          <a:chOff x="0" y="0"/>
          <a:chExt cx="0" cy="0"/>
        </a:xfrm>
      </p:grpSpPr>
      <p:sp>
        <p:nvSpPr>
          <p:cNvPr id="2040" name="Google Shape;2040;g12ae04ebeca_1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g12ae04ebeca_1_2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8" name="Shape 2058"/>
        <p:cNvGrpSpPr/>
        <p:nvPr/>
      </p:nvGrpSpPr>
      <p:grpSpPr>
        <a:xfrm>
          <a:off x="0" y="0"/>
          <a:ext cx="0" cy="0"/>
          <a:chOff x="0" y="0"/>
          <a:chExt cx="0" cy="0"/>
        </a:xfrm>
      </p:grpSpPr>
      <p:sp>
        <p:nvSpPr>
          <p:cNvPr id="2059" name="Google Shape;2059;g12ae04ebeca_1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g12ae04ebeca_1_2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3beadcea2e_4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The next step is to </a:t>
            </a:r>
            <a:r>
              <a:rPr b="1" lang="en">
                <a:solidFill>
                  <a:schemeClr val="dk1"/>
                </a:solidFill>
              </a:rPr>
              <a:t>predict these diffusion probabilities between a pair of users, and so we’ll use a </a:t>
            </a:r>
            <a:r>
              <a:rPr b="1" lang="en">
                <a:solidFill>
                  <a:schemeClr val="dk1"/>
                </a:solidFill>
              </a:rPr>
              <a:t>technique</a:t>
            </a:r>
            <a:r>
              <a:rPr b="1" lang="en">
                <a:solidFill>
                  <a:schemeClr val="dk1"/>
                </a:solidFill>
              </a:rPr>
              <a:t> in machine learning called representation learning, which is used for automatically discovering representations from data. I</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These learned representations are generated after training on all user pairings that are seen in cascades, called the cascade context, which includes information that represent a cacade’s influence and fairness magnitude. </a:t>
            </a:r>
            <a:br>
              <a:rPr b="1" lang="en">
                <a:solidFill>
                  <a:schemeClr val="dk1"/>
                </a:solidFill>
              </a:rPr>
            </a:b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The source/target embeddings are combined at the end of our machine learning pipeline to obtain diffusion probabilities.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a:t>
            </a:r>
            <a:br>
              <a:rPr b="1" lang="en">
                <a:solidFill>
                  <a:schemeClr val="dk1"/>
                </a:solidFill>
              </a:rPr>
            </a:br>
            <a:br>
              <a:rPr b="1" lang="en">
                <a:solidFill>
                  <a:schemeClr val="dk1"/>
                </a:solidFill>
              </a:rPr>
            </a:br>
            <a:r>
              <a:rPr b="1" lang="en">
                <a:solidFill>
                  <a:schemeClr val="dk1"/>
                </a:solidFill>
              </a:rPr>
              <a:t>Question: Details on learning pipeline?</a:t>
            </a:r>
            <a:br>
              <a:rPr b="1" lang="en">
                <a:solidFill>
                  <a:schemeClr val="dk1"/>
                </a:solidFill>
              </a:rPr>
            </a:br>
            <a:r>
              <a:rPr lang="en">
                <a:solidFill>
                  <a:schemeClr val="dk1"/>
                </a:solidFill>
              </a:rPr>
              <a:t>- First layer is noise contrastive estimation – unsupervised method where network learns how often the users occur together</a:t>
            </a:r>
            <a:br>
              <a:rPr lang="en">
                <a:solidFill>
                  <a:schemeClr val="dk1"/>
                </a:solidFill>
              </a:rPr>
            </a:br>
            <a:r>
              <a:rPr lang="en">
                <a:solidFill>
                  <a:schemeClr val="dk1"/>
                </a:solidFill>
              </a:rPr>
              <a:t>- Second layer is supervised based on cascade length</a:t>
            </a:r>
            <a:br>
              <a:rPr lang="en">
                <a:solidFill>
                  <a:schemeClr val="dk1"/>
                </a:solidFill>
              </a:rPr>
            </a:br>
            <a:r>
              <a:rPr lang="en">
                <a:solidFill>
                  <a:schemeClr val="dk1"/>
                </a:solidFill>
              </a:rPr>
              <a:t>- Third layer is based on fairness scores</a:t>
            </a:r>
            <a:br>
              <a:rPr b="1" lang="en">
                <a:solidFill>
                  <a:schemeClr val="dk1"/>
                </a:solidFill>
              </a:rPr>
            </a:br>
            <a:endParaRPr/>
          </a:p>
          <a:p>
            <a:pPr indent="0" lvl="0" marL="0" rtl="0" algn="l">
              <a:spcBef>
                <a:spcPts val="0"/>
              </a:spcBef>
              <a:spcAft>
                <a:spcPts val="0"/>
              </a:spcAft>
              <a:buNone/>
            </a:pPr>
            <a:r>
              <a:rPr b="1" lang="en"/>
              <a:t>Question: Details on how diffusion probabilities are obtained?</a:t>
            </a:r>
            <a:endParaRPr b="1"/>
          </a:p>
          <a:p>
            <a:pPr indent="-298450" lvl="0" marL="457200" rtl="0" algn="l">
              <a:spcBef>
                <a:spcPts val="0"/>
              </a:spcBef>
              <a:spcAft>
                <a:spcPts val="0"/>
              </a:spcAft>
              <a:buSzPts val="1100"/>
              <a:buChar char="-"/>
            </a:pPr>
            <a:r>
              <a:rPr lang="en">
                <a:solidFill>
                  <a:schemeClr val="dk1"/>
                </a:solidFill>
              </a:rPr>
              <a:t>Separate matrix embeddings for our source and target users, which we combine via matrix multiplication to obtain the probabilities.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Question: What other methods are used for influence modeling?</a:t>
            </a:r>
            <a:endParaRPr b="1">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To our knowledge, this research is one of the first to leverage representation learning for modeling influence in a network.</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Influence Embeddings – Inf2Vec</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Diffusion Models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 degree to which influence maximization applies to real policy decisions, such as which customers to market to or which people to immunize, depends almost entirely on whether the influence model is correctly specified.</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If influence models are realistic and reflect our empirical understanding of influence diffusion, then social influence maximization will produce realistic optimal seed sets that create behavioural diffusion.</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If influence models are misspecified, however, influence maximization will produce unrealistic and suboptimal seed sets.</a:t>
            </a:r>
            <a:endParaRPr>
              <a:solidFill>
                <a:schemeClr val="dk1"/>
              </a:solidFill>
            </a:endParaRPr>
          </a:p>
        </p:txBody>
      </p:sp>
      <p:sp>
        <p:nvSpPr>
          <p:cNvPr id="329" name="Google Shape;329;g13beadcea2e_4_3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3be4fb44d7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The final component of our approach includes a optimization</a:t>
            </a:r>
            <a:r>
              <a:rPr b="1" lang="en">
                <a:solidFill>
                  <a:schemeClr val="dk1"/>
                </a:solidFill>
              </a:rPr>
              <a:t> </a:t>
            </a:r>
            <a:r>
              <a:rPr b="1" lang="en">
                <a:solidFill>
                  <a:schemeClr val="dk1"/>
                </a:solidFill>
              </a:rPr>
              <a:t>algorithm that returns the top scoring </a:t>
            </a:r>
            <a:r>
              <a:rPr b="1" lang="en">
                <a:solidFill>
                  <a:schemeClr val="dk1"/>
                </a:solidFill>
              </a:rPr>
              <a:t>influencers</a:t>
            </a:r>
            <a:r>
              <a:rPr b="1" lang="en">
                <a:solidFill>
                  <a:schemeClr val="dk1"/>
                </a:solidFill>
              </a:rPr>
              <a:t> based off of a set of rules. In our case, we’re maximizing influence spread based on each seed node’s </a:t>
            </a:r>
            <a:r>
              <a:rPr b="1" lang="en">
                <a:solidFill>
                  <a:schemeClr val="dk1"/>
                </a:solidFill>
              </a:rPr>
              <a:t>cumulative</a:t>
            </a:r>
            <a:r>
              <a:rPr b="1" lang="en">
                <a:solidFill>
                  <a:schemeClr val="dk1"/>
                </a:solidFill>
              </a:rPr>
              <a:t> diffusion probability.</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Once the top influencer is found, we remove their target nodes from the network, and repeat this process until we have the number of influencers we set aside our budget.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We have reached the end of our algorithm and we have our set of fair influencers! And we can compare with our test set of influencers for evaluation.</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This was a brief intro to IM as well as our solution, so we will share more walk throughs and resources on our final deliverable.</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Question: What is the optimization algorithm you’re using?</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Modification of modification of a greedy algorithm – Modified Cost Effective Lazy Forward</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Question: What is a greedy algorithm?</a:t>
            </a:r>
            <a:endParaRPr b="1">
              <a:solidFill>
                <a:schemeClr val="dk1"/>
              </a:solidFill>
            </a:endParaRPr>
          </a:p>
          <a:p>
            <a:pPr indent="-298450" lvl="0" marL="457200" rtl="0" algn="l">
              <a:spcBef>
                <a:spcPts val="0"/>
              </a:spcBef>
              <a:spcAft>
                <a:spcPts val="0"/>
              </a:spcAft>
              <a:buClr>
                <a:schemeClr val="dk1"/>
              </a:buClr>
              <a:buSzPts val="1100"/>
              <a:buChar char="-"/>
            </a:pPr>
            <a:r>
              <a:rPr lang="en" u="sng">
                <a:solidFill>
                  <a:schemeClr val="hlink"/>
                </a:solidFill>
                <a:hlinkClick r:id="rId2"/>
              </a:rPr>
              <a:t>https://hautahi.com/im_greedycelf</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Algorithmic paradigm that builds up a solution piece by piece, always choosing the next piece that offers the most obvious and immediate benefit.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CELF version improves upon the efficiency of the greedy version and should be preferred in analyzing large networks.</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Question: What is the computational complexity of our algorithm?</a:t>
            </a:r>
            <a:endParaRPr b="1">
              <a:solidFill>
                <a:schemeClr val="dk1"/>
              </a:solidFill>
            </a:endParaRPr>
          </a:p>
          <a:p>
            <a:pPr indent="-298450" lvl="0" marL="457200" rtl="0" algn="l">
              <a:spcBef>
                <a:spcPts val="0"/>
              </a:spcBef>
              <a:spcAft>
                <a:spcPts val="0"/>
              </a:spcAft>
              <a:buClr>
                <a:schemeClr val="dk1"/>
              </a:buClr>
              <a:buSzPts val="1100"/>
              <a:buChar char="-"/>
            </a:pPr>
            <a:r>
              <a:rPr lang="en" u="sng">
                <a:solidFill>
                  <a:schemeClr val="hlink"/>
                </a:solidFill>
                <a:hlinkClick r:id="rId3"/>
              </a:rPr>
              <a:t>https://arxiv.org/pdf/1904.08804.pdf</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First you need to sort the influence spread, which is O(I*N*log(N)) – This is done every iteration to find the next top influencer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also have sorted queue of the seeds and their attributes O(I*log(I))</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Finally, all of that multiplied by the final seed set size (k)</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 is diminished because of the removed influence set, so the final logarithmic term is much smaller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Also, fewer influence spread evaluations  take place in reality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Question: How is the algorithm evaluated?</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Test nodes…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To add to appendix/future preso</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Related work slide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ML pipeline slide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Hyperparameters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Train/test/split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Evaluation metrics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EDA copying paper</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Hypothesis #1 EDA re: initiators participating vs starting</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Hypothesis #2 EDA re: avoid sampling of random walk node context of INF2VEC</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Description of conditions required for greedy heuristics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Submodularity</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Monotonic</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399" name="Google Shape;399;g13be4fb44d7_0_1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3beadcea2e_4_5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3beadcea2e_4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So now I’ll hand it off to David to share an update on how the replication of the research is going!</a:t>
            </a:r>
            <a:endParaRPr b="1"/>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3691b1916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465" name="Google Shape;465;g13691b1916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3691b1916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472" name="Google Shape;472;g13691b1916a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3bbf1b8ff4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We’ve been building our website through Github using Pages. On the screen you’ll see a brief screen grab of a rough draft.</a:t>
            </a:r>
            <a:endParaRPr/>
          </a:p>
          <a:p>
            <a:pPr indent="0" lvl="0" marL="0" rtl="0" algn="l">
              <a:spcBef>
                <a:spcPts val="0"/>
              </a:spcBef>
              <a:spcAft>
                <a:spcPts val="0"/>
              </a:spcAft>
              <a:buClr>
                <a:schemeClr val="dk1"/>
              </a:buClr>
              <a:buSzPts val="1100"/>
              <a:buFont typeface="Arial"/>
              <a:buNone/>
            </a:pPr>
            <a:r>
              <a:rPr lang="en"/>
              <a:t>We are planning to have the site primarily include our final presentation but it will also include additional links for users to explore additional graphs. </a:t>
            </a:r>
            <a:endParaRPr/>
          </a:p>
          <a:p>
            <a:pPr indent="0" lvl="0" marL="0" rtl="0" algn="l">
              <a:spcBef>
                <a:spcPts val="0"/>
              </a:spcBef>
              <a:spcAft>
                <a:spcPts val="0"/>
              </a:spcAft>
              <a:buClr>
                <a:schemeClr val="dk1"/>
              </a:buClr>
              <a:buSzPts val="1100"/>
              <a:buFont typeface="Arial"/>
              <a:buNone/>
            </a:pPr>
            <a:r>
              <a:rPr lang="en"/>
              <a:t>We are conducting user testing this week to gather feedback. </a:t>
            </a:r>
            <a:endParaRPr/>
          </a:p>
        </p:txBody>
      </p:sp>
      <p:sp>
        <p:nvSpPr>
          <p:cNvPr id="487" name="Google Shape;487;g13bbf1b8ff4_1_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3c92190636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addition to our public git site, we will also have a public repo.</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 large component of this </a:t>
            </a:r>
            <a:r>
              <a:rPr lang="en">
                <a:solidFill>
                  <a:schemeClr val="dk1"/>
                </a:solidFill>
              </a:rPr>
              <a:t>project was for our team to incorporate our learnings from MIDS courses pertaining to ethics in our use of user data. On our github, we are including two tools used for reference to the public.</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have employed the deon command line checklist in our github repo and Consequences Scanning exercise to understand ethical considerations in the development of this algorithm. Our analysis allowed us to ensure we followed best practices.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Thinking of future work, it is important to note that fairness has several definitions mathematically and ethically. We have held to the definition of demographic parity. Within this project we only looked at gender. We also only considered two categories of gender (male or female) and ignored information spread amongst people who identify in other ways.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should also consider intersectionality, or how these different attributes might combine - for example, we might spread information only amongst affluent females, but not females with low incomes – in the current application we would not have measured this but it would be unfair in most scenarios. We also might consider other definitions of fairness. Demographic parity might not be the best measurement in each context.</a:t>
            </a:r>
            <a:endParaRPr>
              <a:solidFill>
                <a:schemeClr val="dk1"/>
              </a:solidFill>
            </a:endParaRPr>
          </a:p>
        </p:txBody>
      </p:sp>
      <p:sp>
        <p:nvSpPr>
          <p:cNvPr id="494" name="Google Shape;494;g13c92190636_5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3beadcea2e_0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3beadcea2e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might we spread a message in a social media network, in a way that maximizes its spread but in a balanced fashion with respect to sensitive demographic characteristics? This kind of problem could apply to any kind of message, such as an ad for a product we are selling or sharing important public health messages like information about the COVID-19 vaccine. In this project, we focused on a case study of an algorithmic solution to this problem.</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3c92190636_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3c92190636_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Wrapping up - we are conducting user testing this week to finalize the narrative and visuals, comparing replication results and finalizing the deliverables for the project.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31cc5e0dc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Alissa</a:t>
            </a:r>
            <a:endParaRPr/>
          </a:p>
        </p:txBody>
      </p:sp>
      <p:sp>
        <p:nvSpPr>
          <p:cNvPr id="510" name="Google Shape;510;g131cc5e0dcf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3beadcea2e_4_5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13beadcea2e_4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32936f871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Autumn</a:t>
            </a:r>
            <a:endParaRPr/>
          </a:p>
        </p:txBody>
      </p:sp>
      <p:sp>
        <p:nvSpPr>
          <p:cNvPr id="523" name="Google Shape;523;g132936f871b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3c92190636_0_1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3c92190636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3c92190636_0_1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3c92190636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3c92190636_0_1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3c92190636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f464113c1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Alissa - We employed the deon command line checklist and a Consequences Scanning exercise to understand ethical considerations in the development of this algorithm. Our analysis is documented on our Github, but we wanted to raise one major ethical concern here - namely, that groups who might use this algorithm could apply it to their dataset or deploy it and consider that enough when it comes to fairness. However, ensuring that a message is spread amongst a group in proportion to its share in the broader population does not ensure that this information spread is “fair”. We need to consider which attributes we are not measuring - for example, in this project we only looked at gender. We also only considered two categories of gender (male or female) and ignored information spread amongst people who identify in other ways. We should also consider intersectionality, or how these different attributes might combine - for example, we might spread information only amongst affluent females, but not females with low incomes – in the current application we would not have measured this but it would be unfair in most scenarios. We also might consider other definitions of fairness. Demographic parity might not be the best measurement in each context. We also cannot share information beyond the network, which could unfairly exclude groups that are not part of it. For example, in the Sina Weibo context this might especially harm people from rural communities. Finally, we cannot approach fairness from a purely technical perspective and in any application should be including social actors. For example, is it fair to only consider who the information spreads to (and not who we select as influencers) – especially in a context where being an influencer can be a very lucrative endeavor? This would require contextual knowledge that we can’t know through a purely technical approach. </a:t>
            </a:r>
            <a:endParaRPr/>
          </a:p>
        </p:txBody>
      </p:sp>
      <p:sp>
        <p:nvSpPr>
          <p:cNvPr id="557" name="Google Shape;557;gf464113c16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f478e7da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f478e7da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3b2752d78a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13b2752d78a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3beadcea2e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In 2009, Sina Weibo – a Twitter-like platform in China – had over 1.7 million users who retweeted MILLIONS OF messages. Most of these originated with a few “influential” users, whose original messages were retweeted many times. This graph displays a subset of the Sina Weibo network, where each dot – or node – represents a user and each line between the nodes – or edge – represents a retweet. The two colors of our nodes - red and light blue - represent 2 categories as a measure of diversity of people in the network. Let’s call the light color group A and the red color group B. Gender is one attribute we were able to measure in the Sina Weibo network so you can think of group A as male and group B as female, but you can also have other attributes - like age or location - and multiple categories within attributes.</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FROM INFECTOR PAPER (FYI)</a:t>
            </a:r>
            <a:endParaRPr sz="1200">
              <a:solidFill>
                <a:schemeClr val="dk1"/>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 examined this question in the diffusion cascades of the Weibo dataset, a network consisting of more than 1.7 million nodes and 0.4 billion edges, accompanied by a set of 300,000 retweet cascades spanning 3 years of recordings. The network is retrieved at the final month of these 3 years. The diffusion cascades are formed by gathering the past 1,000 tweets of each node in the network, resulting in a retweet network of over 24M connections. The original posts in these tweets represent the start of a cascade, and any tweet with the same content, that is not an original post and is preceded by the initial tweet, is considered a retweet. We should underline here that the original post is not defined based on time precedence, we know which tweet is the original post because it is the only tweet of a given content that is not marked as a retweet</a:t>
            </a:r>
            <a:endParaRPr sz="1200">
              <a:solidFill>
                <a:schemeClr val="dk1"/>
              </a:solidFill>
              <a:latin typeface="Calibri"/>
              <a:ea typeface="Calibri"/>
              <a:cs typeface="Calibri"/>
              <a:sym typeface="Calibri"/>
            </a:endParaRPr>
          </a:p>
        </p:txBody>
      </p:sp>
      <p:sp>
        <p:nvSpPr>
          <p:cNvPr id="143" name="Google Shape;143;g13beadcea2e_2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3c9219063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To infer the diffusion probabilities between a pair of nodes, we use representation learning (unsupervised feature learning technique) to generate representations of seed and target users based on their shared cascade context, which includes information on number of users that participated in the cascade and fairness scores.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The resulting representations are combined to obtain diffusion probabilities.</a:t>
            </a:r>
            <a:endParaRPr b="1">
              <a:solidFill>
                <a:schemeClr val="dk1"/>
              </a:solidFill>
            </a:endParaRPr>
          </a:p>
          <a:p>
            <a:pPr indent="0" lvl="0" marL="0" rtl="0" algn="l">
              <a:spcBef>
                <a:spcPts val="0"/>
              </a:spcBef>
              <a:spcAft>
                <a:spcPts val="0"/>
              </a:spcAft>
              <a:buClr>
                <a:schemeClr val="dk1"/>
              </a:buClr>
              <a:buSzPts val="1100"/>
              <a:buFont typeface="Arial"/>
              <a:buNone/>
            </a:pPr>
            <a:br>
              <a:rPr b="1" lang="en">
                <a:solidFill>
                  <a:schemeClr val="dk1"/>
                </a:solidFill>
              </a:rPr>
            </a:br>
            <a:r>
              <a:rPr b="1" lang="en">
                <a:solidFill>
                  <a:schemeClr val="dk1"/>
                </a:solidFill>
              </a:rPr>
              <a:t>To our knowledge, this research is one of the first to leverage representation learning for modeling influence in a network.</a:t>
            </a:r>
            <a:endParaRPr b="1">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Question: Details on how diffusion probabilities are obtained?</a:t>
            </a:r>
            <a:endParaRPr b="1"/>
          </a:p>
          <a:p>
            <a:pPr indent="-298450" lvl="0" marL="457200" rtl="0" algn="l">
              <a:spcBef>
                <a:spcPts val="0"/>
              </a:spcBef>
              <a:spcAft>
                <a:spcPts val="0"/>
              </a:spcAft>
              <a:buSzPts val="1100"/>
              <a:buChar char="-"/>
            </a:pPr>
            <a:r>
              <a:rPr lang="en">
                <a:solidFill>
                  <a:schemeClr val="dk1"/>
                </a:solidFill>
              </a:rPr>
              <a:t>Separate matrix embeddings for our source and target users, which we combine via matrix multiplication to obtain the probabilities.</a:t>
            </a:r>
            <a:endParaRPr/>
          </a:p>
        </p:txBody>
      </p:sp>
      <p:sp>
        <p:nvSpPr>
          <p:cNvPr id="583" name="Google Shape;583;g13c92190636_0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13beadcea2e_4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Our approach </a:t>
            </a:r>
            <a:br>
              <a:rPr b="1" lang="en">
                <a:solidFill>
                  <a:schemeClr val="dk1"/>
                </a:solidFill>
              </a:rPr>
            </a:b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Use a unsupervised learning technique to train source, target pairings based on cascade information, and we combine at the end of our neural network to infer diffusion probabilities.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We are predicting whether or not a target node appearing in a diffusion started by a source node, independently of the two nodes’ distance in the network. We can formulate network as a bipartite graph to not only gain computational savings (show BigOcomplexity) but also Diffusion models (modeling directly on a network graph)  have a hard time modeling higher order correlations.</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And by higher</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Bipartite graph</a:t>
            </a:r>
            <a:endParaRPr b="1">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Computational savings of modeling in this way</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Appendix –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Representational learning to determine influencer aptitude and susceptibility aptitude, training on cascade length and fairness scores</a:t>
            </a:r>
            <a:endParaRPr b="1">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Technique also used in language embedding models </a:t>
            </a:r>
            <a:endParaRPr b="1">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First version</a:t>
            </a:r>
            <a:br>
              <a:rPr b="1" lang="en">
                <a:solidFill>
                  <a:schemeClr val="dk1"/>
                </a:solidFill>
              </a:rPr>
            </a:b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Add to appendix:</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Sampling tradeoffs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Previous work</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Influence Embeddings – Inf2Vec</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Diffusion Models</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The degree to which influence maximization applies to real policy decisions, such as which customers to market to or which people to immunize, depends almost entirely on whether the influence model is correctly specified.</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If influence models are realistic and reflect our empirical understanding of influence diffusion, then social influence maximization will produce realistic optimal seed sets that create behavioural diffusion.</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If influence models are misspecified, however, influence maximization will produce unrealistic and suboptimal seed sets.</a:t>
            </a:r>
            <a:endParaRPr>
              <a:solidFill>
                <a:schemeClr val="dk1"/>
              </a:solidFill>
            </a:endParaRPr>
          </a:p>
          <a:p>
            <a:pPr indent="0" lvl="0" marL="0" rtl="0" algn="l">
              <a:spcBef>
                <a:spcPts val="0"/>
              </a:spcBef>
              <a:spcAft>
                <a:spcPts val="0"/>
              </a:spcAft>
              <a:buNone/>
            </a:pPr>
            <a:r>
              <a:t/>
            </a:r>
            <a:endParaRPr/>
          </a:p>
        </p:txBody>
      </p:sp>
      <p:sp>
        <p:nvSpPr>
          <p:cNvPr id="697" name="Google Shape;697;g13beadcea2e_4_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f464113c16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To reframe our problem statement, how might we find the right influencers, who will be able to start these large cascades and share that message with the most people? </a:t>
            </a:r>
            <a:endParaRPr>
              <a:solidFill>
                <a:schemeClr val="dk1"/>
              </a:solidFill>
            </a:endParaRPr>
          </a:p>
          <a:p>
            <a:pPr indent="0" lvl="0" marL="0" rtl="0" algn="l">
              <a:spcBef>
                <a:spcPts val="0"/>
              </a:spcBef>
              <a:spcAft>
                <a:spcPts val="0"/>
              </a:spcAft>
              <a:buNone/>
            </a:pPr>
            <a:r>
              <a:rPr lang="en"/>
              <a:t>Influence maximization is an algorithmic solution to this problem. In influence maximization, we find the set of k influencers that maximize information spread in a network.</a:t>
            </a:r>
            <a:endParaRPr/>
          </a:p>
        </p:txBody>
      </p:sp>
      <p:sp>
        <p:nvSpPr>
          <p:cNvPr id="704" name="Google Shape;704;gf464113c16_0_2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f464113c16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In 2009, Sina Weibo – a Twitter-like platform in China – had over 1.7 million users who retweeted MILLIONS OF messages. Most of these originated with a few “influential” users, whose original messages were retweeted many times. This graph displays a subset of the Sina Weibo network, where each dot – or node – represents a user and each line between the nodes – or edge – represents a retweet. The two colors of our nodes - red and light blue - represent 2 categories as a measure of diversity of people in the network. Let’s call the light color group A and the red color group B. Gender is one attribute we were able to measure in the Sina Weibo network so you can think of group A as male and group B as female, but you can also have other attributes - like age or location - and multiple </a:t>
            </a:r>
            <a:r>
              <a:rPr lang="en" sz="1200">
                <a:solidFill>
                  <a:schemeClr val="dk1"/>
                </a:solidFill>
                <a:latin typeface="Calibri"/>
                <a:ea typeface="Calibri"/>
                <a:cs typeface="Calibri"/>
                <a:sym typeface="Calibri"/>
              </a:rPr>
              <a:t>categories within attributes.</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FROM INFECTOR PAPER (FYI)</a:t>
            </a:r>
            <a:endParaRPr sz="1200">
              <a:solidFill>
                <a:schemeClr val="dk1"/>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 examined this question in the diffusion cascades of the Weibo dataset, a network consisting of more than 1.7 million nodes and 0.4 billion edges, accompanied by a set of 300,000 retweet cascades spanning 3 years of recordings. The network is retrieved at the final month of these 3 years. The diffusion cascades are formed by gathering the past 1,000 tweets of each node in the network, resulting in a retweet network of over 24M connections. The original posts in these tweets represent the start of a cascade, and any tweet with the same content, that is not an original post and is preceded by the initial tweet, is considered a retweet. We should underline here that the original post is not defined based on time precedence, we know which tweet is the original post because it is the only tweet of a given content that is not marked as a retweet</a:t>
            </a:r>
            <a:endParaRPr sz="1200">
              <a:solidFill>
                <a:schemeClr val="dk1"/>
              </a:solidFill>
              <a:latin typeface="Calibri"/>
              <a:ea typeface="Calibri"/>
              <a:cs typeface="Calibri"/>
              <a:sym typeface="Calibri"/>
            </a:endParaRPr>
          </a:p>
        </p:txBody>
      </p:sp>
      <p:sp>
        <p:nvSpPr>
          <p:cNvPr id="713" name="Google Shape;713;gf464113c16_0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13beadcea2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In 2009, Sina Weibo – a Twitter-like platform in China – had over 1.7 million users who retweeted MILLIONS OF messages. Most of these originated with a few “influential” users, whose original messages were retweeted many times. This graph displays a subset of the Sina Weibo network, where each dot – or node – represents a user and each line between the nodes – or edge – represents a retweet. The two colors of our nodes - red and light blue - represent 2 categories as a measure of diversity of people in the network. Let’s call the light color group A and the red color group B. Gender is one attribute we were able to measure in the Sina Weibo network so you can think of group A as male and group B as female, but you can also have other attributes - like age or location - and multiple categories within attributes.</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FROM INFECTOR PAPER (FYI)</a:t>
            </a:r>
            <a:endParaRPr sz="1200">
              <a:solidFill>
                <a:schemeClr val="dk1"/>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 examined this question in the diffusion cascades of the Weibo dataset, a network consisting of more than 1.7 million nodes and 0.4 billion edges, accompanied by a set of 300,000 retweet cascades spanning 3 years of recordings. The network is retrieved at the final month of these 3 years. The diffusion cascades are formed by gathering the past 1,000 tweets of each node in the network, resulting in a retweet network of over 24M connections. The original posts in these tweets represent the start of a cascade, and any tweet with the same content, that is not an original post and is preceded by the initial tweet, is considered a retweet. We should underline here that the original post is not defined based on time precedence, we know which tweet is the original post because it is the only tweet of a given content that is not marked as a retweet</a:t>
            </a:r>
            <a:endParaRPr sz="1200">
              <a:solidFill>
                <a:schemeClr val="dk1"/>
              </a:solidFill>
              <a:latin typeface="Calibri"/>
              <a:ea typeface="Calibri"/>
              <a:cs typeface="Calibri"/>
              <a:sym typeface="Calibri"/>
            </a:endParaRPr>
          </a:p>
        </p:txBody>
      </p:sp>
      <p:sp>
        <p:nvSpPr>
          <p:cNvPr id="726" name="Google Shape;726;g13beadcea2e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13beadcea2e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In 2009, Sina Weibo – a Twitter-like platform in China – had over 1.7 million users who retweeted MILLIONS OF messages. Most of these originated with a few “influential” users, whose original messages were retweeted many times. This graph displays a subset of the Sina Weibo network, where each dot – or node – represents a user and each line between the nodes – or edge – represents a retweet. The two colors of our nodes - red and light blue - represent 2 categories as a measure of diversity of people in the network. Let’s call the light color group A and the red color group B. Gender is one attribute we were able to measure in the Sina Weibo network so you can think of group A as male and group B as female, but you can also have other attributes - like age or location - and multiple categories within attributes.</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FROM INFECTOR PAPER (FYI)</a:t>
            </a:r>
            <a:endParaRPr sz="1200">
              <a:solidFill>
                <a:schemeClr val="dk1"/>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 examined this question in the diffusion cascades of the Weibo dataset, a network consisting of more than 1.7 million nodes and 0.4 billion edges, accompanied by a set of 300,000 retweet cascades spanning 3 years of recordings. The network is retrieved at the final month of these 3 years. The diffusion cascades are formed by gathering the past 1,000 tweets of each node in the network, resulting in a retweet network of over 24M connections. The original posts in these tweets represent the start of a cascade, and any tweet with the same content, that is not an original post and is preceded by the initial tweet, is considered a retweet. We should underline here that the original post is not defined based on time precedence, we know which tweet is the original post because it is the only tweet of a given content that is not marked as a retweet</a:t>
            </a:r>
            <a:endParaRPr sz="1200">
              <a:solidFill>
                <a:schemeClr val="dk1"/>
              </a:solidFill>
              <a:latin typeface="Calibri"/>
              <a:ea typeface="Calibri"/>
              <a:cs typeface="Calibri"/>
              <a:sym typeface="Calibri"/>
            </a:endParaRPr>
          </a:p>
        </p:txBody>
      </p:sp>
      <p:sp>
        <p:nvSpPr>
          <p:cNvPr id="739" name="Google Shape;739;g13beadcea2e_2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f464113c16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project updates influence maximization to find the most fair and impactful influencers.</a:t>
            </a:r>
            <a:endParaRPr/>
          </a:p>
        </p:txBody>
      </p:sp>
      <p:sp>
        <p:nvSpPr>
          <p:cNvPr id="752" name="Google Shape;752;gf464113c16_0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13bbf1b8ff4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13bbf1b8ff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3bbf1b8ff4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g13bbf1b8ff4_1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13bbf1b8ff4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g13bbf1b8ff4_1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f464113c1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influencers start huge chains of retweeting, where their message is retweeted over and over. This is called a cascade. The largest cascade in this Sina Weibo network is over 50,000 retweets long. The larger hairball-like structure on the left is not that large, but is an example of someone that seems to have greater influence in the network than the tiny chain on the lower right</a:t>
            </a:r>
            <a:endParaRPr/>
          </a:p>
        </p:txBody>
      </p:sp>
      <p:sp>
        <p:nvSpPr>
          <p:cNvPr id="156" name="Google Shape;156;gf464113c16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13bbf1b8ff4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influencers share information with many different people, who might represent a diversity of genders, classes, races, ethnicities, et cetera. Others might share information just as widely, but only with a certain group. These are two cascades, and the bar charts represent the proportion of people in the cascade who identify as women or men. Our large influencer from before (shown on the left) has started large cascades where mostly people who identify as women are retweeting their message. A new large influencer (shown on the right) has started almost as large cascades but their cascades have about an equal proportion of people who identity as women and people who identify as men. </a:t>
            </a:r>
            <a:endParaRPr/>
          </a:p>
        </p:txBody>
      </p:sp>
      <p:sp>
        <p:nvSpPr>
          <p:cNvPr id="792" name="Google Shape;792;g13bbf1b8ff4_1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13beadcea2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13beadcea2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13beadcea2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influencers start huge chains of retweeting, where their message is retweeted over an over. This is called a cascade. The largest cascade in this Sina Weibo network is over 50,000 retweets long. The larger hairball-like structure on the left is not that large, but is an example of someone that seems to have greater influence in the network than the tiny chain on the lower right. &gt; 200 vs 6</a:t>
            </a:r>
            <a:endParaRPr/>
          </a:p>
        </p:txBody>
      </p:sp>
      <p:sp>
        <p:nvSpPr>
          <p:cNvPr id="818" name="Google Shape;818;g13beadcea2e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13beadcea2e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13beadcea2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1200">
                <a:solidFill>
                  <a:schemeClr val="dk1"/>
                </a:solidFill>
                <a:latin typeface="Calibri"/>
                <a:ea typeface="Calibri"/>
                <a:cs typeface="Calibri"/>
                <a:sym typeface="Calibri"/>
              </a:rPr>
              <a:t>What if we have a message we want to share widely on Sina Weibo? How might we find the right influencers, who will be able to start these large cascades and share that message with the most people? This problem could apply to any kind of message, like an ad about a product we want to sell, a call for donations for a cause, or important information many people should know, like information about the COVID-19 vaccine.</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13beadcea2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influencers share information with many different people, who might represent a diversity of genders, classes, races, ethnicities, et cetera. Others might share information just as widely, but only with a certain group. These are two cascades, and the bar charts represent the proportion of people in the cascade who identify as women or men. Our large influencer from before (shown on the left) has started large cascades where mostly people who identify as women are retweeting their message. A new large influencer (shown on the right) has started almost as large cascades but their cascades have about an equal proportion of people who identity as women and people who identify as men. </a:t>
            </a:r>
            <a:endParaRPr/>
          </a:p>
        </p:txBody>
      </p:sp>
      <p:sp>
        <p:nvSpPr>
          <p:cNvPr id="832" name="Google Shape;832;g13beadcea2e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13beadcea2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influencers share information with many different people, who might represent a diversity of genders, classes, races, ethnicities, et cetera. Others might share information just as widely, but only with a certain group. These are two cascades, and the bar charts represent the proportion of people in the cascade who identify as women or men. Our large influencer from before (shown on the left) has started large cascades where mostly people who identify as women are retweeting their message. A new large influencer (shown on the right) has started almost as large cascades but their cascades have about an equal proportion of people who identity as women and people who identify as men. </a:t>
            </a:r>
            <a:endParaRPr/>
          </a:p>
        </p:txBody>
      </p:sp>
      <p:sp>
        <p:nvSpPr>
          <p:cNvPr id="841" name="Google Shape;841;g13beadcea2e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13beadcea2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influencers share information with many different people, who might represent a diversity of genders, classes, races, ethnicities, et cetera. Others might share information just as widely, but only with a certain group. These are two cascades, and the bar charts represent the proportion of people in the cascade who identify as women or men. Our large influencer from before (shown on the left) has started large cascades where mostly people who identify as women are retweeting their message. A new large influencer (shown on the right) has started almost as large cascades but their cascades have about an equal proportion of people who identity as women and people who identify as men. </a:t>
            </a:r>
            <a:endParaRPr/>
          </a:p>
        </p:txBody>
      </p:sp>
      <p:sp>
        <p:nvSpPr>
          <p:cNvPr id="853" name="Google Shape;853;g13beadcea2e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13beadcea2e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13beadcea2e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13beadcea2e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13beadcea2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13be4fb44d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Sophia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Influence Maximization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Derive influencer’s probability of diffusing information to others from the historical information cascades, using a deep neural network.</a:t>
            </a:r>
            <a:endParaRPr/>
          </a:p>
          <a:p>
            <a:pPr indent="0" lvl="0" marL="0" rtl="0" algn="l">
              <a:spcBef>
                <a:spcPts val="0"/>
              </a:spcBef>
              <a:spcAft>
                <a:spcPts val="0"/>
              </a:spcAft>
              <a:buClr>
                <a:schemeClr val="dk1"/>
              </a:buClr>
              <a:buSzPts val="1100"/>
              <a:buFont typeface="Arial"/>
              <a:buNone/>
            </a:pPr>
            <a:r>
              <a:rPr lang="en"/>
              <a:t>Extracted features and diffusion probabilities are used in selecting influencers that maximize influence spread</a:t>
            </a:r>
            <a:endParaRPr/>
          </a:p>
          <a:p>
            <a:pPr indent="0" lvl="0" marL="0" rtl="0" algn="l">
              <a:spcBef>
                <a:spcPts val="0"/>
              </a:spcBef>
              <a:spcAft>
                <a:spcPts val="0"/>
              </a:spcAft>
              <a:buClr>
                <a:schemeClr val="dk1"/>
              </a:buClr>
              <a:buSzPts val="1100"/>
              <a:buFont typeface="Arial"/>
              <a:buNone/>
            </a:pPr>
            <a:r>
              <a:rPr lang="en"/>
              <a:t>The selected influencer and the influenced nodes are removed from the data. The algorithm repeats this process and continues selecting an influencer at each iteration, until the desired number of influencers is reached.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lnSpc>
                <a:spcPct val="180000"/>
              </a:lnSpc>
              <a:spcBef>
                <a:spcPts val="0"/>
              </a:spcBef>
              <a:spcAft>
                <a:spcPts val="0"/>
              </a:spcAft>
              <a:buClr>
                <a:schemeClr val="dk1"/>
              </a:buClr>
              <a:buSzPts val="1100"/>
              <a:buFont typeface="Arial"/>
              <a:buNone/>
            </a:pPr>
            <a:r>
              <a:t/>
            </a:r>
            <a:endParaRPr>
              <a:solidFill>
                <a:srgbClr val="2D4263"/>
              </a:solidFill>
              <a:latin typeface="Poppins Light"/>
              <a:ea typeface="Poppins Light"/>
              <a:cs typeface="Poppins Light"/>
              <a:sym typeface="Poppins Light"/>
            </a:endParaRPr>
          </a:p>
          <a:p>
            <a:pPr indent="0" lvl="0" marL="0" rtl="0" algn="l">
              <a:spcBef>
                <a:spcPts val="0"/>
              </a:spcBef>
              <a:spcAft>
                <a:spcPts val="0"/>
              </a:spcAft>
              <a:buNone/>
            </a:pPr>
            <a:r>
              <a:t/>
            </a:r>
            <a:endParaRPr/>
          </a:p>
        </p:txBody>
      </p:sp>
      <p:sp>
        <p:nvSpPr>
          <p:cNvPr id="879" name="Google Shape;879;g13be4fb44d7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3beadcea2e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Influence maximization algorithms help us trigger these massive cascades to spread our message, by finding</a:t>
            </a:r>
            <a:r>
              <a:rPr lang="en"/>
              <a:t> the set of influencers that maximize information spread in a network.</a:t>
            </a:r>
            <a:endParaRPr/>
          </a:p>
        </p:txBody>
      </p:sp>
      <p:sp>
        <p:nvSpPr>
          <p:cNvPr id="164" name="Google Shape;164;g13beadcea2e_2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13be4fb44d7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13be4fb44d7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13b2752d78a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Autumn</a:t>
            </a:r>
            <a:endParaRPr/>
          </a:p>
          <a:p>
            <a:pPr indent="0" lvl="0" marL="0" rtl="0" algn="l">
              <a:lnSpc>
                <a:spcPct val="180000"/>
              </a:lnSpc>
              <a:spcBef>
                <a:spcPts val="0"/>
              </a:spcBef>
              <a:spcAft>
                <a:spcPts val="0"/>
              </a:spcAft>
              <a:buNone/>
            </a:pPr>
            <a:r>
              <a:t/>
            </a:r>
            <a:endParaRPr sz="1200">
              <a:solidFill>
                <a:srgbClr val="2D4263"/>
              </a:solidFill>
              <a:latin typeface="Poppins Light"/>
              <a:ea typeface="Poppins Light"/>
              <a:cs typeface="Poppins Light"/>
              <a:sym typeface="Poppins Light"/>
            </a:endParaRPr>
          </a:p>
          <a:p>
            <a:pPr indent="0" lvl="0" marL="0" rtl="0" algn="l">
              <a:lnSpc>
                <a:spcPct val="180000"/>
              </a:lnSpc>
              <a:spcBef>
                <a:spcPts val="0"/>
              </a:spcBef>
              <a:spcAft>
                <a:spcPts val="0"/>
              </a:spcAft>
              <a:buNone/>
            </a:pPr>
            <a:r>
              <a:t/>
            </a:r>
            <a:endParaRPr sz="1200">
              <a:solidFill>
                <a:srgbClr val="2D4263"/>
              </a:solidFill>
              <a:latin typeface="Poppins Light"/>
              <a:ea typeface="Poppins Light"/>
              <a:cs typeface="Poppins Light"/>
              <a:sym typeface="Poppins Light"/>
            </a:endParaRPr>
          </a:p>
          <a:p>
            <a:pPr indent="0" lvl="0" marL="0" rtl="0" algn="l">
              <a:spcBef>
                <a:spcPts val="0"/>
              </a:spcBef>
              <a:spcAft>
                <a:spcPts val="0"/>
              </a:spcAft>
              <a:buNone/>
            </a:pPr>
            <a:r>
              <a:t/>
            </a:r>
            <a:endParaRPr/>
          </a:p>
        </p:txBody>
      </p:sp>
      <p:sp>
        <p:nvSpPr>
          <p:cNvPr id="908" name="Google Shape;908;g13b2752d78a_0_1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13b2752d78a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13b2752d78a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13b2752d78a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Alissa - We employed the deon command line checklist and a Consequences Scanning </a:t>
            </a:r>
            <a:r>
              <a:rPr lang="en"/>
              <a:t>exercise to understand ethical considerations in the development of this algorithm. Our analysis is documented on our Github, but we wanted to raise one major ethical concern here - namely, that groups who might use this algorithm could apply it to their dataset or deploy it and consider that enough when it comes to fairness. However, ensuring that a message is spread amongst a group in proportion to its share in the broader population does not ensure that this information spread is “fair”. We need to consider which attributes we are not measuring - for example, in this project we only looked at gender. We also only considered two categories of gender (male or female) and ignored information spread amongst people who identify in other ways. We should also consider intersectionality, or how these different attributes might combine - for example, we might spread information only amongst affluent females, but not females with low incomes – in the current application we would not have measured this but it would be unfair in most scenarios. We also might consider other definitions of fairness. Demographic parity might not be the best measurement in each context. We also cannot share information beyond the network, which could unfairly exclude groups that are not part of it. For example, in the Sina Weibo context this might especially harm people from rural communities. Finally, we cannot approach fairness from a purely technical perspective and in any application should be including social actors. For example, is it fair to only consider who the information spreads to (and not who we select as influencers) – especially in a context where being an influencer can be a very lucrative endeavor? This would require contextual knowledge that we can’t know through a purely technical approach. </a:t>
            </a:r>
            <a:endParaRPr/>
          </a:p>
        </p:txBody>
      </p:sp>
      <p:sp>
        <p:nvSpPr>
          <p:cNvPr id="930" name="Google Shape;930;g13b2752d78a_0_1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13b2752d78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Sophia</a:t>
            </a:r>
            <a:endParaRPr/>
          </a:p>
          <a:p>
            <a:pPr indent="0" lvl="0" marL="0" rtl="0" algn="l">
              <a:lnSpc>
                <a:spcPct val="180000"/>
              </a:lnSpc>
              <a:spcBef>
                <a:spcPts val="0"/>
              </a:spcBef>
              <a:spcAft>
                <a:spcPts val="0"/>
              </a:spcAft>
              <a:buNone/>
            </a:pPr>
            <a:r>
              <a:t/>
            </a:r>
            <a:endParaRPr sz="1200">
              <a:solidFill>
                <a:srgbClr val="2D4263"/>
              </a:solidFill>
              <a:latin typeface="Poppins Light"/>
              <a:ea typeface="Poppins Light"/>
              <a:cs typeface="Poppins Light"/>
              <a:sym typeface="Poppins Light"/>
            </a:endParaRPr>
          </a:p>
          <a:p>
            <a:pPr indent="0" lvl="0" marL="0" rtl="0" algn="l">
              <a:lnSpc>
                <a:spcPct val="180000"/>
              </a:lnSpc>
              <a:spcBef>
                <a:spcPts val="0"/>
              </a:spcBef>
              <a:spcAft>
                <a:spcPts val="0"/>
              </a:spcAft>
              <a:buNone/>
            </a:pPr>
            <a:r>
              <a:t/>
            </a:r>
            <a:endParaRPr sz="1200">
              <a:solidFill>
                <a:srgbClr val="2D4263"/>
              </a:solidFill>
              <a:latin typeface="Poppins Light"/>
              <a:ea typeface="Poppins Light"/>
              <a:cs typeface="Poppins Light"/>
              <a:sym typeface="Poppins Light"/>
            </a:endParaRPr>
          </a:p>
          <a:p>
            <a:pPr indent="0" lvl="0" marL="0" rtl="0" algn="l">
              <a:spcBef>
                <a:spcPts val="0"/>
              </a:spcBef>
              <a:spcAft>
                <a:spcPts val="0"/>
              </a:spcAft>
              <a:buNone/>
            </a:pPr>
            <a:r>
              <a:t/>
            </a:r>
            <a:endParaRPr/>
          </a:p>
        </p:txBody>
      </p:sp>
      <p:sp>
        <p:nvSpPr>
          <p:cNvPr id="947" name="Google Shape;947;g13b2752d78a_0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f464113c1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influencers start huge chains of retweeting, where their message is retweeted over an over. This is called a cascade. The largest cascade in this Sina Weibo network is over 50,000 retweets long. The larger hairball-like structure on the left is not that large, but is an example of someone that seems to have greater influence in the network than the tiny chain on the lower right.</a:t>
            </a:r>
            <a:endParaRPr/>
          </a:p>
        </p:txBody>
      </p:sp>
      <p:sp>
        <p:nvSpPr>
          <p:cNvPr id="962" name="Google Shape;962;gf464113c16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1356de062b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images are placeholders*</a:t>
            </a:r>
            <a:endParaRPr/>
          </a:p>
        </p:txBody>
      </p:sp>
      <p:sp>
        <p:nvSpPr>
          <p:cNvPr id="970" name="Google Shape;970;g1356de062b2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1356de062b2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Mimics intro of paper</a:t>
            </a:r>
            <a:br>
              <a:rPr lang="en"/>
            </a:br>
            <a:r>
              <a:rPr lang="en"/>
              <a:t>How does information flow through a network?</a:t>
            </a:r>
            <a:endParaRPr/>
          </a:p>
          <a:p>
            <a:pPr indent="0" lvl="0" marL="0" rtl="0" algn="l">
              <a:spcBef>
                <a:spcPts val="0"/>
              </a:spcBef>
              <a:spcAft>
                <a:spcPts val="0"/>
              </a:spcAft>
              <a:buClr>
                <a:schemeClr val="dk1"/>
              </a:buClr>
              <a:buSzPts val="1100"/>
              <a:buFont typeface="Arial"/>
              <a:buNone/>
            </a:pPr>
            <a:r>
              <a:rPr lang="en"/>
              <a:t>People are “embedded” in a social network</a:t>
            </a:r>
            <a:endParaRPr/>
          </a:p>
          <a:p>
            <a:pPr indent="0" lvl="0" marL="0" rtl="0" algn="l">
              <a:spcBef>
                <a:spcPts val="0"/>
              </a:spcBef>
              <a:spcAft>
                <a:spcPts val="0"/>
              </a:spcAft>
              <a:buNone/>
            </a:pPr>
            <a:r>
              <a:rPr lang="en"/>
              <a:t>There are different links in a network through which information flows</a:t>
            </a:r>
            <a:endParaRPr/>
          </a:p>
          <a:p>
            <a:pPr indent="0" lvl="0" marL="0" rtl="0" algn="l">
              <a:spcBef>
                <a:spcPts val="0"/>
              </a:spcBef>
              <a:spcAft>
                <a:spcPts val="0"/>
              </a:spcAft>
              <a:buNone/>
            </a:pPr>
            <a:r>
              <a:rPr lang="en"/>
              <a:t>Influence - Social connections can influence the individual characteristics of a person.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979" name="Google Shape;979;g1356de062b2_0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1356de062b2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Mimics intro of paper</a:t>
            </a:r>
            <a:br>
              <a:rPr lang="en"/>
            </a:br>
            <a:r>
              <a:rPr lang="en"/>
              <a:t>How does information flow through a network?</a:t>
            </a:r>
            <a:endParaRPr/>
          </a:p>
          <a:p>
            <a:pPr indent="0" lvl="0" marL="0" rtl="0" algn="l">
              <a:spcBef>
                <a:spcPts val="0"/>
              </a:spcBef>
              <a:spcAft>
                <a:spcPts val="0"/>
              </a:spcAft>
              <a:buNone/>
            </a:pPr>
            <a:r>
              <a:rPr lang="en"/>
              <a:t>People are “embedded” in a social network</a:t>
            </a:r>
            <a:endParaRPr/>
          </a:p>
          <a:p>
            <a:pPr indent="0" lvl="0" marL="0" rtl="0" algn="l">
              <a:spcBef>
                <a:spcPts val="0"/>
              </a:spcBef>
              <a:spcAft>
                <a:spcPts val="0"/>
              </a:spcAft>
              <a:buNone/>
            </a:pPr>
            <a:r>
              <a:rPr lang="en"/>
              <a:t>There are different links in a network through which information flows</a:t>
            </a:r>
            <a:endParaRPr/>
          </a:p>
          <a:p>
            <a:pPr indent="0" lvl="0" marL="0" rtl="0" algn="l">
              <a:spcBef>
                <a:spcPts val="0"/>
              </a:spcBef>
              <a:spcAft>
                <a:spcPts val="0"/>
              </a:spcAft>
              <a:buNone/>
            </a:pPr>
            <a:r>
              <a:rPr lang="en"/>
              <a:t>Influence - Social connections can influence the individual characteristics of a person.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89" name="Google Shape;989;g1356de062b2_0_1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1356de062b2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Mimics intro of paper</a:t>
            </a:r>
            <a:br>
              <a:rPr lang="en"/>
            </a:br>
            <a:r>
              <a:rPr lang="en"/>
              <a:t>How does information flow through a network?</a:t>
            </a:r>
            <a:endParaRPr/>
          </a:p>
          <a:p>
            <a:pPr indent="0" lvl="0" marL="0" rtl="0" algn="l">
              <a:spcBef>
                <a:spcPts val="0"/>
              </a:spcBef>
              <a:spcAft>
                <a:spcPts val="0"/>
              </a:spcAft>
              <a:buNone/>
            </a:pPr>
            <a:r>
              <a:rPr lang="en"/>
              <a:t>People are “embedded” in a social network</a:t>
            </a:r>
            <a:endParaRPr/>
          </a:p>
          <a:p>
            <a:pPr indent="0" lvl="0" marL="0" rtl="0" algn="l">
              <a:spcBef>
                <a:spcPts val="0"/>
              </a:spcBef>
              <a:spcAft>
                <a:spcPts val="0"/>
              </a:spcAft>
              <a:buNone/>
            </a:pPr>
            <a:r>
              <a:rPr lang="en"/>
              <a:t>There are different links in a network through which information flows</a:t>
            </a:r>
            <a:endParaRPr/>
          </a:p>
          <a:p>
            <a:pPr indent="0" lvl="0" marL="0" rtl="0" algn="l">
              <a:spcBef>
                <a:spcPts val="0"/>
              </a:spcBef>
              <a:spcAft>
                <a:spcPts val="0"/>
              </a:spcAft>
              <a:buNone/>
            </a:pPr>
            <a:r>
              <a:rPr lang="en"/>
              <a:t>Influence - Social connections can influence the individual characteristics of a person.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02" name="Google Shape;1002;g1356de062b2_0_1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3ccb524083_5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Some influencers share information with many different people, who might represent a diversity of genders, classes, races, ethnicities, et cetera. Others might share information just as widely, but only with a certain group. These are two cascades, and the bar charts represent the proportion of people in the cascade who identify with group A or group B. </a:t>
            </a:r>
            <a:endParaRPr/>
          </a:p>
        </p:txBody>
      </p:sp>
      <p:sp>
        <p:nvSpPr>
          <p:cNvPr id="178" name="Google Shape;178;g13ccb524083_5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1356de062b2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the paper’s approach</a:t>
            </a:r>
            <a:endParaRPr/>
          </a:p>
        </p:txBody>
      </p:sp>
      <p:sp>
        <p:nvSpPr>
          <p:cNvPr id="1023" name="Google Shape;1023;g1356de062b2_0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1356de062b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Speaks to the dataset</a:t>
            </a:r>
            <a:endParaRPr/>
          </a:p>
          <a:p>
            <a:pPr indent="0" lvl="0" marL="0" rtl="0" algn="l">
              <a:spcBef>
                <a:spcPts val="0"/>
              </a:spcBef>
              <a:spcAft>
                <a:spcPts val="0"/>
              </a:spcAft>
              <a:buNone/>
            </a:pPr>
            <a:r>
              <a:t/>
            </a:r>
            <a:endParaRPr/>
          </a:p>
          <a:p>
            <a:pPr indent="-190500" lvl="1" marL="457200" rtl="0" algn="l">
              <a:lnSpc>
                <a:spcPct val="180000"/>
              </a:lnSpc>
              <a:spcBef>
                <a:spcPts val="0"/>
              </a:spcBef>
              <a:spcAft>
                <a:spcPts val="0"/>
              </a:spcAft>
              <a:buClr>
                <a:srgbClr val="2D4263"/>
              </a:buClr>
              <a:buSzPts val="1200"/>
              <a:buFont typeface="Poppins"/>
              <a:buChar char="•"/>
            </a:pPr>
            <a:r>
              <a:rPr lang="en" sz="1200">
                <a:solidFill>
                  <a:srgbClr val="2D4263"/>
                </a:solidFill>
                <a:latin typeface="Poppins"/>
                <a:ea typeface="Poppins"/>
                <a:cs typeface="Poppins"/>
                <a:sym typeface="Poppins"/>
              </a:rPr>
              <a:t>Weibo dataset: </a:t>
            </a:r>
            <a:endParaRPr sz="1200">
              <a:solidFill>
                <a:srgbClr val="2D4263"/>
              </a:solidFill>
              <a:latin typeface="Poppins"/>
              <a:ea typeface="Poppins"/>
              <a:cs typeface="Poppins"/>
              <a:sym typeface="Poppins"/>
            </a:endParaRPr>
          </a:p>
          <a:p>
            <a:pPr indent="-190500" lvl="2" marL="685800" rtl="0" algn="l">
              <a:lnSpc>
                <a:spcPct val="180000"/>
              </a:lnSpc>
              <a:spcBef>
                <a:spcPts val="0"/>
              </a:spcBef>
              <a:spcAft>
                <a:spcPts val="0"/>
              </a:spcAft>
              <a:buClr>
                <a:srgbClr val="2D4263"/>
              </a:buClr>
              <a:buSzPts val="1200"/>
              <a:buFont typeface="Poppins"/>
              <a:buChar char="⭒"/>
            </a:pPr>
            <a:r>
              <a:rPr lang="en" sz="1200">
                <a:solidFill>
                  <a:srgbClr val="2D4263"/>
                </a:solidFill>
                <a:latin typeface="Poppins"/>
                <a:ea typeface="Poppins"/>
                <a:cs typeface="Poppins"/>
                <a:sym typeface="Poppins"/>
              </a:rPr>
              <a:t>~1.8M users, ~308M relationship</a:t>
            </a:r>
            <a:endParaRPr sz="1200">
              <a:solidFill>
                <a:srgbClr val="2D4263"/>
              </a:solidFill>
              <a:latin typeface="Poppins"/>
              <a:ea typeface="Poppins"/>
              <a:cs typeface="Poppins"/>
              <a:sym typeface="Poppins"/>
            </a:endParaRPr>
          </a:p>
          <a:p>
            <a:pPr indent="-190500" lvl="1" marL="4572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Median unidirectional connections &gt;3 times higher than median bidirectional connections</a:t>
            </a:r>
            <a:endParaRPr sz="1200">
              <a:solidFill>
                <a:srgbClr val="2D4263"/>
              </a:solidFill>
              <a:latin typeface="Poppins Light"/>
              <a:ea typeface="Poppins Light"/>
              <a:cs typeface="Poppins Light"/>
              <a:sym typeface="Poppins Light"/>
            </a:endParaRPr>
          </a:p>
          <a:p>
            <a:pPr indent="-190500" lvl="1" marL="4572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Heavy right skew in distribution of cascade lengths</a:t>
            </a:r>
            <a:endParaRPr sz="1200">
              <a:solidFill>
                <a:srgbClr val="2D4263"/>
              </a:solidFill>
              <a:latin typeface="Poppins Light"/>
              <a:ea typeface="Poppins Light"/>
              <a:cs typeface="Poppins Light"/>
              <a:sym typeface="Poppins Light"/>
            </a:endParaRPr>
          </a:p>
          <a:p>
            <a:pPr indent="-190500" lvl="1" marL="4572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In longer cascades, male users tend to participate more heavily than female users</a:t>
            </a:r>
            <a:endParaRPr sz="1200">
              <a:solidFill>
                <a:srgbClr val="2D4263"/>
              </a:solidFill>
              <a:latin typeface="Poppins Light"/>
              <a:ea typeface="Poppins Light"/>
              <a:cs typeface="Poppins Light"/>
              <a:sym typeface="Poppins Light"/>
            </a:endParaRPr>
          </a:p>
          <a:p>
            <a:pPr indent="-190500" lvl="0" marL="228600" rtl="0" algn="l">
              <a:lnSpc>
                <a:spcPct val="180000"/>
              </a:lnSpc>
              <a:spcBef>
                <a:spcPts val="0"/>
              </a:spcBef>
              <a:spcAft>
                <a:spcPts val="0"/>
              </a:spcAft>
              <a:buClr>
                <a:srgbClr val="2D4263"/>
              </a:buClr>
              <a:buSzPts val="1200"/>
              <a:buFont typeface="Poppins"/>
              <a:buChar char="●"/>
            </a:pPr>
            <a:r>
              <a:rPr lang="en" sz="1200">
                <a:solidFill>
                  <a:srgbClr val="2D4263"/>
                </a:solidFill>
                <a:latin typeface="Poppins"/>
                <a:ea typeface="Poppins"/>
                <a:cs typeface="Poppins"/>
                <a:sym typeface="Poppins"/>
              </a:rPr>
              <a:t>Cascade graph sizes</a:t>
            </a:r>
            <a:endParaRPr sz="1200">
              <a:solidFill>
                <a:srgbClr val="2D4263"/>
              </a:solidFill>
              <a:latin typeface="Poppins"/>
              <a:ea typeface="Poppins"/>
              <a:cs typeface="Poppins"/>
              <a:sym typeface="Poppins"/>
            </a:endParaRPr>
          </a:p>
          <a:p>
            <a:pPr indent="-190500" lvl="1" marL="4572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Test cascades: 641,615 nodes | 2,879,693 edges</a:t>
            </a:r>
            <a:endParaRPr sz="1200">
              <a:solidFill>
                <a:srgbClr val="2D4263"/>
              </a:solidFill>
              <a:latin typeface="Poppins Light"/>
              <a:ea typeface="Poppins Light"/>
              <a:cs typeface="Poppins Light"/>
              <a:sym typeface="Poppins Light"/>
            </a:endParaRPr>
          </a:p>
          <a:p>
            <a:pPr indent="-190500" lvl="1" marL="4572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Train cascades: 1,123,076 nodes | 14,197,780 edges | 36 subgraphs</a:t>
            </a:r>
            <a:endParaRPr sz="1200">
              <a:solidFill>
                <a:srgbClr val="2D4263"/>
              </a:solidFill>
              <a:latin typeface="Poppins Light"/>
              <a:ea typeface="Poppins Light"/>
              <a:cs typeface="Poppins Light"/>
              <a:sym typeface="Poppins Light"/>
            </a:endParaRPr>
          </a:p>
        </p:txBody>
      </p:sp>
      <p:sp>
        <p:nvSpPr>
          <p:cNvPr id="1034" name="Google Shape;1034;g1356de062b2_0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1356de062b2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network from social media retweets</a:t>
            </a:r>
            <a:endParaRPr/>
          </a:p>
          <a:p>
            <a:pPr indent="0" lvl="0" marL="0" rtl="0" algn="l">
              <a:spcBef>
                <a:spcPts val="0"/>
              </a:spcBef>
              <a:spcAft>
                <a:spcPts val="0"/>
              </a:spcAft>
              <a:buNone/>
            </a:pPr>
            <a:r>
              <a:rPr lang="en"/>
              <a:t>Model network as bipartite graph (influencers vs. other users)</a:t>
            </a:r>
            <a:endParaRPr/>
          </a:p>
          <a:p>
            <a:pPr indent="0" lvl="0" marL="0" rtl="0" algn="l">
              <a:spcBef>
                <a:spcPts val="0"/>
              </a:spcBef>
              <a:spcAft>
                <a:spcPts val="0"/>
              </a:spcAft>
              <a:buNone/>
            </a:pPr>
            <a:r>
              <a:rPr lang="en"/>
              <a:t>Derive cascade probabilities from neural network</a:t>
            </a:r>
            <a:endParaRPr/>
          </a:p>
          <a:p>
            <a:pPr indent="0" lvl="0" marL="0" rtl="0" algn="l">
              <a:spcBef>
                <a:spcPts val="0"/>
              </a:spcBef>
              <a:spcAft>
                <a:spcPts val="0"/>
              </a:spcAft>
              <a:buNone/>
            </a:pPr>
            <a:r>
              <a:rPr lang="en"/>
              <a:t>Select top influencers that maximize spread of information, remove, &amp; repea</a:t>
            </a:r>
            <a:endParaRPr/>
          </a:p>
        </p:txBody>
      </p:sp>
      <p:sp>
        <p:nvSpPr>
          <p:cNvPr id="1045" name="Google Shape;1045;g1356de062b2_0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1356de062b2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g1356de062b2_0_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1356de062b2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g1356de062b2_0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1356de062b2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g1356de062b2_0_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1356de062b2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g1356de062b2_0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131cc5e0dc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David / Sophia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David – Replication and Web Deliverable?</a:t>
            </a:r>
            <a:br>
              <a:rPr lang="en"/>
            </a:br>
            <a:br>
              <a:rPr lang="en"/>
            </a:br>
            <a:r>
              <a:rPr lang="en"/>
              <a:t>Sophia – EDA just commenting on results of replicating train/test split and noticing discrepancy in dates. Not sure if its due to bugs, data leakage issues, or differences in calendar.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Train timeline – October 2011 to September 2012 – </a:t>
            </a:r>
            <a:br>
              <a:rPr lang="en"/>
            </a:br>
            <a:r>
              <a:rPr lang="en"/>
              <a:t>Test timeline –1 month between September-October 2012.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92" name="Google Shape;1092;g131cc5e0dcf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1356de062b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g1356de062b2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132bfafe66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Autumn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reminder slide – can breeze past this one if ya like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Our first milestone is the replicate the results from the core paper.</a:t>
            </a:r>
            <a:endParaRPr/>
          </a:p>
          <a:p>
            <a:pPr indent="-298450" lvl="0" marL="457200" rtl="0" algn="l">
              <a:spcBef>
                <a:spcPts val="0"/>
              </a:spcBef>
              <a:spcAft>
                <a:spcPts val="0"/>
              </a:spcAft>
              <a:buSzPts val="1100"/>
              <a:buChar char="●"/>
            </a:pPr>
            <a:r>
              <a:rPr lang="en"/>
              <a:t>A majority of this will be accomplished through reviewing and updating the existing codebase. There are opportunities for consolidation and incorporation of best practices. We will be using AWS for this portion of the project.</a:t>
            </a:r>
            <a:endParaRPr/>
          </a:p>
          <a:p>
            <a:pPr indent="-298450" lvl="0" marL="457200" rtl="0" algn="l">
              <a:spcBef>
                <a:spcPts val="0"/>
              </a:spcBef>
              <a:spcAft>
                <a:spcPts val="0"/>
              </a:spcAft>
              <a:buSzPts val="1100"/>
              <a:buChar char="●"/>
            </a:pPr>
            <a:r>
              <a:rPr lang="en"/>
              <a:t>We also believe there are opportunities to incorporate additional features of users or topics such as location (perhaps urban or rural as preliminary classification) to influence IM. </a:t>
            </a:r>
            <a:endParaRPr/>
          </a:p>
          <a:p>
            <a:pPr indent="-298450" lvl="0" marL="457200" rtl="0" algn="l">
              <a:spcBef>
                <a:spcPts val="0"/>
              </a:spcBef>
              <a:spcAft>
                <a:spcPts val="0"/>
              </a:spcAft>
              <a:buSzPts val="1100"/>
              <a:buChar char="●"/>
            </a:pPr>
            <a:r>
              <a:rPr lang="en"/>
              <a:t>For the capstone project, our web deliverable will be a public github repository including information for replication by researchers as well as for weibo users, and anyone else interested in fairness in social media networks. </a:t>
            </a:r>
            <a:endParaRPr/>
          </a:p>
          <a:p>
            <a:pPr indent="-298450" lvl="0" marL="457200" rtl="0" algn="l">
              <a:spcBef>
                <a:spcPts val="0"/>
              </a:spcBef>
              <a:spcAft>
                <a:spcPts val="0"/>
              </a:spcAft>
              <a:buSzPts val="1100"/>
              <a:buChar char="●"/>
            </a:pPr>
            <a:r>
              <a:rPr lang="en"/>
              <a:t>We aim to include several references for understanding the topic technically and ethically. We are also interested in developing a website to showcase this information if we are able to create useful, simply yet beautiful images of graph networks of this dataset. We will be speaking with some subject matter experts within this area to determine if this is feasible. Again, we want this to be useful. Regardless of the deliverable details, we do plan to conduct user testing to ensure this.</a:t>
            </a:r>
            <a:endParaRPr/>
          </a:p>
          <a:p>
            <a:pPr indent="-298450" lvl="0" marL="457200" rtl="0" algn="l">
              <a:spcBef>
                <a:spcPts val="0"/>
              </a:spcBef>
              <a:spcAft>
                <a:spcPts val="0"/>
              </a:spcAft>
              <a:buSzPts val="1100"/>
              <a:buChar char="●"/>
            </a:pPr>
            <a:r>
              <a:rPr lang="en"/>
              <a:t>Last but not least, we will be writing a paper showcasing our work and findings as you may recall from previous updates. We aim to highlight importance of ethics in this space in our final paper and </a:t>
            </a:r>
            <a:r>
              <a:rPr lang="en">
                <a:solidFill>
                  <a:schemeClr val="dk1"/>
                </a:solidFill>
              </a:rPr>
              <a:t>our team is excited to bring more light onto this topic based on our learnings in the MIDS program thus far. </a:t>
            </a:r>
            <a:endParaRPr/>
          </a:p>
        </p:txBody>
      </p:sp>
      <p:sp>
        <p:nvSpPr>
          <p:cNvPr id="1127" name="Google Shape;1127;g132bfafe667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3beadcea2e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One possible definition of fairness could compare </a:t>
            </a:r>
            <a:r>
              <a:rPr lang="en"/>
              <a:t>the cascade distribution and that of the broader network. If the distribution of the cascade initiated by an influencer is similar to that of the broader network, we might think of this as “fair” information spread. More “fair” influencers tend to start fairer cascades.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(demographic parity)</a:t>
            </a:r>
            <a:endParaRPr/>
          </a:p>
        </p:txBody>
      </p:sp>
      <p:sp>
        <p:nvSpPr>
          <p:cNvPr id="198" name="Google Shape;198;g13beadcea2e_2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132f6092d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132f6092d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ALISSA</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12f8bfe39c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Autumn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reminder slide – can breeze past this one if ya like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Our first milestone is the replicate the results from the core paper.</a:t>
            </a:r>
            <a:endParaRPr/>
          </a:p>
          <a:p>
            <a:pPr indent="-298450" lvl="0" marL="457200" rtl="0" algn="l">
              <a:spcBef>
                <a:spcPts val="0"/>
              </a:spcBef>
              <a:spcAft>
                <a:spcPts val="0"/>
              </a:spcAft>
              <a:buSzPts val="1100"/>
              <a:buChar char="●"/>
            </a:pPr>
            <a:r>
              <a:rPr lang="en"/>
              <a:t>A majority of this will be accomplished through reviewing and updating the existing codebase. There are opportunities for consolidation and incorporation of best practices. We will be using AWS for this portion of the project.</a:t>
            </a:r>
            <a:endParaRPr/>
          </a:p>
          <a:p>
            <a:pPr indent="-298450" lvl="0" marL="457200" rtl="0" algn="l">
              <a:spcBef>
                <a:spcPts val="0"/>
              </a:spcBef>
              <a:spcAft>
                <a:spcPts val="0"/>
              </a:spcAft>
              <a:buSzPts val="1100"/>
              <a:buChar char="●"/>
            </a:pPr>
            <a:r>
              <a:rPr lang="en"/>
              <a:t>We also believe there are opportunities to incorporate additional features of users or topics such as location (perhaps urban or rural as preliminary classification) to influence IM. </a:t>
            </a:r>
            <a:endParaRPr/>
          </a:p>
          <a:p>
            <a:pPr indent="-298450" lvl="0" marL="457200" rtl="0" algn="l">
              <a:spcBef>
                <a:spcPts val="0"/>
              </a:spcBef>
              <a:spcAft>
                <a:spcPts val="0"/>
              </a:spcAft>
              <a:buSzPts val="1100"/>
              <a:buChar char="●"/>
            </a:pPr>
            <a:r>
              <a:rPr lang="en"/>
              <a:t>For the capstone project, our web deliverable will be a public github repository including information for replication by researchers as well as for weibo users, and anyone else interested in fairness in social media networks. </a:t>
            </a:r>
            <a:endParaRPr/>
          </a:p>
          <a:p>
            <a:pPr indent="-298450" lvl="0" marL="457200" rtl="0" algn="l">
              <a:spcBef>
                <a:spcPts val="0"/>
              </a:spcBef>
              <a:spcAft>
                <a:spcPts val="0"/>
              </a:spcAft>
              <a:buSzPts val="1100"/>
              <a:buChar char="●"/>
            </a:pPr>
            <a:r>
              <a:rPr lang="en"/>
              <a:t>We aim to include several references for understanding the topic technically and ethically. We are also interested in developing a website to showcase this </a:t>
            </a:r>
            <a:r>
              <a:rPr lang="en"/>
              <a:t>information if we are able to create useful, simply yet beautiful images of graph networks of this dataset. We will be speaking with some subject matter experts within this area to determine if this is feasible. Again, we want this to be useful. Regardless of the deliverable details, we do plan to conduct user testing to ensure this.</a:t>
            </a:r>
            <a:endParaRPr/>
          </a:p>
          <a:p>
            <a:pPr indent="-298450" lvl="0" marL="457200" rtl="0" algn="l">
              <a:spcBef>
                <a:spcPts val="0"/>
              </a:spcBef>
              <a:spcAft>
                <a:spcPts val="0"/>
              </a:spcAft>
              <a:buSzPts val="1100"/>
              <a:buChar char="●"/>
            </a:pPr>
            <a:r>
              <a:rPr lang="en"/>
              <a:t>Last but not least, we will be writing a paper showcasing our work and findings as you may recall from previous updates. We aim to highlight importance of ethics in this space in our final paper and </a:t>
            </a:r>
            <a:r>
              <a:rPr lang="en">
                <a:solidFill>
                  <a:schemeClr val="dk1"/>
                </a:solidFill>
              </a:rPr>
              <a:t>our team is excited to bring more light onto this topic based on our learnings in the MIDS program thus far. </a:t>
            </a:r>
            <a:endParaRPr/>
          </a:p>
        </p:txBody>
      </p:sp>
      <p:sp>
        <p:nvSpPr>
          <p:cNvPr id="1146" name="Google Shape;1146;g12f8bfe39c8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131cc5e0dc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Alissa</a:t>
            </a:r>
            <a:endParaRPr/>
          </a:p>
        </p:txBody>
      </p:sp>
      <p:sp>
        <p:nvSpPr>
          <p:cNvPr id="1159" name="Google Shape;1159;g131cc5e0dcf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1320cd4a4d2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Sophia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Wanted to start visualizing the cascade networks from our data.</a:t>
            </a:r>
            <a:br>
              <a:rPr lang="en"/>
            </a:br>
            <a:br>
              <a:rPr lang="en"/>
            </a:br>
            <a:r>
              <a:rPr lang="en"/>
              <a:t>Plots on the right are a good illustration of graph computational challenges (stalling for viz 2-hops away for top plot)</a:t>
            </a:r>
            <a:endParaRPr/>
          </a:p>
        </p:txBody>
      </p:sp>
      <p:sp>
        <p:nvSpPr>
          <p:cNvPr id="1173" name="Google Shape;1173;g1320cd4a4d2_3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f40598ce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note from puya during q&amp;a --</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trying to simulate what will happen if people get certain influence</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what will happen if certain ppl get it first? how fast will it spread (versus sending to other ppl first)?</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if ppl are not interacting a lot --- if they get it first, won't have a lot of spread</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what's not that clear from intuition:</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might think that more connected someone is, the more influence they have -- that you should give to top celebrities w/ many connections</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but that's not the case; that's why we are doing this</a:t>
            </a:r>
            <a:endParaRPr sz="1150">
              <a:solidFill>
                <a:srgbClr val="1D1C1D"/>
              </a:solidFill>
              <a:highlight>
                <a:srgbClr val="F8F8F8"/>
              </a:highlight>
            </a:endParaRPr>
          </a:p>
          <a:p>
            <a:pPr indent="0" lvl="0" marL="0" rtl="0" algn="l">
              <a:spcBef>
                <a:spcPts val="0"/>
              </a:spcBef>
              <a:spcAft>
                <a:spcPts val="0"/>
              </a:spcAft>
              <a:buNone/>
            </a:pPr>
            <a:r>
              <a:rPr lang="en" sz="1150">
                <a:solidFill>
                  <a:srgbClr val="1D1C1D"/>
                </a:solidFill>
                <a:highlight>
                  <a:srgbClr val="F8F8F8"/>
                </a:highlight>
              </a:rPr>
              <a:t>new types of constraints. and also bc you can't just give to ppl with most connections</a:t>
            </a:r>
            <a:endParaRPr sz="1150">
              <a:solidFill>
                <a:srgbClr val="1D1C1D"/>
              </a:solidFill>
              <a:highlight>
                <a:srgbClr val="F8F8F8"/>
              </a:highlight>
            </a:endParaRPr>
          </a:p>
          <a:p>
            <a:pPr indent="0" lvl="0" marL="0" rtl="0" algn="l">
              <a:spcBef>
                <a:spcPts val="0"/>
              </a:spcBef>
              <a:spcAft>
                <a:spcPts val="0"/>
              </a:spcAft>
              <a:buNone/>
            </a:pPr>
            <a:r>
              <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when it comes to identifying groups that don't need the ad --- might not use it, might have specific target of people</a:t>
            </a:r>
            <a:endParaRPr sz="1150">
              <a:solidFill>
                <a:srgbClr val="1D1C1D"/>
              </a:solidFill>
              <a:highlight>
                <a:srgbClr val="F8F8F8"/>
              </a:highlight>
            </a:endParaRPr>
          </a:p>
          <a:p>
            <a:pPr indent="0" lvl="0" marL="0" rtl="0" algn="l">
              <a:spcBef>
                <a:spcPts val="0"/>
              </a:spcBef>
              <a:spcAft>
                <a:spcPts val="0"/>
              </a:spcAft>
              <a:buNone/>
            </a:pPr>
            <a:r>
              <a:rPr lang="en" sz="1150">
                <a:solidFill>
                  <a:srgbClr val="1D1C1D"/>
                </a:solidFill>
                <a:highlight>
                  <a:srgbClr val="F8F8F8"/>
                </a:highlight>
              </a:rPr>
              <a:t>don't want to miss that group later during influence</a:t>
            </a:r>
            <a:endParaRPr sz="1150">
              <a:solidFill>
                <a:srgbClr val="1D1C1D"/>
              </a:solidFill>
              <a:highlight>
                <a:srgbClr val="F8F8F8"/>
              </a:highlight>
            </a:endParaRPr>
          </a:p>
        </p:txBody>
      </p:sp>
      <p:sp>
        <p:nvSpPr>
          <p:cNvPr id="1188" name="Google Shape;1188;gf40598cee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1300e65e70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g1300e65e70a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1300e65e70a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Sophia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 want to discuss the structure of these networks and the classical social science theory. When we say a network, we mean a social </a:t>
            </a:r>
            <a:r>
              <a:rPr lang="en">
                <a:solidFill>
                  <a:schemeClr val="dk1"/>
                </a:solidFill>
              </a:rPr>
              <a:t>network in this case.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We’ve stated in previous presentations that in a social media graph, there are nodes and edges. Nodes representing the red dots here, are people, and edges, representing the straight lines, are social connections like followers or retweets.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There are short links that represent friendships and then longer links that can be representative of acquaintances.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u="sng">
                <a:solidFill>
                  <a:schemeClr val="hlink"/>
                </a:solidFill>
                <a:hlinkClick r:id="rId2"/>
              </a:rPr>
              <a:t>Granovetter</a:t>
            </a:r>
            <a:r>
              <a:rPr lang="en">
                <a:solidFill>
                  <a:schemeClr val="dk1"/>
                </a:solidFill>
              </a:rPr>
              <a:t> research – published results about how people find out information through social networks, he started publishing in the 1960s but still feels pretty obvious to us who live in the social media information age.</a:t>
            </a:r>
            <a:br>
              <a:rPr lang="en">
                <a:solidFill>
                  <a:schemeClr val="dk1"/>
                </a:solidFill>
              </a:rPr>
            </a:br>
            <a:br>
              <a:rPr lang="en">
                <a:solidFill>
                  <a:schemeClr val="dk1"/>
                </a:solidFill>
              </a:rPr>
            </a:br>
            <a:endParaRPr>
              <a:solidFill>
                <a:schemeClr val="dk1"/>
              </a:solidFill>
            </a:endParaRPr>
          </a:p>
          <a:p>
            <a:pPr indent="0" lvl="0" marL="0" rtl="0" algn="l">
              <a:spcBef>
                <a:spcPts val="0"/>
              </a:spcBef>
              <a:spcAft>
                <a:spcPts val="0"/>
              </a:spcAft>
              <a:buNone/>
            </a:pPr>
            <a:r>
              <a:rPr lang="en">
                <a:solidFill>
                  <a:schemeClr val="dk1"/>
                </a:solidFill>
              </a:rPr>
              <a:t>Structure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Embedded edges where there is a lot of common friends, they are interpersonal strong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Long range edges that connect different parts of the network are socially weak</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There is a relationship between strength of relationship and structure of relationship</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Information flow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Information allows you to access distant information that can reach you and be useful</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For strong relationships, the amount of information that’s shared between these groups makes it redundant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u="sng">
                <a:solidFill>
                  <a:schemeClr val="hlink"/>
                </a:solidFill>
                <a:hlinkClick r:id="rId3"/>
              </a:rPr>
              <a:t>Behavior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Correlations exist in network. Nearby nodes tend to have the same label.</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 social networks, notion of homophily, individual characteristics tend to be link to each other.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Social connections influence individual characteristics </a:t>
            </a:r>
            <a:endParaRPr>
              <a:solidFill>
                <a:schemeClr val="dk1"/>
              </a:solidFill>
            </a:endParaRPr>
          </a:p>
        </p:txBody>
      </p:sp>
      <p:sp>
        <p:nvSpPr>
          <p:cNvPr id="1223" name="Google Shape;1223;g1300e65e70a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1300e65e70a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Sophia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We’re quite familiar with graph systems in social media platforms we use every day. We wanted to set the stage with some examples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They’re used by various large name companies like Google, Instagram, Spotify, Amazon, Reddit, Netflix etc. often to increase engagement with users and the platform. For example, Spotify would recommend songs similar to the ones you’ve repeatedly listened to or liked so that you can continue using their platform to listen to music.</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u="sng">
                <a:solidFill>
                  <a:schemeClr val="hlink"/>
                </a:solidFill>
                <a:hlinkClick r:id="rId2"/>
              </a:rPr>
              <a:t>What is Link Prediction?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There are many ways to solve problems in recommendation engines.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One solution of interest to our problem is link prediction, also referred to as graph completion, a common problem in graph theory. In the simplest form, given a network, you want to know if there should be an edge between a pair of nodes.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 believe that our model is using information about its network to predict new links within the graph.</a:t>
            </a:r>
            <a:endParaRPr/>
          </a:p>
        </p:txBody>
      </p:sp>
      <p:sp>
        <p:nvSpPr>
          <p:cNvPr id="1237" name="Google Shape;1237;g1300e65e70a_0_1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1300e65e70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Sophia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we now have a sense for what structurally drives strength, how information flows in a network, and what influence is in practice in graphs, so now we’re going to move into the specific topic of our groups capstone. Influence </a:t>
            </a:r>
            <a:r>
              <a:rPr lang="en"/>
              <a:t>maximization</a:t>
            </a:r>
            <a:r>
              <a:rPr lang="en"/>
              <a:t>.</a:t>
            </a:r>
            <a:br>
              <a:rPr lang="en"/>
            </a:br>
            <a:br>
              <a:rPr lang="en"/>
            </a:br>
            <a:r>
              <a:rPr lang="en"/>
              <a:t>Thinking about influencers in social media networks, the goal of influence maximization is figuring out how to select the right set of influencers to maximize the spread of the information, whether thats a product endorsment in marketing or a job posting or a government message. What Puya and the researhcers also were able to do was create an analytical, scalable solution for also maximizing fairness. and they define fairness as demographic parity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Influence Maximization</a:t>
            </a:r>
            <a:endParaRPr/>
          </a:p>
        </p:txBody>
      </p:sp>
      <p:sp>
        <p:nvSpPr>
          <p:cNvPr id="1251" name="Google Shape;1251;g1300e65e70a_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1300e65e70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Sophia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Influence Maximization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Derive influencer’s probability of diffusing information to others from the historical information cascades, using a deep neural network.</a:t>
            </a:r>
            <a:endParaRPr/>
          </a:p>
          <a:p>
            <a:pPr indent="0" lvl="0" marL="0" rtl="0" algn="l">
              <a:spcBef>
                <a:spcPts val="0"/>
              </a:spcBef>
              <a:spcAft>
                <a:spcPts val="0"/>
              </a:spcAft>
              <a:buClr>
                <a:schemeClr val="dk1"/>
              </a:buClr>
              <a:buSzPts val="1100"/>
              <a:buFont typeface="Arial"/>
              <a:buNone/>
            </a:pPr>
            <a:r>
              <a:rPr lang="en"/>
              <a:t>Extracted features and diffusion probabilities are used in selecting influencers that maximize influence spread</a:t>
            </a:r>
            <a:endParaRPr/>
          </a:p>
          <a:p>
            <a:pPr indent="0" lvl="0" marL="0" rtl="0" algn="l">
              <a:spcBef>
                <a:spcPts val="0"/>
              </a:spcBef>
              <a:spcAft>
                <a:spcPts val="0"/>
              </a:spcAft>
              <a:buClr>
                <a:schemeClr val="dk1"/>
              </a:buClr>
              <a:buSzPts val="1100"/>
              <a:buFont typeface="Arial"/>
              <a:buNone/>
            </a:pPr>
            <a:r>
              <a:rPr lang="en"/>
              <a:t>The selected influencer and the influenced nodes are removed from the data. The algorithm repeats this process and continues selecting an influencer at each iteration, until the desired number of influencers is reached.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lnSpc>
                <a:spcPct val="180000"/>
              </a:lnSpc>
              <a:spcBef>
                <a:spcPts val="0"/>
              </a:spcBef>
              <a:spcAft>
                <a:spcPts val="0"/>
              </a:spcAft>
              <a:buClr>
                <a:schemeClr val="dk1"/>
              </a:buClr>
              <a:buSzPts val="1100"/>
              <a:buFont typeface="Arial"/>
              <a:buNone/>
            </a:pPr>
            <a:r>
              <a:t/>
            </a:r>
            <a:endParaRPr>
              <a:solidFill>
                <a:srgbClr val="2D4263"/>
              </a:solidFill>
              <a:latin typeface="Poppins Light"/>
              <a:ea typeface="Poppins Light"/>
              <a:cs typeface="Poppins Light"/>
              <a:sym typeface="Poppins Light"/>
            </a:endParaRPr>
          </a:p>
          <a:p>
            <a:pPr indent="0" lvl="0" marL="0" rtl="0" algn="l">
              <a:spcBef>
                <a:spcPts val="0"/>
              </a:spcBef>
              <a:spcAft>
                <a:spcPts val="0"/>
              </a:spcAft>
              <a:buNone/>
            </a:pPr>
            <a:r>
              <a:t/>
            </a:r>
            <a:endParaRPr/>
          </a:p>
        </p:txBody>
      </p:sp>
      <p:sp>
        <p:nvSpPr>
          <p:cNvPr id="1274" name="Google Shape;1274;g1300e65e70a_0_1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3c92190636_0_1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3c92190636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Now I’ll hand it off to Sophia who can share details on our algorithmic solution</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So far in the influence maximization literature, we’ve found that what makes this work stand out, besides the fairness component, is its incorporation of machine learning techniques</a:t>
            </a:r>
            <a:endParaRPr b="1"/>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1300e65e70a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Alissa</a:t>
            </a:r>
            <a:endParaRPr/>
          </a:p>
          <a:p>
            <a:pPr indent="0" lvl="0" marL="0" rtl="0" algn="l">
              <a:spcBef>
                <a:spcPts val="0"/>
              </a:spcBef>
              <a:spcAft>
                <a:spcPts val="0"/>
              </a:spcAft>
              <a:buNone/>
            </a:pPr>
            <a:r>
              <a:rPr lang="en"/>
              <a:t>If we think about maximizing influence within a government context – for example, using </a:t>
            </a:r>
            <a:r>
              <a:rPr lang="en"/>
              <a:t>social networks to help spread information about COVID-19 vaccines and increase their uptake – we aren’t only concerned with maximizing the spread of information. We will also want to make sure that this spread happens in a fair way. We wouldn’t want to choose influencers that might spread information about the COVID vaccine to people belonging to a certain group, like only men or only people who live in one city. For example, if we look at COVID vaccine influencers in a Chinese social media platform called Weibo, all of them are men. Maybe they would have a large amount of influence, but they might also be lacking in spreading information to other groups. </a:t>
            </a:r>
            <a:endParaRPr/>
          </a:p>
        </p:txBody>
      </p:sp>
      <p:sp>
        <p:nvSpPr>
          <p:cNvPr id="1296" name="Google Shape;1296;g1300e65e70a_0_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13009be614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say this square represents the set of all users in the social media network. Each circle is a user, blue for men and pink for women. Here we are only describing two genders </a:t>
            </a:r>
            <a:r>
              <a:rPr lang="en"/>
              <a:t>because this is what’s typically done in social media networks. We have an equal distribution with half of the users classified as men and half as women. </a:t>
            </a:r>
            <a:endParaRPr/>
          </a:p>
        </p:txBody>
      </p:sp>
      <p:sp>
        <p:nvSpPr>
          <p:cNvPr id="1308" name="Google Shape;1308;g13009be614c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13009be614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say we use influence maximization and identify those 4 Weibo influencers. Now you have this darker square subset of users that these influencers might share information with. However, they end up spreading the information to mainly men, with about 70% of those influenced being men. </a:t>
            </a:r>
            <a:endParaRPr/>
          </a:p>
        </p:txBody>
      </p:sp>
      <p:sp>
        <p:nvSpPr>
          <p:cNvPr id="1339" name="Google Shape;1339;g13009be614c_0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13009be614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the idea is to improve on influence maximization by bringing fairness into the process. We look for a set of </a:t>
            </a:r>
            <a:r>
              <a:rPr lang="en"/>
              <a:t>influencers</a:t>
            </a:r>
            <a:r>
              <a:rPr lang="en"/>
              <a:t> that can maximize information spread and fairness. There are many ways to define fairness, but here we are using a definition close to what some folks might recognize as demographic parity. We want the distribution across a characteristic of interest to be similar for those who are influenced and our broader population. So here, ideally we can select a set of influencers who share information with about 50% men and 50% women, like the distribution in the broader set of users. In many cases you can’t maximize both </a:t>
            </a:r>
            <a:r>
              <a:rPr lang="en"/>
              <a:t>spread and fairness – how you balance these will depend on your context, and in the algorithm we are using here you can make a decision about this balance in advance. </a:t>
            </a:r>
            <a:endParaRPr/>
          </a:p>
        </p:txBody>
      </p:sp>
      <p:sp>
        <p:nvSpPr>
          <p:cNvPr id="1372" name="Google Shape;1372;g13009be614c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12f8bfe39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
        <p:nvSpPr>
          <p:cNvPr id="1406" name="Google Shape;1406;g12f8bfe39c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12f8bfe39c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FAC: </a:t>
            </a:r>
            <a:endParaRPr/>
          </a:p>
          <a:p>
            <a:pPr indent="-304800" lvl="0" marL="4572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Hidden layer 1 shared across both NNs</a:t>
            </a:r>
            <a:endParaRPr sz="1200">
              <a:solidFill>
                <a:srgbClr val="2D4263"/>
              </a:solidFill>
              <a:latin typeface="Poppins Light"/>
              <a:ea typeface="Poppins Light"/>
              <a:cs typeface="Poppins Light"/>
              <a:sym typeface="Poppins Light"/>
            </a:endParaRPr>
          </a:p>
          <a:p>
            <a:pPr indent="0" lvl="0" marL="0" rtl="0" algn="l">
              <a:spcBef>
                <a:spcPts val="0"/>
              </a:spcBef>
              <a:spcAft>
                <a:spcPts val="0"/>
              </a:spcAft>
              <a:buNone/>
            </a:pPr>
            <a:r>
              <a:t/>
            </a:r>
            <a:endParaRPr/>
          </a:p>
        </p:txBody>
      </p:sp>
      <p:sp>
        <p:nvSpPr>
          <p:cNvPr id="1420" name="Google Shape;1420;g12f8bfe39c8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g12f8bfe39c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g12f8bfe39c8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131cc5e0dc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Our team believes that this work is cutting edge and we are eager to continue to advance the efforts of Puya and his fellow research colleagues. Nowadays, people spend between 60–70% of their time over social networking platforms, such as Facebook, Instagram, Twitter, etc. These social networks have become an essential part of almost everyone’s life thus the importance of this topic. Digital advertising was a $189 billion dollar industry in 2021 and this research is crucial for businesses looking to grow profitably.We also feel strongly that ethics of fairness and data privacy in this space play pivotal roles.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Our first milestone is the replicate the results from the core paper.</a:t>
            </a:r>
            <a:endParaRPr/>
          </a:p>
          <a:p>
            <a:pPr indent="0" lvl="0" marL="0" rtl="0" algn="l">
              <a:spcBef>
                <a:spcPts val="0"/>
              </a:spcBef>
              <a:spcAft>
                <a:spcPts val="0"/>
              </a:spcAft>
              <a:buNone/>
            </a:pPr>
            <a:r>
              <a:rPr lang="en"/>
              <a:t>A majority of this will be accomplished through reviewing and updating the existing codebase. There are opportunities for consolidation and incorporation of best practices. We will be using AWS for this portion of the project.</a:t>
            </a:r>
            <a:endParaRPr/>
          </a:p>
          <a:p>
            <a:pPr indent="0" lvl="0" marL="0" rtl="0" algn="l">
              <a:spcBef>
                <a:spcPts val="0"/>
              </a:spcBef>
              <a:spcAft>
                <a:spcPts val="0"/>
              </a:spcAft>
              <a:buNone/>
            </a:pPr>
            <a:r>
              <a:rPr lang="en"/>
              <a:t>We also believe there are opportunities to incorporate additional features of users or topics such as location (perhaps urban or rural as preliminary classification) to influence IM. </a:t>
            </a:r>
            <a:endParaRPr/>
          </a:p>
          <a:p>
            <a:pPr indent="0" lvl="0" marL="0" rtl="0" algn="l">
              <a:spcBef>
                <a:spcPts val="0"/>
              </a:spcBef>
              <a:spcAft>
                <a:spcPts val="0"/>
              </a:spcAft>
              <a:buNone/>
            </a:pPr>
            <a:r>
              <a:rPr lang="en"/>
              <a:t>For the capstone project, our web deliverable will be a public github repository including information for replication by researchers as well as for weibo users, and anyone else interested in fairness in social media networks. </a:t>
            </a:r>
            <a:endParaRPr/>
          </a:p>
          <a:p>
            <a:pPr indent="0" lvl="0" marL="0" rtl="0" algn="l">
              <a:spcBef>
                <a:spcPts val="0"/>
              </a:spcBef>
              <a:spcAft>
                <a:spcPts val="0"/>
              </a:spcAft>
              <a:buNone/>
            </a:pPr>
            <a:r>
              <a:rPr lang="en"/>
              <a:t>We aim to include several references for understanding the topic technically and ethically. We are also interested in developing a website to showcase this information if we are able to create useful, simply yet beautiful images of graph networks of this dataset. We will be speaking with some subject matter experts within this area to determine if this is feasible. Again, we want this to be useful. Regardless of the deliverable details, we do plan to conduct user testing to ensure this.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Last but not least, we will be writing a paper showcasing our work and findings as you may recall from previous updates. We aim to highlight importance of ethics in this space in our final paper and </a:t>
            </a:r>
            <a:r>
              <a:rPr lang="en">
                <a:solidFill>
                  <a:schemeClr val="dk1"/>
                </a:solidFill>
              </a:rPr>
              <a:t>our team is excited to bring more light onto this topic based on our learnings in the MIDS program thus far.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t>This concludes our presentation. I will open it up for questions but just before doing so I have a couple for the class: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Is anyone familiar with best practices pertaining to Github repo folder structures or are you familiar with any specifically that you’ve encountered that were clear? </a:t>
            </a:r>
            <a:endParaRPr/>
          </a:p>
          <a:p>
            <a:pPr indent="0" lvl="0" marL="0" rtl="0" algn="l">
              <a:spcBef>
                <a:spcPts val="0"/>
              </a:spcBef>
              <a:spcAft>
                <a:spcPts val="0"/>
              </a:spcAft>
              <a:buNone/>
            </a:pPr>
            <a:r>
              <a:rPr lang="en"/>
              <a:t>Second: If anyone has experience embedding visualizations within github say from Tableau for example we also welcome any guidance there as well. Thanks!</a:t>
            </a:r>
            <a:endParaRPr/>
          </a:p>
        </p:txBody>
      </p:sp>
      <p:sp>
        <p:nvSpPr>
          <p:cNvPr id="1446" name="Google Shape;1446;g131cc5e0dcf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g1300e65e70a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g1300e65e70a_0_1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g131cc5e0d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g131cc5e0dc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3be4fb44d7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The wider </a:t>
            </a:r>
            <a:r>
              <a:rPr b="1" lang="en"/>
              <a:t>influence</a:t>
            </a:r>
            <a:r>
              <a:rPr b="1" lang="en"/>
              <a:t> maximization field and its methods can be </a:t>
            </a:r>
            <a:r>
              <a:rPr b="1" lang="en"/>
              <a:t>summarized by these 4 components.</a:t>
            </a:r>
            <a:br>
              <a:rPr b="1" lang="en"/>
            </a:br>
            <a:br>
              <a:rPr b="1" lang="en"/>
            </a:br>
            <a:r>
              <a:rPr b="1" lang="en"/>
              <a:t>First, There’s a dataset that can be modeled as a graph</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Second, There’s some initial constraints around selecting the top influencers</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Third, A model for representing how influence spreads in the network</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Last, we need an algorithm selects and optimizes the top influencers</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In the next couple of slides, I’ll use this framing to describe our research</a:t>
            </a:r>
            <a:endParaRPr b="1"/>
          </a:p>
        </p:txBody>
      </p:sp>
      <p:sp>
        <p:nvSpPr>
          <p:cNvPr id="225" name="Google Shape;225;g13be4fb44d7_0_1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2" name="Shape 1482"/>
        <p:cNvGrpSpPr/>
        <p:nvPr/>
      </p:nvGrpSpPr>
      <p:grpSpPr>
        <a:xfrm>
          <a:off x="0" y="0"/>
          <a:ext cx="0" cy="0"/>
          <a:chOff x="0" y="0"/>
          <a:chExt cx="0" cy="0"/>
        </a:xfrm>
      </p:grpSpPr>
      <p:sp>
        <p:nvSpPr>
          <p:cNvPr id="1483" name="Google Shape;1483;g132936f871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 year, the US government was faced with a problem: young people were not getting vaccinated. Young people are also generally heavy media users and were possibly not getting the vaccine due to the influence of rampant misinformation about vaccines on social media. The government decided to combat this problem by using social media influencers for their own purposes. Using influencers is a pretty well established technique in social media marketing. However, paying influencers can be expensive, with people like the Kardashians making 6 figures per post. Government works with a set budget. How might we maximize the spread of vaccine information over social media networks?</a:t>
            </a:r>
            <a:endParaRPr/>
          </a:p>
        </p:txBody>
      </p:sp>
      <p:sp>
        <p:nvSpPr>
          <p:cNvPr id="1484" name="Google Shape;1484;g132936f871b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4" name="Shape 1494"/>
        <p:cNvGrpSpPr/>
        <p:nvPr/>
      </p:nvGrpSpPr>
      <p:grpSpPr>
        <a:xfrm>
          <a:off x="0" y="0"/>
          <a:ext cx="0" cy="0"/>
          <a:chOff x="0" y="0"/>
          <a:chExt cx="0" cy="0"/>
        </a:xfrm>
      </p:grpSpPr>
      <p:sp>
        <p:nvSpPr>
          <p:cNvPr id="1495" name="Google Shape;1495;g132936f871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solve this problem using information about who is in a network and how they are able to spread information in a network. This kind of information can be represented in a graph, where you have people represented by nodes and the flow of information between them represented in the edges between them. </a:t>
            </a:r>
            <a:endParaRPr/>
          </a:p>
        </p:txBody>
      </p:sp>
      <p:sp>
        <p:nvSpPr>
          <p:cNvPr id="1496" name="Google Shape;1496;g132936f871b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g132936f871b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If you had to select 2 Kardashians as your vaccine influencers, who would you choose? For your first, you might go with the Kardashian with the most followers. For your second, you won’t maximize influence by just selecting who has the second most followers, because those two Kardashians might have the same people in their network.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507" name="Google Shape;1507;g132936f871b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4" name="Shape 1534"/>
        <p:cNvGrpSpPr/>
        <p:nvPr/>
      </p:nvGrpSpPr>
      <p:grpSpPr>
        <a:xfrm>
          <a:off x="0" y="0"/>
          <a:ext cx="0" cy="0"/>
          <a:chOff x="0" y="0"/>
          <a:chExt cx="0" cy="0"/>
        </a:xfrm>
      </p:grpSpPr>
      <p:sp>
        <p:nvSpPr>
          <p:cNvPr id="1535" name="Google Shape;1535;g132936f871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Instead, you’d want to choose the person with the largest non-overlapping audience with Kim. Influence maximization is a way to solve this problem algorithmically, </a:t>
            </a:r>
            <a:endParaRPr/>
          </a:p>
        </p:txBody>
      </p:sp>
      <p:sp>
        <p:nvSpPr>
          <p:cNvPr id="1536" name="Google Shape;1536;g132936f871b_0_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132936f871b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a government entity you might have another problem beyond maximizing influence– what if your influencers tend to influence the same groups? In our vaccine example, we might be especially interested in influencing young people but we wouldn’t want to only share out the vaccine message with people who live in New York, or people of a certain gender. We would want to be fair in distributing the message. This project is about maximizing both influence and fairness in selecting our messengers. Here, fairness is defined by the similarity in distribution of a given characteristic in the broader network and in the set of people who are influenced by our set of k influencers, our Kardashians. </a:t>
            </a:r>
            <a:endParaRPr/>
          </a:p>
        </p:txBody>
      </p:sp>
      <p:sp>
        <p:nvSpPr>
          <p:cNvPr id="1567" name="Google Shape;1567;g132936f871b_0_1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132936f871b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g132936f871b_0_1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g132936f871b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thing we might consider when evaluating ethics is what some nefarious actor might do with our model. Might it be possible to – for example – use this model to also maximize the influence on only a specific group? In our vaccine example, the government might actually want a larger proportion of young people influenced by the message. This might be considered fair in some circumstances, since the lack of vaccination in young people is what we are trying to solve in the first place. But what if someone only wanted to share the information with young people of a certain gender, in the hopes that those that don’t get the message end up sicker and more likely to die? </a:t>
            </a:r>
            <a:endParaRPr/>
          </a:p>
        </p:txBody>
      </p:sp>
      <p:sp>
        <p:nvSpPr>
          <p:cNvPr id="1589" name="Google Shape;1589;g132936f871b_0_1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g132936f871b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g132936f871b_0_1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g132936f871b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g132936f871b_0_1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0" name="Shape 1620"/>
        <p:cNvGrpSpPr/>
        <p:nvPr/>
      </p:nvGrpSpPr>
      <p:grpSpPr>
        <a:xfrm>
          <a:off x="0" y="0"/>
          <a:ext cx="0" cy="0"/>
          <a:chOff x="0" y="0"/>
          <a:chExt cx="0" cy="0"/>
        </a:xfrm>
      </p:grpSpPr>
      <p:sp>
        <p:nvSpPr>
          <p:cNvPr id="1621" name="Google Shape;1621;g132936f871b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1622" name="Google Shape;1622;g132936f871b_0_1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56" name="Shape 56"/>
        <p:cNvGrpSpPr/>
        <p:nvPr/>
      </p:nvGrpSpPr>
      <p:grpSpPr>
        <a:xfrm>
          <a:off x="0" y="0"/>
          <a:ext cx="0" cy="0"/>
          <a:chOff x="0" y="0"/>
          <a:chExt cx="0" cy="0"/>
        </a:xfrm>
      </p:grpSpPr>
      <p:sp>
        <p:nvSpPr>
          <p:cNvPr id="57" name="Google Shape;57;p14"/>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8" name="Google Shape;58;p14"/>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1200"/>
              </a:spcBef>
              <a:spcAft>
                <a:spcPts val="0"/>
              </a:spcAft>
              <a:buClr>
                <a:srgbClr val="888888"/>
              </a:buClr>
              <a:buSzPts val="1500"/>
              <a:buNone/>
              <a:defRPr sz="1500">
                <a:solidFill>
                  <a:srgbClr val="888888"/>
                </a:solidFill>
              </a:defRPr>
            </a:lvl2pPr>
            <a:lvl3pPr indent="-228600" lvl="2" marL="1371600" rtl="0" algn="l">
              <a:lnSpc>
                <a:spcPct val="90000"/>
              </a:lnSpc>
              <a:spcBef>
                <a:spcPts val="1200"/>
              </a:spcBef>
              <a:spcAft>
                <a:spcPts val="0"/>
              </a:spcAft>
              <a:buClr>
                <a:srgbClr val="888888"/>
              </a:buClr>
              <a:buSzPts val="1400"/>
              <a:buNone/>
              <a:defRPr sz="1400">
                <a:solidFill>
                  <a:srgbClr val="888888"/>
                </a:solidFill>
              </a:defRPr>
            </a:lvl3pPr>
            <a:lvl4pPr indent="-228600" lvl="3" marL="1828800" rtl="0" algn="l">
              <a:lnSpc>
                <a:spcPct val="90000"/>
              </a:lnSpc>
              <a:spcBef>
                <a:spcPts val="1200"/>
              </a:spcBef>
              <a:spcAft>
                <a:spcPts val="0"/>
              </a:spcAft>
              <a:buClr>
                <a:srgbClr val="888888"/>
              </a:buClr>
              <a:buSzPts val="1200"/>
              <a:buNone/>
              <a:defRPr sz="1200">
                <a:solidFill>
                  <a:srgbClr val="888888"/>
                </a:solidFill>
              </a:defRPr>
            </a:lvl4pPr>
            <a:lvl5pPr indent="-228600" lvl="4" marL="2286000" rtl="0" algn="l">
              <a:lnSpc>
                <a:spcPct val="90000"/>
              </a:lnSpc>
              <a:spcBef>
                <a:spcPts val="1200"/>
              </a:spcBef>
              <a:spcAft>
                <a:spcPts val="0"/>
              </a:spcAft>
              <a:buClr>
                <a:srgbClr val="888888"/>
              </a:buClr>
              <a:buSzPts val="1200"/>
              <a:buNone/>
              <a:defRPr sz="1200">
                <a:solidFill>
                  <a:srgbClr val="888888"/>
                </a:solidFill>
              </a:defRPr>
            </a:lvl5pPr>
            <a:lvl6pPr indent="-228600" lvl="5" marL="2743200" rtl="0" algn="l">
              <a:lnSpc>
                <a:spcPct val="90000"/>
              </a:lnSpc>
              <a:spcBef>
                <a:spcPts val="1200"/>
              </a:spcBef>
              <a:spcAft>
                <a:spcPts val="0"/>
              </a:spcAft>
              <a:buClr>
                <a:srgbClr val="888888"/>
              </a:buClr>
              <a:buSzPts val="1200"/>
              <a:buNone/>
              <a:defRPr sz="1200">
                <a:solidFill>
                  <a:srgbClr val="888888"/>
                </a:solidFill>
              </a:defRPr>
            </a:lvl6pPr>
            <a:lvl7pPr indent="-228600" lvl="6" marL="3200400" rtl="0" algn="l">
              <a:lnSpc>
                <a:spcPct val="90000"/>
              </a:lnSpc>
              <a:spcBef>
                <a:spcPts val="1200"/>
              </a:spcBef>
              <a:spcAft>
                <a:spcPts val="0"/>
              </a:spcAft>
              <a:buClr>
                <a:srgbClr val="888888"/>
              </a:buClr>
              <a:buSzPts val="1200"/>
              <a:buNone/>
              <a:defRPr sz="1200">
                <a:solidFill>
                  <a:srgbClr val="888888"/>
                </a:solidFill>
              </a:defRPr>
            </a:lvl7pPr>
            <a:lvl8pPr indent="-228600" lvl="7" marL="3657600" rtl="0" algn="l">
              <a:lnSpc>
                <a:spcPct val="90000"/>
              </a:lnSpc>
              <a:spcBef>
                <a:spcPts val="1200"/>
              </a:spcBef>
              <a:spcAft>
                <a:spcPts val="0"/>
              </a:spcAft>
              <a:buClr>
                <a:srgbClr val="888888"/>
              </a:buClr>
              <a:buSzPts val="1200"/>
              <a:buNone/>
              <a:defRPr sz="1200">
                <a:solidFill>
                  <a:srgbClr val="888888"/>
                </a:solidFill>
              </a:defRPr>
            </a:lvl8pPr>
            <a:lvl9pPr indent="-228600" lvl="8" marL="4114800" rtl="0" algn="l">
              <a:lnSpc>
                <a:spcPct val="90000"/>
              </a:lnSpc>
              <a:spcBef>
                <a:spcPts val="1200"/>
              </a:spcBef>
              <a:spcAft>
                <a:spcPts val="1200"/>
              </a:spcAft>
              <a:buClr>
                <a:srgbClr val="888888"/>
              </a:buClr>
              <a:buSzPts val="1200"/>
              <a:buNone/>
              <a:defRPr sz="1200">
                <a:solidFill>
                  <a:srgbClr val="888888"/>
                </a:solidFill>
              </a:defRPr>
            </a:lvl9pPr>
          </a:lstStyle>
          <a:p/>
        </p:txBody>
      </p:sp>
      <p:sp>
        <p:nvSpPr>
          <p:cNvPr id="59" name="Google Shape;59;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0" name="Google Shape;60;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1" name="Google Shape;61;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6" name="Shape 66"/>
        <p:cNvGrpSpPr/>
        <p:nvPr/>
      </p:nvGrpSpPr>
      <p:grpSpPr>
        <a:xfrm>
          <a:off x="0" y="0"/>
          <a:ext cx="0" cy="0"/>
          <a:chOff x="0" y="0"/>
          <a:chExt cx="0" cy="0"/>
        </a:xfrm>
      </p:grpSpPr>
      <p:sp>
        <p:nvSpPr>
          <p:cNvPr id="67" name="Google Shape;67;p1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8" name="Google Shape;68;p1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9" name="Google Shape;69;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0" name="Shape 70"/>
        <p:cNvGrpSpPr/>
        <p:nvPr/>
      </p:nvGrpSpPr>
      <p:grpSpPr>
        <a:xfrm>
          <a:off x="0" y="0"/>
          <a:ext cx="0" cy="0"/>
          <a:chOff x="0" y="0"/>
          <a:chExt cx="0" cy="0"/>
        </a:xfrm>
      </p:grpSpPr>
      <p:sp>
        <p:nvSpPr>
          <p:cNvPr id="71" name="Google Shape;71;p1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3" name="Shape 73"/>
        <p:cNvGrpSpPr/>
        <p:nvPr/>
      </p:nvGrpSpPr>
      <p:grpSpPr>
        <a:xfrm>
          <a:off x="0" y="0"/>
          <a:ext cx="0" cy="0"/>
          <a:chOff x="0" y="0"/>
          <a:chExt cx="0" cy="0"/>
        </a:xfrm>
      </p:grpSpPr>
      <p:sp>
        <p:nvSpPr>
          <p:cNvPr id="74" name="Google Shape;74;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6" name="Google Shape;76;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7" name="Shape 77"/>
        <p:cNvGrpSpPr/>
        <p:nvPr/>
      </p:nvGrpSpPr>
      <p:grpSpPr>
        <a:xfrm>
          <a:off x="0" y="0"/>
          <a:ext cx="0" cy="0"/>
          <a:chOff x="0" y="0"/>
          <a:chExt cx="0" cy="0"/>
        </a:xfrm>
      </p:grpSpPr>
      <p:sp>
        <p:nvSpPr>
          <p:cNvPr id="78" name="Google Shape;78;p1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9" name="Google Shape;79;p1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0" name="Google Shape;80;p1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1" name="Google Shape;81;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 name="Shape 82"/>
        <p:cNvGrpSpPr/>
        <p:nvPr/>
      </p:nvGrpSpPr>
      <p:grpSpPr>
        <a:xfrm>
          <a:off x="0" y="0"/>
          <a:ext cx="0" cy="0"/>
          <a:chOff x="0" y="0"/>
          <a:chExt cx="0" cy="0"/>
        </a:xfrm>
      </p:grpSpPr>
      <p:sp>
        <p:nvSpPr>
          <p:cNvPr id="83" name="Google Shape;83;p2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4" name="Google Shape;84;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5" name="Shape 85"/>
        <p:cNvGrpSpPr/>
        <p:nvPr/>
      </p:nvGrpSpPr>
      <p:grpSpPr>
        <a:xfrm>
          <a:off x="0" y="0"/>
          <a:ext cx="0" cy="0"/>
          <a:chOff x="0" y="0"/>
          <a:chExt cx="0" cy="0"/>
        </a:xfrm>
      </p:grpSpPr>
      <p:sp>
        <p:nvSpPr>
          <p:cNvPr id="86" name="Google Shape;86;p21"/>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7" name="Google Shape;87;p21"/>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8" name="Google Shape;88;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9" name="Shape 89"/>
        <p:cNvGrpSpPr/>
        <p:nvPr/>
      </p:nvGrpSpPr>
      <p:grpSpPr>
        <a:xfrm>
          <a:off x="0" y="0"/>
          <a:ext cx="0" cy="0"/>
          <a:chOff x="0" y="0"/>
          <a:chExt cx="0" cy="0"/>
        </a:xfrm>
      </p:grpSpPr>
      <p:sp>
        <p:nvSpPr>
          <p:cNvPr id="90" name="Google Shape;90;p22"/>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91" name="Google Shape;91;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2" name="Shape 92"/>
        <p:cNvGrpSpPr/>
        <p:nvPr/>
      </p:nvGrpSpPr>
      <p:grpSpPr>
        <a:xfrm>
          <a:off x="0" y="0"/>
          <a:ext cx="0" cy="0"/>
          <a:chOff x="0" y="0"/>
          <a:chExt cx="0" cy="0"/>
        </a:xfrm>
      </p:grpSpPr>
      <p:sp>
        <p:nvSpPr>
          <p:cNvPr id="93" name="Google Shape;93;p2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3"/>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5" name="Google Shape;95;p23"/>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6" name="Google Shape;96;p23"/>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97" name="Google Shape;97;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8" name="Shape 98"/>
        <p:cNvGrpSpPr/>
        <p:nvPr/>
      </p:nvGrpSpPr>
      <p:grpSpPr>
        <a:xfrm>
          <a:off x="0" y="0"/>
          <a:ext cx="0" cy="0"/>
          <a:chOff x="0" y="0"/>
          <a:chExt cx="0" cy="0"/>
        </a:xfrm>
      </p:grpSpPr>
      <p:sp>
        <p:nvSpPr>
          <p:cNvPr id="99" name="Google Shape;99;p24"/>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00" name="Google Shape;100;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1" name="Shape 101"/>
        <p:cNvGrpSpPr/>
        <p:nvPr/>
      </p:nvGrpSpPr>
      <p:grpSpPr>
        <a:xfrm>
          <a:off x="0" y="0"/>
          <a:ext cx="0" cy="0"/>
          <a:chOff x="0" y="0"/>
          <a:chExt cx="0" cy="0"/>
        </a:xfrm>
      </p:grpSpPr>
      <p:sp>
        <p:nvSpPr>
          <p:cNvPr id="102" name="Google Shape;102;p2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3" name="Google Shape;103;p25"/>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04" name="Google Shape;104;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5" name="Shape 105"/>
        <p:cNvGrpSpPr/>
        <p:nvPr/>
      </p:nvGrpSpPr>
      <p:grpSpPr>
        <a:xfrm>
          <a:off x="0" y="0"/>
          <a:ext cx="0" cy="0"/>
          <a:chOff x="0" y="0"/>
          <a:chExt cx="0" cy="0"/>
        </a:xfrm>
      </p:grpSpPr>
      <p:sp>
        <p:nvSpPr>
          <p:cNvPr id="106" name="Google Shape;10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107" name="Shape 107"/>
        <p:cNvGrpSpPr/>
        <p:nvPr/>
      </p:nvGrpSpPr>
      <p:grpSpPr>
        <a:xfrm>
          <a:off x="0" y="0"/>
          <a:ext cx="0" cy="0"/>
          <a:chOff x="0" y="0"/>
          <a:chExt cx="0" cy="0"/>
        </a:xfrm>
      </p:grpSpPr>
      <p:sp>
        <p:nvSpPr>
          <p:cNvPr id="108" name="Google Shape;108;p27"/>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9" name="Google Shape;109;p27"/>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1200"/>
              </a:spcBef>
              <a:spcAft>
                <a:spcPts val="0"/>
              </a:spcAft>
              <a:buClr>
                <a:srgbClr val="888888"/>
              </a:buClr>
              <a:buSzPts val="1500"/>
              <a:buNone/>
              <a:defRPr sz="1500">
                <a:solidFill>
                  <a:srgbClr val="888888"/>
                </a:solidFill>
              </a:defRPr>
            </a:lvl2pPr>
            <a:lvl3pPr indent="-228600" lvl="2" marL="1371600" rtl="0" algn="l">
              <a:lnSpc>
                <a:spcPct val="90000"/>
              </a:lnSpc>
              <a:spcBef>
                <a:spcPts val="1200"/>
              </a:spcBef>
              <a:spcAft>
                <a:spcPts val="0"/>
              </a:spcAft>
              <a:buClr>
                <a:srgbClr val="888888"/>
              </a:buClr>
              <a:buSzPts val="1400"/>
              <a:buNone/>
              <a:defRPr sz="1400">
                <a:solidFill>
                  <a:srgbClr val="888888"/>
                </a:solidFill>
              </a:defRPr>
            </a:lvl3pPr>
            <a:lvl4pPr indent="-228600" lvl="3" marL="1828800" rtl="0" algn="l">
              <a:lnSpc>
                <a:spcPct val="90000"/>
              </a:lnSpc>
              <a:spcBef>
                <a:spcPts val="1200"/>
              </a:spcBef>
              <a:spcAft>
                <a:spcPts val="0"/>
              </a:spcAft>
              <a:buClr>
                <a:srgbClr val="888888"/>
              </a:buClr>
              <a:buSzPts val="1200"/>
              <a:buNone/>
              <a:defRPr sz="1200">
                <a:solidFill>
                  <a:srgbClr val="888888"/>
                </a:solidFill>
              </a:defRPr>
            </a:lvl4pPr>
            <a:lvl5pPr indent="-228600" lvl="4" marL="2286000" rtl="0" algn="l">
              <a:lnSpc>
                <a:spcPct val="90000"/>
              </a:lnSpc>
              <a:spcBef>
                <a:spcPts val="1200"/>
              </a:spcBef>
              <a:spcAft>
                <a:spcPts val="0"/>
              </a:spcAft>
              <a:buClr>
                <a:srgbClr val="888888"/>
              </a:buClr>
              <a:buSzPts val="1200"/>
              <a:buNone/>
              <a:defRPr sz="1200">
                <a:solidFill>
                  <a:srgbClr val="888888"/>
                </a:solidFill>
              </a:defRPr>
            </a:lvl5pPr>
            <a:lvl6pPr indent="-228600" lvl="5" marL="2743200" rtl="0" algn="l">
              <a:lnSpc>
                <a:spcPct val="90000"/>
              </a:lnSpc>
              <a:spcBef>
                <a:spcPts val="1200"/>
              </a:spcBef>
              <a:spcAft>
                <a:spcPts val="0"/>
              </a:spcAft>
              <a:buClr>
                <a:srgbClr val="888888"/>
              </a:buClr>
              <a:buSzPts val="1200"/>
              <a:buNone/>
              <a:defRPr sz="1200">
                <a:solidFill>
                  <a:srgbClr val="888888"/>
                </a:solidFill>
              </a:defRPr>
            </a:lvl6pPr>
            <a:lvl7pPr indent="-228600" lvl="6" marL="3200400" rtl="0" algn="l">
              <a:lnSpc>
                <a:spcPct val="90000"/>
              </a:lnSpc>
              <a:spcBef>
                <a:spcPts val="1200"/>
              </a:spcBef>
              <a:spcAft>
                <a:spcPts val="0"/>
              </a:spcAft>
              <a:buClr>
                <a:srgbClr val="888888"/>
              </a:buClr>
              <a:buSzPts val="1200"/>
              <a:buNone/>
              <a:defRPr sz="1200">
                <a:solidFill>
                  <a:srgbClr val="888888"/>
                </a:solidFill>
              </a:defRPr>
            </a:lvl7pPr>
            <a:lvl8pPr indent="-228600" lvl="7" marL="3657600" rtl="0" algn="l">
              <a:lnSpc>
                <a:spcPct val="90000"/>
              </a:lnSpc>
              <a:spcBef>
                <a:spcPts val="1200"/>
              </a:spcBef>
              <a:spcAft>
                <a:spcPts val="0"/>
              </a:spcAft>
              <a:buClr>
                <a:srgbClr val="888888"/>
              </a:buClr>
              <a:buSzPts val="1200"/>
              <a:buNone/>
              <a:defRPr sz="1200">
                <a:solidFill>
                  <a:srgbClr val="888888"/>
                </a:solidFill>
              </a:defRPr>
            </a:lvl8pPr>
            <a:lvl9pPr indent="-228600" lvl="8" marL="4114800" rtl="0" algn="l">
              <a:lnSpc>
                <a:spcPct val="90000"/>
              </a:lnSpc>
              <a:spcBef>
                <a:spcPts val="1200"/>
              </a:spcBef>
              <a:spcAft>
                <a:spcPts val="1200"/>
              </a:spcAft>
              <a:buClr>
                <a:srgbClr val="888888"/>
              </a:buClr>
              <a:buSzPts val="1200"/>
              <a:buNone/>
              <a:defRPr sz="1200">
                <a:solidFill>
                  <a:srgbClr val="888888"/>
                </a:solidFill>
              </a:defRPr>
            </a:lvl9pPr>
          </a:lstStyle>
          <a:p/>
        </p:txBody>
      </p:sp>
      <p:sp>
        <p:nvSpPr>
          <p:cNvPr id="110" name="Google Shape;110;p2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11" name="Google Shape;111;p2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12" name="Google Shape;112;p2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3" name="Shape 113"/>
        <p:cNvGrpSpPr/>
        <p:nvPr/>
      </p:nvGrpSpPr>
      <p:grpSpPr>
        <a:xfrm>
          <a:off x="0" y="0"/>
          <a:ext cx="0" cy="0"/>
          <a:chOff x="0" y="0"/>
          <a:chExt cx="0" cy="0"/>
        </a:xfrm>
      </p:grpSpPr>
      <p:sp>
        <p:nvSpPr>
          <p:cNvPr id="114" name="Google Shape;114;p2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5" name="Google Shape;115;p28"/>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16" name="Google Shape;116;p2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17" name="Google Shape;117;p2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18" name="Google Shape;118;p2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1.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2" name="Shape 62"/>
        <p:cNvGrpSpPr/>
        <p:nvPr/>
      </p:nvGrpSpPr>
      <p:grpSpPr>
        <a:xfrm>
          <a:off x="0" y="0"/>
          <a:ext cx="0" cy="0"/>
          <a:chOff x="0" y="0"/>
          <a:chExt cx="0" cy="0"/>
        </a:xfrm>
      </p:grpSpPr>
      <p:sp>
        <p:nvSpPr>
          <p:cNvPr id="63" name="Google Shape;63;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64" name="Google Shape;64;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65" name="Google Shape;65;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0.xml"/><Relationship Id="rId3" Type="http://schemas.openxmlformats.org/officeDocument/2006/relationships/image" Target="../media/image1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2.xml"/><Relationship Id="rId3" Type="http://schemas.openxmlformats.org/officeDocument/2006/relationships/image" Target="../media/image4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3.xml"/><Relationship Id="rId3" Type="http://schemas.openxmlformats.org/officeDocument/2006/relationships/image" Target="../media/image100.png"/><Relationship Id="rId4" Type="http://schemas.openxmlformats.org/officeDocument/2006/relationships/image" Target="../media/image60.png"/><Relationship Id="rId9" Type="http://schemas.openxmlformats.org/officeDocument/2006/relationships/image" Target="../media/image84.png"/><Relationship Id="rId5" Type="http://schemas.openxmlformats.org/officeDocument/2006/relationships/image" Target="../media/image86.png"/><Relationship Id="rId6" Type="http://schemas.openxmlformats.org/officeDocument/2006/relationships/image" Target="../media/image82.png"/><Relationship Id="rId7" Type="http://schemas.openxmlformats.org/officeDocument/2006/relationships/hyperlink" Target="http://snap.stanford.edu/class/cs224w-2019/slides/14-influence.pdf" TargetMode="External"/><Relationship Id="rId8" Type="http://schemas.openxmlformats.org/officeDocument/2006/relationships/hyperlink" Target="https://sproutsocial.com/insights/influencer-marketing/"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0" Type="http://schemas.openxmlformats.org/officeDocument/2006/relationships/image" Target="../media/image72.jpg"/><Relationship Id="rId1" Type="http://schemas.openxmlformats.org/officeDocument/2006/relationships/slideLayout" Target="../slideLayouts/slideLayout11.xml"/><Relationship Id="rId2" Type="http://schemas.openxmlformats.org/officeDocument/2006/relationships/notesSlide" Target="../notesSlides/notesSlide106.xml"/><Relationship Id="rId3" Type="http://schemas.openxmlformats.org/officeDocument/2006/relationships/image" Target="../media/image68.jpg"/><Relationship Id="rId4" Type="http://schemas.openxmlformats.org/officeDocument/2006/relationships/image" Target="../media/image81.jpg"/><Relationship Id="rId9" Type="http://schemas.openxmlformats.org/officeDocument/2006/relationships/image" Target="../media/image91.jpg"/><Relationship Id="rId5" Type="http://schemas.openxmlformats.org/officeDocument/2006/relationships/image" Target="../media/image61.jpg"/><Relationship Id="rId6" Type="http://schemas.openxmlformats.org/officeDocument/2006/relationships/image" Target="../media/image62.jpg"/><Relationship Id="rId7" Type="http://schemas.openxmlformats.org/officeDocument/2006/relationships/image" Target="../media/image57.jpg"/><Relationship Id="rId8" Type="http://schemas.openxmlformats.org/officeDocument/2006/relationships/image" Target="../media/image74.jpg"/></Relationships>
</file>

<file path=ppt/slides/_rels/slide107.xml.rels><?xml version="1.0" encoding="UTF-8" standalone="yes"?><Relationships xmlns="http://schemas.openxmlformats.org/package/2006/relationships"><Relationship Id="rId10" Type="http://schemas.openxmlformats.org/officeDocument/2006/relationships/image" Target="../media/image72.jpg"/><Relationship Id="rId1" Type="http://schemas.openxmlformats.org/officeDocument/2006/relationships/slideLayout" Target="../slideLayouts/slideLayout11.xml"/><Relationship Id="rId2" Type="http://schemas.openxmlformats.org/officeDocument/2006/relationships/notesSlide" Target="../notesSlides/notesSlide107.xml"/><Relationship Id="rId3" Type="http://schemas.openxmlformats.org/officeDocument/2006/relationships/image" Target="../media/image68.jpg"/><Relationship Id="rId4" Type="http://schemas.openxmlformats.org/officeDocument/2006/relationships/image" Target="../media/image81.jpg"/><Relationship Id="rId9" Type="http://schemas.openxmlformats.org/officeDocument/2006/relationships/image" Target="../media/image91.jpg"/><Relationship Id="rId5" Type="http://schemas.openxmlformats.org/officeDocument/2006/relationships/image" Target="../media/image61.jpg"/><Relationship Id="rId6" Type="http://schemas.openxmlformats.org/officeDocument/2006/relationships/image" Target="../media/image62.jpg"/><Relationship Id="rId7" Type="http://schemas.openxmlformats.org/officeDocument/2006/relationships/image" Target="../media/image57.jpg"/><Relationship Id="rId8" Type="http://schemas.openxmlformats.org/officeDocument/2006/relationships/image" Target="../media/image74.jpg"/></Relationships>
</file>

<file path=ppt/slides/_rels/slide108.xml.rels><?xml version="1.0" encoding="UTF-8" standalone="yes"?><Relationships xmlns="http://schemas.openxmlformats.org/package/2006/relationships"><Relationship Id="rId10" Type="http://schemas.openxmlformats.org/officeDocument/2006/relationships/image" Target="../media/image72.jpg"/><Relationship Id="rId1" Type="http://schemas.openxmlformats.org/officeDocument/2006/relationships/slideLayout" Target="../slideLayouts/slideLayout11.xml"/><Relationship Id="rId2" Type="http://schemas.openxmlformats.org/officeDocument/2006/relationships/notesSlide" Target="../notesSlides/notesSlide108.xml"/><Relationship Id="rId3" Type="http://schemas.openxmlformats.org/officeDocument/2006/relationships/image" Target="../media/image68.jpg"/><Relationship Id="rId4" Type="http://schemas.openxmlformats.org/officeDocument/2006/relationships/image" Target="../media/image81.jpg"/><Relationship Id="rId9" Type="http://schemas.openxmlformats.org/officeDocument/2006/relationships/image" Target="../media/image91.jpg"/><Relationship Id="rId5" Type="http://schemas.openxmlformats.org/officeDocument/2006/relationships/image" Target="../media/image61.jpg"/><Relationship Id="rId6" Type="http://schemas.openxmlformats.org/officeDocument/2006/relationships/image" Target="../media/image62.jpg"/><Relationship Id="rId7" Type="http://schemas.openxmlformats.org/officeDocument/2006/relationships/image" Target="../media/image57.jpg"/><Relationship Id="rId8" Type="http://schemas.openxmlformats.org/officeDocument/2006/relationships/image" Target="../media/image74.jpg"/></Relationships>
</file>

<file path=ppt/slides/_rels/slide109.xml.rels><?xml version="1.0" encoding="UTF-8" standalone="yes"?><Relationships xmlns="http://schemas.openxmlformats.org/package/2006/relationships"><Relationship Id="rId11" Type="http://schemas.openxmlformats.org/officeDocument/2006/relationships/image" Target="../media/image68.jpg"/><Relationship Id="rId10" Type="http://schemas.openxmlformats.org/officeDocument/2006/relationships/image" Target="../media/image92.png"/><Relationship Id="rId1" Type="http://schemas.openxmlformats.org/officeDocument/2006/relationships/slideLayout" Target="../slideLayouts/slideLayout11.xml"/><Relationship Id="rId2" Type="http://schemas.openxmlformats.org/officeDocument/2006/relationships/notesSlide" Target="../notesSlides/notesSlide109.xml"/><Relationship Id="rId3" Type="http://schemas.openxmlformats.org/officeDocument/2006/relationships/image" Target="../media/image81.jpg"/><Relationship Id="rId4" Type="http://schemas.openxmlformats.org/officeDocument/2006/relationships/image" Target="../media/image61.jpg"/><Relationship Id="rId9" Type="http://schemas.openxmlformats.org/officeDocument/2006/relationships/image" Target="../media/image72.jpg"/><Relationship Id="rId5" Type="http://schemas.openxmlformats.org/officeDocument/2006/relationships/image" Target="../media/image62.jpg"/><Relationship Id="rId6" Type="http://schemas.openxmlformats.org/officeDocument/2006/relationships/image" Target="../media/image57.jpg"/><Relationship Id="rId7" Type="http://schemas.openxmlformats.org/officeDocument/2006/relationships/image" Target="../media/image74.jpg"/><Relationship Id="rId8" Type="http://schemas.openxmlformats.org/officeDocument/2006/relationships/image" Target="../media/image9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0.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1.xml"/><Relationship Id="rId3" Type="http://schemas.openxmlformats.org/officeDocument/2006/relationships/image" Target="../media/image102.png"/><Relationship Id="rId4" Type="http://schemas.openxmlformats.org/officeDocument/2006/relationships/image" Target="../media/image9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3.xml"/><Relationship Id="rId3" Type="http://schemas.openxmlformats.org/officeDocument/2006/relationships/image" Target="../media/image8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4.xml"/><Relationship Id="rId3" Type="http://schemas.openxmlformats.org/officeDocument/2006/relationships/image" Target="../media/image90.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5.xml"/><Relationship Id="rId3" Type="http://schemas.openxmlformats.org/officeDocument/2006/relationships/image" Target="../media/image85.png"/><Relationship Id="rId4" Type="http://schemas.openxmlformats.org/officeDocument/2006/relationships/image" Target="../media/image95.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6.xml"/><Relationship Id="rId3" Type="http://schemas.openxmlformats.org/officeDocument/2006/relationships/image" Target="../media/image101.png"/><Relationship Id="rId4" Type="http://schemas.openxmlformats.org/officeDocument/2006/relationships/image" Target="../media/image108.png"/><Relationship Id="rId5" Type="http://schemas.openxmlformats.org/officeDocument/2006/relationships/image" Target="../media/image11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7.xml"/><Relationship Id="rId3" Type="http://schemas.openxmlformats.org/officeDocument/2006/relationships/image" Target="../media/image94.png"/><Relationship Id="rId4" Type="http://schemas.openxmlformats.org/officeDocument/2006/relationships/image" Target="../media/image106.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8.xml"/><Relationship Id="rId3" Type="http://schemas.openxmlformats.org/officeDocument/2006/relationships/image" Target="../media/image10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9.xml"/><Relationship Id="rId3" Type="http://schemas.openxmlformats.org/officeDocument/2006/relationships/image" Target="../media/image97.png"/><Relationship Id="rId4" Type="http://schemas.openxmlformats.org/officeDocument/2006/relationships/image" Target="../media/image9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9.png"/><Relationship Id="rId5" Type="http://schemas.openxmlformats.org/officeDocument/2006/relationships/image" Target="../media/image10.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0.xml"/><Relationship Id="rId3" Type="http://schemas.openxmlformats.org/officeDocument/2006/relationships/image" Target="../media/image112.png"/><Relationship Id="rId4" Type="http://schemas.openxmlformats.org/officeDocument/2006/relationships/image" Target="../media/image10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1.xml"/><Relationship Id="rId3" Type="http://schemas.openxmlformats.org/officeDocument/2006/relationships/image" Target="../media/image9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2.xml"/><Relationship Id="rId3" Type="http://schemas.openxmlformats.org/officeDocument/2006/relationships/image" Target="../media/image107.png"/><Relationship Id="rId4" Type="http://schemas.openxmlformats.org/officeDocument/2006/relationships/image" Target="../media/image109.png"/><Relationship Id="rId5" Type="http://schemas.openxmlformats.org/officeDocument/2006/relationships/image" Target="../media/image11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3.xml"/><Relationship Id="rId3" Type="http://schemas.openxmlformats.org/officeDocument/2006/relationships/image" Target="../media/image10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hyperlink" Target="http://drive.google.com/file/d/1_KFCNt8CNy_Km_bJxxVzMpJWDqtkeGM3/view" TargetMode="Externa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6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5.png"/><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2.pn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1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17.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17.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21.png"/><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21.png"/><Relationship Id="rId4" Type="http://schemas.openxmlformats.org/officeDocument/2006/relationships/image" Target="../media/image1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20.png"/><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20.png"/><Relationship Id="rId4" Type="http://schemas.openxmlformats.org/officeDocument/2006/relationships/image" Target="../media/image1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23.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40.png"/><Relationship Id="rId4" Type="http://schemas.openxmlformats.org/officeDocument/2006/relationships/image" Target="../media/image36.png"/><Relationship Id="rId5" Type="http://schemas.openxmlformats.org/officeDocument/2006/relationships/hyperlink" Target="https://towardsdatascience.com/how-to-define-fairness-to-detect-and-prevent-discriminatory-outcomes-in-machine-learning-ef23fd408ef2#:~:text=Demographic%20Parity%20states%20that%20the,%E2%80%9Cbeing%20shown%20the%20ad%E2%80%9D" TargetMode="External"/><Relationship Id="rId6" Type="http://schemas.openxmlformats.org/officeDocument/2006/relationships/image" Target="../media/image31.png"/><Relationship Id="rId7" Type="http://schemas.openxmlformats.org/officeDocument/2006/relationships/hyperlink" Target="https://www.slideshare.net/SuryaDutta4/fairness-and-bias-in-machine-learning"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29.png"/><Relationship Id="rId4" Type="http://schemas.openxmlformats.org/officeDocument/2006/relationships/image" Target="../media/image46.jpg"/><Relationship Id="rId5" Type="http://schemas.openxmlformats.org/officeDocument/2006/relationships/image" Target="../media/image45.jpg"/><Relationship Id="rId6" Type="http://schemas.openxmlformats.org/officeDocument/2006/relationships/image" Target="../media/image41.png"/><Relationship Id="rId7" Type="http://schemas.openxmlformats.org/officeDocument/2006/relationships/image" Target="../media/image3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35.png"/><Relationship Id="rId4" Type="http://schemas.openxmlformats.org/officeDocument/2006/relationships/image" Target="../media/image2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27.png"/><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3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3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33.png"/><Relationship Id="rId4" Type="http://schemas.openxmlformats.org/officeDocument/2006/relationships/image" Target="../media/image4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34.png"/><Relationship Id="rId4" Type="http://schemas.openxmlformats.org/officeDocument/2006/relationships/image" Target="../media/image5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35.png"/><Relationship Id="rId4" Type="http://schemas.openxmlformats.org/officeDocument/2006/relationships/image" Target="../media/image28.png"/><Relationship Id="rId5" Type="http://schemas.openxmlformats.org/officeDocument/2006/relationships/image" Target="../media/image4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5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hyperlink" Target="http://www.youtube.com/watch?v=Fd6IKuCLUOA" TargetMode="External"/><Relationship Id="rId4" Type="http://schemas.openxmlformats.org/officeDocument/2006/relationships/image" Target="../media/image55.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4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 Id="rId3" Type="http://schemas.openxmlformats.org/officeDocument/2006/relationships/image" Target="../media/image5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 Id="rId3" Type="http://schemas.openxmlformats.org/officeDocument/2006/relationships/hyperlink" Target="http://www.youtube.com/watch?v=Fd6IKuCLUOA" TargetMode="External"/><Relationship Id="rId4" Type="http://schemas.openxmlformats.org/officeDocument/2006/relationships/image" Target="../media/image5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48.png"/><Relationship Id="rId4" Type="http://schemas.openxmlformats.org/officeDocument/2006/relationships/hyperlink" Target="https://deon.drivendata.org/"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 Id="rId3" Type="http://schemas.openxmlformats.org/officeDocument/2006/relationships/image" Target="../media/image70.png"/><Relationship Id="rId4" Type="http://schemas.openxmlformats.org/officeDocument/2006/relationships/image" Target="../media/image5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 Id="rId3" Type="http://schemas.openxmlformats.org/officeDocument/2006/relationships/image" Target="../media/image56.png"/><Relationship Id="rId4" Type="http://schemas.openxmlformats.org/officeDocument/2006/relationships/image" Target="../media/image59.png"/><Relationship Id="rId5" Type="http://schemas.openxmlformats.org/officeDocument/2006/relationships/image" Target="../media/image7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3.xml"/><Relationship Id="rId3" Type="http://schemas.openxmlformats.org/officeDocument/2006/relationships/image" Target="../media/image52.png"/><Relationship Id="rId4" Type="http://schemas.openxmlformats.org/officeDocument/2006/relationships/image" Target="../media/image47.png"/><Relationship Id="rId5" Type="http://schemas.openxmlformats.org/officeDocument/2006/relationships/image" Target="../media/image4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 Id="rId3" Type="http://schemas.openxmlformats.org/officeDocument/2006/relationships/image" Target="../media/image1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 Id="rId3" Type="http://schemas.openxmlformats.org/officeDocument/2006/relationships/image" Target="../media/image38.png"/><Relationship Id="rId4" Type="http://schemas.openxmlformats.org/officeDocument/2006/relationships/image" Target="../media/image42.png"/><Relationship Id="rId5" Type="http://schemas.openxmlformats.org/officeDocument/2006/relationships/image" Target="../media/image6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7.xml"/><Relationship Id="rId3" Type="http://schemas.openxmlformats.org/officeDocument/2006/relationships/image" Target="../media/image64.png"/><Relationship Id="rId4" Type="http://schemas.openxmlformats.org/officeDocument/2006/relationships/image" Target="../media/image83.png"/><Relationship Id="rId5" Type="http://schemas.openxmlformats.org/officeDocument/2006/relationships/image" Target="../media/image54.png"/></Relationships>
</file>

<file path=ppt/slides/_rels/slide78.xml.rels><?xml version="1.0" encoding="UTF-8" standalone="yes"?><Relationships xmlns="http://schemas.openxmlformats.org/package/2006/relationships"><Relationship Id="rId11" Type="http://schemas.openxmlformats.org/officeDocument/2006/relationships/image" Target="../media/image33.png"/><Relationship Id="rId10" Type="http://schemas.openxmlformats.org/officeDocument/2006/relationships/image" Target="../media/image72.jpg"/><Relationship Id="rId1" Type="http://schemas.openxmlformats.org/officeDocument/2006/relationships/slideLayout" Target="../slideLayouts/slideLayout11.xml"/><Relationship Id="rId2" Type="http://schemas.openxmlformats.org/officeDocument/2006/relationships/notesSlide" Target="../notesSlides/notesSlide78.xml"/><Relationship Id="rId3" Type="http://schemas.openxmlformats.org/officeDocument/2006/relationships/image" Target="../media/image68.jpg"/><Relationship Id="rId4" Type="http://schemas.openxmlformats.org/officeDocument/2006/relationships/image" Target="../media/image81.jpg"/><Relationship Id="rId9" Type="http://schemas.openxmlformats.org/officeDocument/2006/relationships/image" Target="../media/image91.jpg"/><Relationship Id="rId5" Type="http://schemas.openxmlformats.org/officeDocument/2006/relationships/image" Target="../media/image61.jpg"/><Relationship Id="rId6" Type="http://schemas.openxmlformats.org/officeDocument/2006/relationships/image" Target="../media/image62.jpg"/><Relationship Id="rId7" Type="http://schemas.openxmlformats.org/officeDocument/2006/relationships/image" Target="../media/image57.jpg"/><Relationship Id="rId8" Type="http://schemas.openxmlformats.org/officeDocument/2006/relationships/image" Target="../media/image74.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9.xml"/><Relationship Id="rId3" Type="http://schemas.openxmlformats.org/officeDocument/2006/relationships/image" Target="../media/image23.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0.xml"/><Relationship Id="rId3" Type="http://schemas.openxmlformats.org/officeDocument/2006/relationships/image" Target="../media/image76.png"/><Relationship Id="rId4" Type="http://schemas.openxmlformats.org/officeDocument/2006/relationships/hyperlink" Target="https://bridgebeijing.com/blogposts/leading-the-vaccine-conversation-in-china-four-weibo-influencers-you-need-to-know/"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2.xml"/><Relationship Id="rId3" Type="http://schemas.openxmlformats.org/officeDocument/2006/relationships/image" Target="../media/image7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3.xml"/><Relationship Id="rId3" Type="http://schemas.openxmlformats.org/officeDocument/2006/relationships/image" Target="../media/image7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4.xml"/><Relationship Id="rId3" Type="http://schemas.openxmlformats.org/officeDocument/2006/relationships/image" Target="../media/image34.png"/><Relationship Id="rId4" Type="http://schemas.openxmlformats.org/officeDocument/2006/relationships/image" Target="../media/image5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5.xml"/><Relationship Id="rId3" Type="http://schemas.openxmlformats.org/officeDocument/2006/relationships/image" Target="../media/image35.png"/><Relationship Id="rId4" Type="http://schemas.openxmlformats.org/officeDocument/2006/relationships/image" Target="../media/image2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8.xml"/><Relationship Id="rId3" Type="http://schemas.openxmlformats.org/officeDocument/2006/relationships/image" Target="../media/image6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9.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0.xml"/><Relationship Id="rId3" Type="http://schemas.openxmlformats.org/officeDocument/2006/relationships/image" Target="../media/image73.png"/><Relationship Id="rId4" Type="http://schemas.openxmlformats.org/officeDocument/2006/relationships/hyperlink" Target="https://www.latimes.com/lifestyle/story/2021-04-22/la-guide-post-covid-vaccine-shot-girl-summer"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1.xml"/><Relationship Id="rId3" Type="http://schemas.openxmlformats.org/officeDocument/2006/relationships/image" Target="../media/image13.png"/></Relationships>
</file>

<file path=ppt/slides/_rels/slide92.xml.rels><?xml version="1.0" encoding="UTF-8" standalone="yes"?><Relationships xmlns="http://schemas.openxmlformats.org/package/2006/relationships"><Relationship Id="rId10" Type="http://schemas.openxmlformats.org/officeDocument/2006/relationships/image" Target="../media/image72.jpg"/><Relationship Id="rId1" Type="http://schemas.openxmlformats.org/officeDocument/2006/relationships/slideLayout" Target="../slideLayouts/slideLayout11.xml"/><Relationship Id="rId2" Type="http://schemas.openxmlformats.org/officeDocument/2006/relationships/notesSlide" Target="../notesSlides/notesSlide92.xml"/><Relationship Id="rId3" Type="http://schemas.openxmlformats.org/officeDocument/2006/relationships/image" Target="../media/image68.jpg"/><Relationship Id="rId4" Type="http://schemas.openxmlformats.org/officeDocument/2006/relationships/image" Target="../media/image81.jpg"/><Relationship Id="rId9" Type="http://schemas.openxmlformats.org/officeDocument/2006/relationships/image" Target="../media/image91.jpg"/><Relationship Id="rId5" Type="http://schemas.openxmlformats.org/officeDocument/2006/relationships/image" Target="../media/image61.jpg"/><Relationship Id="rId6" Type="http://schemas.openxmlformats.org/officeDocument/2006/relationships/image" Target="../media/image62.jpg"/><Relationship Id="rId7" Type="http://schemas.openxmlformats.org/officeDocument/2006/relationships/image" Target="../media/image57.jpg"/><Relationship Id="rId8" Type="http://schemas.openxmlformats.org/officeDocument/2006/relationships/image" Target="../media/image74.jpg"/></Relationships>
</file>

<file path=ppt/slides/_rels/slide93.xml.rels><?xml version="1.0" encoding="UTF-8" standalone="yes"?><Relationships xmlns="http://schemas.openxmlformats.org/package/2006/relationships"><Relationship Id="rId10" Type="http://schemas.openxmlformats.org/officeDocument/2006/relationships/image" Target="../media/image72.jpg"/><Relationship Id="rId1" Type="http://schemas.openxmlformats.org/officeDocument/2006/relationships/slideLayout" Target="../slideLayouts/slideLayout11.xml"/><Relationship Id="rId2" Type="http://schemas.openxmlformats.org/officeDocument/2006/relationships/notesSlide" Target="../notesSlides/notesSlide93.xml"/><Relationship Id="rId3" Type="http://schemas.openxmlformats.org/officeDocument/2006/relationships/image" Target="../media/image68.jpg"/><Relationship Id="rId4" Type="http://schemas.openxmlformats.org/officeDocument/2006/relationships/image" Target="../media/image81.jpg"/><Relationship Id="rId9" Type="http://schemas.openxmlformats.org/officeDocument/2006/relationships/image" Target="../media/image91.jpg"/><Relationship Id="rId5" Type="http://schemas.openxmlformats.org/officeDocument/2006/relationships/image" Target="../media/image61.jpg"/><Relationship Id="rId6" Type="http://schemas.openxmlformats.org/officeDocument/2006/relationships/image" Target="../media/image62.jpg"/><Relationship Id="rId7" Type="http://schemas.openxmlformats.org/officeDocument/2006/relationships/image" Target="../media/image57.jpg"/><Relationship Id="rId8" Type="http://schemas.openxmlformats.org/officeDocument/2006/relationships/image" Target="../media/image74.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4.xml"/><Relationship Id="rId3" Type="http://schemas.openxmlformats.org/officeDocument/2006/relationships/image" Target="../media/image8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6.xml"/><Relationship Id="rId3" Type="http://schemas.openxmlformats.org/officeDocument/2006/relationships/image" Target="../media/image8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2D38"/>
        </a:solidFill>
      </p:bgPr>
    </p:bg>
    <p:spTree>
      <p:nvGrpSpPr>
        <p:cNvPr id="122" name="Shape 122"/>
        <p:cNvGrpSpPr/>
        <p:nvPr/>
      </p:nvGrpSpPr>
      <p:grpSpPr>
        <a:xfrm>
          <a:off x="0" y="0"/>
          <a:ext cx="0" cy="0"/>
          <a:chOff x="0" y="0"/>
          <a:chExt cx="0" cy="0"/>
        </a:xfrm>
      </p:grpSpPr>
      <p:sp>
        <p:nvSpPr>
          <p:cNvPr id="123" name="Google Shape;123;p29"/>
          <p:cNvSpPr txBox="1"/>
          <p:nvPr/>
        </p:nvSpPr>
        <p:spPr>
          <a:xfrm>
            <a:off x="-56000" y="526050"/>
            <a:ext cx="9056700" cy="1286700"/>
          </a:xfrm>
          <a:prstGeom prst="rect">
            <a:avLst/>
          </a:prstGeom>
          <a:noFill/>
          <a:ln cap="flat" cmpd="sng" w="9525">
            <a:solidFill>
              <a:srgbClr val="2FF2BA"/>
            </a:solidFill>
            <a:prstDash val="solid"/>
            <a:round/>
            <a:headEnd len="sm" w="sm" type="none"/>
            <a:tailEnd len="sm" w="sm" type="none"/>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sz="3800">
                <a:solidFill>
                  <a:srgbClr val="EEEEEE"/>
                </a:solidFill>
                <a:latin typeface="Poppins"/>
                <a:ea typeface="Poppins"/>
                <a:cs typeface="Poppins"/>
                <a:sym typeface="Poppins"/>
              </a:rPr>
              <a:t> </a:t>
            </a:r>
            <a:r>
              <a:rPr b="1" lang="en" sz="3800">
                <a:solidFill>
                  <a:srgbClr val="EEEEEE"/>
                </a:solidFill>
                <a:latin typeface="Poppins"/>
                <a:ea typeface="Poppins"/>
                <a:cs typeface="Poppins"/>
                <a:sym typeface="Poppins"/>
              </a:rPr>
              <a:t>Maximizing Influence and</a:t>
            </a:r>
            <a:br>
              <a:rPr b="1" lang="en" sz="3800">
                <a:solidFill>
                  <a:srgbClr val="EEEEEE"/>
                </a:solidFill>
                <a:latin typeface="Poppins"/>
                <a:ea typeface="Poppins"/>
                <a:cs typeface="Poppins"/>
                <a:sym typeface="Poppins"/>
              </a:rPr>
            </a:br>
            <a:r>
              <a:rPr b="1" lang="en" sz="3800">
                <a:solidFill>
                  <a:srgbClr val="EEEEEE"/>
                </a:solidFill>
                <a:latin typeface="Poppins"/>
                <a:ea typeface="Poppins"/>
                <a:cs typeface="Poppins"/>
                <a:sym typeface="Poppins"/>
              </a:rPr>
              <a:t> Fairness in Social Networks at Scale</a:t>
            </a:r>
            <a:endParaRPr sz="3600">
              <a:solidFill>
                <a:srgbClr val="EEEEEE"/>
              </a:solidFill>
            </a:endParaRPr>
          </a:p>
        </p:txBody>
      </p:sp>
      <p:grpSp>
        <p:nvGrpSpPr>
          <p:cNvPr id="124" name="Google Shape;124;p29"/>
          <p:cNvGrpSpPr/>
          <p:nvPr/>
        </p:nvGrpSpPr>
        <p:grpSpPr>
          <a:xfrm>
            <a:off x="1186936" y="2111778"/>
            <a:ext cx="3193776" cy="1491822"/>
            <a:chOff x="1429018" y="2610119"/>
            <a:chExt cx="3295951" cy="1556900"/>
          </a:xfrm>
        </p:grpSpPr>
        <p:pic>
          <p:nvPicPr>
            <p:cNvPr id="125" name="Google Shape;125;p29"/>
            <p:cNvPicPr preferRelativeResize="0"/>
            <p:nvPr/>
          </p:nvPicPr>
          <p:blipFill>
            <a:blip r:embed="rId3">
              <a:alphaModFix/>
            </a:blip>
            <a:stretch>
              <a:fillRect/>
            </a:stretch>
          </p:blipFill>
          <p:spPr>
            <a:xfrm>
              <a:off x="1429018" y="2610119"/>
              <a:ext cx="3295951" cy="1556900"/>
            </a:xfrm>
            <a:prstGeom prst="rect">
              <a:avLst/>
            </a:prstGeom>
            <a:noFill/>
            <a:ln>
              <a:noFill/>
            </a:ln>
          </p:spPr>
        </p:pic>
        <p:sp>
          <p:nvSpPr>
            <p:cNvPr id="126" name="Google Shape;126;p29"/>
            <p:cNvSpPr/>
            <p:nvPr/>
          </p:nvSpPr>
          <p:spPr>
            <a:xfrm>
              <a:off x="3085689" y="3487142"/>
              <a:ext cx="114300" cy="114300"/>
            </a:xfrm>
            <a:prstGeom prst="ellipse">
              <a:avLst/>
            </a:prstGeom>
            <a:solidFill>
              <a:srgbClr val="2FF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 name="Google Shape;127;p29"/>
          <p:cNvGrpSpPr/>
          <p:nvPr/>
        </p:nvGrpSpPr>
        <p:grpSpPr>
          <a:xfrm>
            <a:off x="251752" y="1883119"/>
            <a:ext cx="8892086" cy="228706"/>
            <a:chOff x="3802931" y="4236496"/>
            <a:chExt cx="1531112" cy="390683"/>
          </a:xfrm>
        </p:grpSpPr>
        <p:sp>
          <p:nvSpPr>
            <p:cNvPr id="128" name="Google Shape;128;p29"/>
            <p:cNvSpPr/>
            <p:nvPr/>
          </p:nvSpPr>
          <p:spPr>
            <a:xfrm>
              <a:off x="3802931" y="4236496"/>
              <a:ext cx="1531112" cy="390683"/>
            </a:xfrm>
            <a:custGeom>
              <a:rect b="b" l="l" r="r" t="t"/>
              <a:pathLst>
                <a:path extrusionOk="0" h="908565" w="6186311">
                  <a:moveTo>
                    <a:pt x="0" y="0"/>
                  </a:moveTo>
                  <a:lnTo>
                    <a:pt x="6186311" y="0"/>
                  </a:lnTo>
                  <a:lnTo>
                    <a:pt x="6186311" y="908565"/>
                  </a:lnTo>
                  <a:lnTo>
                    <a:pt x="0" y="908565"/>
                  </a:lnTo>
                  <a:close/>
                </a:path>
              </a:pathLst>
            </a:custGeom>
            <a:solidFill>
              <a:srgbClr val="2D4263"/>
            </a:solidFill>
            <a:ln>
              <a:noFill/>
            </a:ln>
          </p:spPr>
        </p:sp>
        <p:sp>
          <p:nvSpPr>
            <p:cNvPr id="129" name="Google Shape;129;p29"/>
            <p:cNvSpPr txBox="1"/>
            <p:nvPr/>
          </p:nvSpPr>
          <p:spPr>
            <a:xfrm>
              <a:off x="3869822" y="4267557"/>
              <a:ext cx="1451700" cy="315600"/>
            </a:xfrm>
            <a:prstGeom prst="rect">
              <a:avLst/>
            </a:prstGeom>
            <a:noFill/>
            <a:ln>
              <a:noFill/>
            </a:ln>
          </p:spPr>
          <p:txBody>
            <a:bodyPr anchorCtr="0" anchor="t" bIns="0" lIns="0" spcFirstLastPara="1" rIns="0" wrap="square" tIns="0">
              <a:spAutoFit/>
            </a:bodyPr>
            <a:lstStyle/>
            <a:p>
              <a:pPr indent="0" lvl="0" marL="0" marR="0" rtl="0" algn="r">
                <a:lnSpc>
                  <a:spcPct val="139958"/>
                </a:lnSpc>
                <a:spcBef>
                  <a:spcPts val="0"/>
                </a:spcBef>
                <a:spcAft>
                  <a:spcPts val="0"/>
                </a:spcAft>
                <a:buNone/>
              </a:pPr>
              <a:r>
                <a:rPr lang="en" sz="1200">
                  <a:solidFill>
                    <a:srgbClr val="FFFFFF"/>
                  </a:solidFill>
                  <a:latin typeface="Poppins Medium"/>
                  <a:ea typeface="Poppins Medium"/>
                  <a:cs typeface="Poppins Medium"/>
                  <a:sym typeface="Poppins Medium"/>
                </a:rPr>
                <a:t>MIDS CAPSTONE PROJECT - SUMMER 2022</a:t>
              </a:r>
              <a:endParaRPr sz="700">
                <a:solidFill>
                  <a:srgbClr val="FFFFFF"/>
                </a:solidFill>
              </a:endParaRPr>
            </a:p>
          </p:txBody>
        </p:sp>
      </p:grpSp>
      <p:grpSp>
        <p:nvGrpSpPr>
          <p:cNvPr id="130" name="Google Shape;130;p29"/>
          <p:cNvGrpSpPr/>
          <p:nvPr/>
        </p:nvGrpSpPr>
        <p:grpSpPr>
          <a:xfrm>
            <a:off x="3723996" y="2562525"/>
            <a:ext cx="4846165" cy="956050"/>
            <a:chOff x="4075353" y="3645587"/>
            <a:chExt cx="4884262" cy="960758"/>
          </a:xfrm>
        </p:grpSpPr>
        <p:sp>
          <p:nvSpPr>
            <p:cNvPr id="131" name="Google Shape;131;p29"/>
            <p:cNvSpPr/>
            <p:nvPr/>
          </p:nvSpPr>
          <p:spPr>
            <a:xfrm rot="-5469285">
              <a:off x="4207721" y="3597463"/>
              <a:ext cx="803863" cy="1063163"/>
            </a:xfrm>
            <a:prstGeom prst="triangle">
              <a:avLst>
                <a:gd fmla="val 37475" name="adj"/>
              </a:avLst>
            </a:prstGeom>
            <a:noFill/>
            <a:ln cap="flat" cmpd="sng" w="9525">
              <a:solidFill>
                <a:srgbClr val="2FF2B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9"/>
            <p:cNvSpPr txBox="1"/>
            <p:nvPr/>
          </p:nvSpPr>
          <p:spPr>
            <a:xfrm>
              <a:off x="5124415" y="3645587"/>
              <a:ext cx="3835200" cy="816600"/>
            </a:xfrm>
            <a:prstGeom prst="rect">
              <a:avLst/>
            </a:prstGeom>
            <a:solidFill>
              <a:srgbClr val="302D38"/>
            </a:solidFill>
            <a:ln cap="flat" cmpd="sng" w="9525">
              <a:solidFill>
                <a:srgbClr val="2FF2BA"/>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9958"/>
                </a:lnSpc>
                <a:spcBef>
                  <a:spcPts val="0"/>
                </a:spcBef>
                <a:spcAft>
                  <a:spcPts val="0"/>
                </a:spcAft>
                <a:buNone/>
              </a:pPr>
              <a:r>
                <a:rPr lang="en" sz="1200">
                  <a:solidFill>
                    <a:schemeClr val="lt1"/>
                  </a:solidFill>
                  <a:latin typeface="Poppins Medium"/>
                  <a:ea typeface="Poppins Medium"/>
                  <a:cs typeface="Poppins Medium"/>
                  <a:sym typeface="Poppins Medium"/>
                </a:rPr>
                <a:t>            </a:t>
              </a:r>
              <a:r>
                <a:rPr lang="en" sz="1200">
                  <a:solidFill>
                    <a:schemeClr val="lt1"/>
                  </a:solidFill>
                  <a:latin typeface="Poppins Medium"/>
                  <a:ea typeface="Poppins Medium"/>
                  <a:cs typeface="Poppins Medium"/>
                  <a:sym typeface="Poppins Medium"/>
                </a:rPr>
                <a:t>RESEARCH 	  TEAM INFLUENCERS</a:t>
              </a:r>
              <a:endParaRPr sz="1000">
                <a:solidFill>
                  <a:schemeClr val="lt1"/>
                </a:solidFill>
                <a:latin typeface="Poppins Light"/>
                <a:ea typeface="Poppins Light"/>
                <a:cs typeface="Poppins Light"/>
                <a:sym typeface="Poppins Light"/>
              </a:endParaRPr>
            </a:p>
            <a:p>
              <a:pPr indent="0" lvl="0" marL="0" rtl="0" algn="l">
                <a:lnSpc>
                  <a:spcPct val="139958"/>
                </a:lnSpc>
                <a:spcBef>
                  <a:spcPts val="0"/>
                </a:spcBef>
                <a:spcAft>
                  <a:spcPts val="0"/>
                </a:spcAft>
                <a:buClr>
                  <a:schemeClr val="dk1"/>
                </a:buClr>
                <a:buFont typeface="Arial"/>
                <a:buNone/>
              </a:pPr>
              <a:r>
                <a:rPr lang="en" sz="1000">
                  <a:solidFill>
                    <a:schemeClr val="lt1"/>
                  </a:solidFill>
                  <a:latin typeface="Poppins Light"/>
                  <a:ea typeface="Poppins Light"/>
                  <a:cs typeface="Poppins Light"/>
                  <a:sym typeface="Poppins Light"/>
                </a:rPr>
                <a:t>   </a:t>
              </a:r>
              <a:r>
                <a:rPr lang="en" sz="1000">
                  <a:solidFill>
                    <a:schemeClr val="lt1"/>
                  </a:solidFill>
                  <a:latin typeface="Poppins Light"/>
                  <a:ea typeface="Poppins Light"/>
                  <a:cs typeface="Poppins Light"/>
                  <a:sym typeface="Poppins Light"/>
                </a:rPr>
                <a:t>Alberto Todeschini      Alissa, Autumn</a:t>
              </a:r>
              <a:endParaRPr sz="1000">
                <a:solidFill>
                  <a:schemeClr val="lt1"/>
                </a:solidFill>
                <a:latin typeface="Poppins Light"/>
                <a:ea typeface="Poppins Light"/>
                <a:cs typeface="Poppins Light"/>
                <a:sym typeface="Poppins Light"/>
              </a:endParaRPr>
            </a:p>
            <a:p>
              <a:pPr indent="0" lvl="0" marL="0" rtl="0" algn="l">
                <a:lnSpc>
                  <a:spcPct val="139958"/>
                </a:lnSpc>
                <a:spcBef>
                  <a:spcPts val="0"/>
                </a:spcBef>
                <a:spcAft>
                  <a:spcPts val="0"/>
                </a:spcAft>
                <a:buClr>
                  <a:schemeClr val="dk1"/>
                </a:buClr>
                <a:buFont typeface="Arial"/>
                <a:buNone/>
              </a:pPr>
              <a:r>
                <a:rPr lang="en" sz="1000">
                  <a:solidFill>
                    <a:schemeClr val="lt1"/>
                  </a:solidFill>
                  <a:latin typeface="Poppins Light"/>
                  <a:ea typeface="Poppins Light"/>
                  <a:cs typeface="Poppins Light"/>
                  <a:sym typeface="Poppins Light"/>
                </a:rPr>
                <a:t>              Puya Vahabi 	   David, Sophia</a:t>
              </a:r>
              <a:endParaRPr>
                <a:solidFill>
                  <a:schemeClr val="lt1"/>
                </a:solidFill>
              </a:endParaRPr>
            </a:p>
          </p:txBody>
        </p:sp>
      </p:grpSp>
      <p:sp>
        <p:nvSpPr>
          <p:cNvPr id="133" name="Google Shape;133;p29"/>
          <p:cNvSpPr txBox="1"/>
          <p:nvPr/>
        </p:nvSpPr>
        <p:spPr>
          <a:xfrm>
            <a:off x="6272675" y="2562725"/>
            <a:ext cx="2297400" cy="812400"/>
          </a:xfrm>
          <a:prstGeom prst="rect">
            <a:avLst/>
          </a:prstGeom>
          <a:solidFill>
            <a:srgbClr val="844B69"/>
          </a:solidFill>
          <a:ln cap="flat" cmpd="sng" w="9525">
            <a:solidFill>
              <a:srgbClr val="2FF2BA"/>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9958"/>
              </a:lnSpc>
              <a:spcBef>
                <a:spcPts val="0"/>
              </a:spcBef>
              <a:spcAft>
                <a:spcPts val="0"/>
              </a:spcAft>
              <a:buNone/>
            </a:pPr>
            <a:r>
              <a:rPr lang="en" sz="1200">
                <a:solidFill>
                  <a:srgbClr val="FFFFFF"/>
                </a:solidFill>
                <a:latin typeface="Poppins Medium"/>
                <a:ea typeface="Poppins Medium"/>
                <a:cs typeface="Poppins Medium"/>
                <a:sym typeface="Poppins Medium"/>
              </a:rPr>
              <a:t>TEAM INFLUENCERS</a:t>
            </a:r>
            <a:endParaRPr sz="1000">
              <a:solidFill>
                <a:srgbClr val="FFFFFF"/>
              </a:solidFill>
              <a:latin typeface="Poppins Light"/>
              <a:ea typeface="Poppins Light"/>
              <a:cs typeface="Poppins Light"/>
              <a:sym typeface="Poppins Light"/>
            </a:endParaRPr>
          </a:p>
          <a:p>
            <a:pPr indent="0" lvl="0" marL="0" rtl="0" algn="l">
              <a:lnSpc>
                <a:spcPct val="139958"/>
              </a:lnSpc>
              <a:spcBef>
                <a:spcPts val="0"/>
              </a:spcBef>
              <a:spcAft>
                <a:spcPts val="0"/>
              </a:spcAft>
              <a:buNone/>
            </a:pPr>
            <a:r>
              <a:rPr lang="en" sz="1000">
                <a:solidFill>
                  <a:srgbClr val="FFFFFF"/>
                </a:solidFill>
                <a:latin typeface="Poppins Light"/>
                <a:ea typeface="Poppins Light"/>
                <a:cs typeface="Poppins Light"/>
                <a:sym typeface="Poppins Light"/>
              </a:rPr>
              <a:t>Alissa Stover	Autumn Rains</a:t>
            </a:r>
            <a:endParaRPr sz="1000">
              <a:solidFill>
                <a:srgbClr val="FFFFFF"/>
              </a:solidFill>
              <a:latin typeface="Poppins Light"/>
              <a:ea typeface="Poppins Light"/>
              <a:cs typeface="Poppins Light"/>
              <a:sym typeface="Poppins Light"/>
            </a:endParaRPr>
          </a:p>
          <a:p>
            <a:pPr indent="0" lvl="0" marL="0" rtl="0" algn="l">
              <a:lnSpc>
                <a:spcPct val="139958"/>
              </a:lnSpc>
              <a:spcBef>
                <a:spcPts val="0"/>
              </a:spcBef>
              <a:spcAft>
                <a:spcPts val="0"/>
              </a:spcAft>
              <a:buNone/>
            </a:pPr>
            <a:r>
              <a:rPr lang="en" sz="1000">
                <a:solidFill>
                  <a:srgbClr val="FFFFFF"/>
                </a:solidFill>
                <a:latin typeface="Poppins Light"/>
                <a:ea typeface="Poppins Light"/>
                <a:cs typeface="Poppins Light"/>
                <a:sym typeface="Poppins Light"/>
              </a:rPr>
              <a:t>David Peletz	Sophia Skowronski</a:t>
            </a:r>
            <a:endParaRPr sz="1000">
              <a:solidFill>
                <a:srgbClr val="FFFFFF"/>
              </a:solidFill>
              <a:latin typeface="Poppins Light"/>
              <a:ea typeface="Poppins Light"/>
              <a:cs typeface="Poppins Light"/>
              <a:sym typeface="Poppins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2D38"/>
        </a:solidFill>
      </p:bgPr>
    </p:bg>
    <p:spTree>
      <p:nvGrpSpPr>
        <p:cNvPr id="233" name="Shape 233"/>
        <p:cNvGrpSpPr/>
        <p:nvPr/>
      </p:nvGrpSpPr>
      <p:grpSpPr>
        <a:xfrm>
          <a:off x="0" y="0"/>
          <a:ext cx="0" cy="0"/>
          <a:chOff x="0" y="0"/>
          <a:chExt cx="0" cy="0"/>
        </a:xfrm>
      </p:grpSpPr>
      <p:sp>
        <p:nvSpPr>
          <p:cNvPr id="234" name="Google Shape;234;p38"/>
          <p:cNvSpPr txBox="1"/>
          <p:nvPr>
            <p:ph type="title"/>
          </p:nvPr>
        </p:nvSpPr>
        <p:spPr>
          <a:xfrm>
            <a:off x="85069" y="0"/>
            <a:ext cx="3572100" cy="5143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alibri"/>
              <a:buNone/>
            </a:pPr>
            <a:r>
              <a:rPr lang="en" sz="2400">
                <a:solidFill>
                  <a:schemeClr val="lt1"/>
                </a:solidFill>
                <a:latin typeface="Poppins SemiBold"/>
                <a:ea typeface="Poppins SemiBold"/>
                <a:cs typeface="Poppins SemiBold"/>
                <a:sym typeface="Poppins SemiBold"/>
              </a:rPr>
              <a:t>Components of an influence maximization algorithm</a:t>
            </a:r>
            <a:endParaRPr sz="2400">
              <a:solidFill>
                <a:schemeClr val="lt1"/>
              </a:solidFill>
              <a:latin typeface="Poppins SemiBold"/>
              <a:ea typeface="Poppins SemiBold"/>
              <a:cs typeface="Poppins SemiBold"/>
              <a:sym typeface="Poppins SemiBold"/>
            </a:endParaRPr>
          </a:p>
          <a:p>
            <a:pPr indent="0" lvl="0" marL="0" rtl="0" algn="l">
              <a:lnSpc>
                <a:spcPct val="90000"/>
              </a:lnSpc>
              <a:spcBef>
                <a:spcPts val="0"/>
              </a:spcBef>
              <a:spcAft>
                <a:spcPts val="0"/>
              </a:spcAft>
              <a:buClr>
                <a:schemeClr val="dk1"/>
              </a:buClr>
              <a:buSzPts val="3000"/>
              <a:buFont typeface="Calibri"/>
              <a:buNone/>
            </a:pPr>
            <a:r>
              <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rgbClr val="74A6F4"/>
              </a:buClr>
              <a:buSzPts val="1500"/>
              <a:buFont typeface="Poppins"/>
              <a:buAutoNum type="arabicPeriod"/>
            </a:pPr>
            <a:r>
              <a:rPr b="1" lang="en" sz="1500">
                <a:solidFill>
                  <a:srgbClr val="74A6F4"/>
                </a:solidFill>
                <a:latin typeface="Poppins"/>
                <a:ea typeface="Poppins"/>
                <a:cs typeface="Poppins"/>
                <a:sym typeface="Poppins"/>
              </a:rPr>
              <a:t>Network graph</a:t>
            </a:r>
            <a:endParaRPr b="1" sz="1500">
              <a:solidFill>
                <a:srgbClr val="74A6F4"/>
              </a:solidFill>
              <a:latin typeface="Poppins"/>
              <a:ea typeface="Poppins"/>
              <a:cs typeface="Poppins"/>
              <a:sym typeface="Poppins"/>
            </a:endParaRPr>
          </a:p>
          <a:p>
            <a:pPr indent="-323850" lvl="0" marL="457200" rtl="0" algn="l">
              <a:lnSpc>
                <a:spcPct val="90000"/>
              </a:lnSpc>
              <a:spcBef>
                <a:spcPts val="0"/>
              </a:spcBef>
              <a:spcAft>
                <a:spcPts val="0"/>
              </a:spcAft>
              <a:buClr>
                <a:schemeClr val="lt1"/>
              </a:buClr>
              <a:buSzPts val="1500"/>
              <a:buFont typeface="Poppins Light"/>
              <a:buAutoNum type="arabicPeriod"/>
            </a:pPr>
            <a:r>
              <a:rPr lang="en" sz="1500">
                <a:solidFill>
                  <a:schemeClr val="lt1"/>
                </a:solidFill>
                <a:latin typeface="Poppins Light"/>
                <a:ea typeface="Poppins Light"/>
                <a:cs typeface="Poppins Light"/>
                <a:sym typeface="Poppins Light"/>
              </a:rPr>
              <a:t>Budget</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chemeClr val="lt1"/>
              </a:buClr>
              <a:buSzPts val="1500"/>
              <a:buFont typeface="Poppins Light"/>
              <a:buAutoNum type="arabicPeriod"/>
            </a:pPr>
            <a:r>
              <a:rPr lang="en" sz="1500">
                <a:solidFill>
                  <a:schemeClr val="lt1"/>
                </a:solidFill>
                <a:latin typeface="Poppins Light"/>
                <a:ea typeface="Poppins Light"/>
                <a:cs typeface="Poppins Light"/>
                <a:sym typeface="Poppins Light"/>
              </a:rPr>
              <a:t>Influence model</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chemeClr val="lt1"/>
              </a:buClr>
              <a:buSzPts val="1500"/>
              <a:buFont typeface="Poppins Light"/>
              <a:buAutoNum type="arabicPeriod"/>
            </a:pPr>
            <a:r>
              <a:rPr lang="en" sz="1500">
                <a:solidFill>
                  <a:schemeClr val="lt1"/>
                </a:solidFill>
                <a:latin typeface="Poppins Light"/>
                <a:ea typeface="Poppins Light"/>
                <a:cs typeface="Poppins Light"/>
                <a:sym typeface="Poppins Light"/>
              </a:rPr>
              <a:t>Optimization framework</a:t>
            </a:r>
            <a:endParaRPr sz="1500">
              <a:solidFill>
                <a:schemeClr val="lt1"/>
              </a:solidFill>
              <a:latin typeface="Poppins Light"/>
              <a:ea typeface="Poppins Light"/>
              <a:cs typeface="Poppins Light"/>
              <a:sym typeface="Poppins Light"/>
            </a:endParaRPr>
          </a:p>
        </p:txBody>
      </p:sp>
      <p:pic>
        <p:nvPicPr>
          <p:cNvPr id="235" name="Google Shape;235;p38"/>
          <p:cNvPicPr preferRelativeResize="0"/>
          <p:nvPr/>
        </p:nvPicPr>
        <p:blipFill>
          <a:blip r:embed="rId3">
            <a:alphaModFix/>
          </a:blip>
          <a:stretch>
            <a:fillRect/>
          </a:stretch>
        </p:blipFill>
        <p:spPr>
          <a:xfrm>
            <a:off x="3422150" y="166925"/>
            <a:ext cx="4898800" cy="4809626"/>
          </a:xfrm>
          <a:prstGeom prst="rect">
            <a:avLst/>
          </a:prstGeom>
          <a:noFill/>
          <a:ln>
            <a:noFill/>
          </a:ln>
        </p:spPr>
      </p:pic>
      <p:sp>
        <p:nvSpPr>
          <p:cNvPr id="236" name="Google Shape;236;p38"/>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31" name="Shape 1631"/>
        <p:cNvGrpSpPr/>
        <p:nvPr/>
      </p:nvGrpSpPr>
      <p:grpSpPr>
        <a:xfrm>
          <a:off x="0" y="0"/>
          <a:ext cx="0" cy="0"/>
          <a:chOff x="0" y="0"/>
          <a:chExt cx="0" cy="0"/>
        </a:xfrm>
      </p:grpSpPr>
      <p:sp>
        <p:nvSpPr>
          <p:cNvPr id="1632" name="Google Shape;1632;p128"/>
          <p:cNvSpPr/>
          <p:nvPr/>
        </p:nvSpPr>
        <p:spPr>
          <a:xfrm>
            <a:off x="1863" y="3840569"/>
            <a:ext cx="9140275" cy="1342405"/>
          </a:xfrm>
          <a:custGeom>
            <a:rect b="b" l="l" r="r" t="t"/>
            <a:pathLst>
              <a:path extrusionOk="0" h="908565" w="6186311">
                <a:moveTo>
                  <a:pt x="0" y="0"/>
                </a:moveTo>
                <a:lnTo>
                  <a:pt x="6186311" y="0"/>
                </a:lnTo>
                <a:lnTo>
                  <a:pt x="6186311" y="908565"/>
                </a:lnTo>
                <a:lnTo>
                  <a:pt x="0" y="908565"/>
                </a:lnTo>
                <a:close/>
              </a:path>
            </a:pathLst>
          </a:custGeom>
          <a:solidFill>
            <a:srgbClr val="EEEEEE"/>
          </a:solidFill>
          <a:ln>
            <a:noFill/>
          </a:ln>
        </p:spPr>
      </p:sp>
      <p:sp>
        <p:nvSpPr>
          <p:cNvPr id="1633" name="Google Shape;1633;p128"/>
          <p:cNvSpPr txBox="1"/>
          <p:nvPr/>
        </p:nvSpPr>
        <p:spPr>
          <a:xfrm>
            <a:off x="561975" y="1885950"/>
            <a:ext cx="8427300" cy="1523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sz="4500">
                <a:solidFill>
                  <a:srgbClr val="2D4263"/>
                </a:solidFill>
                <a:latin typeface="Poppins"/>
                <a:ea typeface="Poppins"/>
                <a:cs typeface="Poppins"/>
                <a:sym typeface="Poppins"/>
              </a:rPr>
              <a:t>Maximizing influence and fairness in social networks</a:t>
            </a:r>
            <a:endParaRPr sz="700"/>
          </a:p>
        </p:txBody>
      </p:sp>
      <p:sp>
        <p:nvSpPr>
          <p:cNvPr id="1634" name="Google Shape;1634;p128"/>
          <p:cNvSpPr txBox="1"/>
          <p:nvPr/>
        </p:nvSpPr>
        <p:spPr>
          <a:xfrm>
            <a:off x="561975" y="3987346"/>
            <a:ext cx="1451700" cy="1848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 sz="1200">
                <a:solidFill>
                  <a:srgbClr val="2D4263"/>
                </a:solidFill>
                <a:latin typeface="Poppins Medium"/>
                <a:ea typeface="Poppins Medium"/>
                <a:cs typeface="Poppins Medium"/>
                <a:sym typeface="Poppins Medium"/>
              </a:rPr>
              <a:t>TEAM INFLUENCERS</a:t>
            </a:r>
            <a:endParaRPr sz="700"/>
          </a:p>
        </p:txBody>
      </p:sp>
      <p:sp>
        <p:nvSpPr>
          <p:cNvPr id="1635" name="Google Shape;1635;p128"/>
          <p:cNvSpPr txBox="1"/>
          <p:nvPr/>
        </p:nvSpPr>
        <p:spPr>
          <a:xfrm>
            <a:off x="561975" y="4244523"/>
            <a:ext cx="1451700" cy="8001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 sz="1000">
                <a:solidFill>
                  <a:srgbClr val="191919"/>
                </a:solidFill>
                <a:latin typeface="Poppins Light"/>
                <a:ea typeface="Poppins Light"/>
                <a:cs typeface="Poppins Light"/>
                <a:sym typeface="Poppins Light"/>
              </a:rPr>
              <a:t>Alissa</a:t>
            </a:r>
            <a:endParaRPr sz="1000">
              <a:solidFill>
                <a:srgbClr val="191919"/>
              </a:solidFill>
              <a:latin typeface="Poppins Light"/>
              <a:ea typeface="Poppins Light"/>
              <a:cs typeface="Poppins Light"/>
              <a:sym typeface="Poppins Light"/>
            </a:endParaRPr>
          </a:p>
          <a:p>
            <a:pPr indent="0" lvl="0" marL="0" marR="0" rtl="0" algn="l">
              <a:lnSpc>
                <a:spcPct val="139958"/>
              </a:lnSpc>
              <a:spcBef>
                <a:spcPts val="0"/>
              </a:spcBef>
              <a:spcAft>
                <a:spcPts val="0"/>
              </a:spcAft>
              <a:buNone/>
            </a:pPr>
            <a:r>
              <a:rPr lang="en" sz="1000">
                <a:solidFill>
                  <a:srgbClr val="191919"/>
                </a:solidFill>
                <a:latin typeface="Poppins Light"/>
                <a:ea typeface="Poppins Light"/>
                <a:cs typeface="Poppins Light"/>
                <a:sym typeface="Poppins Light"/>
              </a:rPr>
              <a:t>Autumn</a:t>
            </a:r>
            <a:endParaRPr sz="1000">
              <a:solidFill>
                <a:srgbClr val="191919"/>
              </a:solidFill>
              <a:latin typeface="Poppins Light"/>
              <a:ea typeface="Poppins Light"/>
              <a:cs typeface="Poppins Light"/>
              <a:sym typeface="Poppins Light"/>
            </a:endParaRPr>
          </a:p>
          <a:p>
            <a:pPr indent="0" lvl="0" marL="0" marR="0" rtl="0" algn="l">
              <a:lnSpc>
                <a:spcPct val="139958"/>
              </a:lnSpc>
              <a:spcBef>
                <a:spcPts val="0"/>
              </a:spcBef>
              <a:spcAft>
                <a:spcPts val="0"/>
              </a:spcAft>
              <a:buNone/>
            </a:pPr>
            <a:r>
              <a:rPr lang="en" sz="1000">
                <a:solidFill>
                  <a:srgbClr val="191919"/>
                </a:solidFill>
                <a:latin typeface="Poppins Light"/>
                <a:ea typeface="Poppins Light"/>
                <a:cs typeface="Poppins Light"/>
                <a:sym typeface="Poppins Light"/>
              </a:rPr>
              <a:t>David</a:t>
            </a:r>
            <a:endParaRPr sz="1000">
              <a:solidFill>
                <a:srgbClr val="191919"/>
              </a:solidFill>
              <a:latin typeface="Poppins Light"/>
              <a:ea typeface="Poppins Light"/>
              <a:cs typeface="Poppins Light"/>
              <a:sym typeface="Poppins Light"/>
            </a:endParaRPr>
          </a:p>
          <a:p>
            <a:pPr indent="0" lvl="0" marL="0" marR="0" rtl="0" algn="l">
              <a:lnSpc>
                <a:spcPct val="139958"/>
              </a:lnSpc>
              <a:spcBef>
                <a:spcPts val="0"/>
              </a:spcBef>
              <a:spcAft>
                <a:spcPts val="0"/>
              </a:spcAft>
              <a:buNone/>
            </a:pPr>
            <a:r>
              <a:rPr lang="en" sz="1000">
                <a:solidFill>
                  <a:srgbClr val="191919"/>
                </a:solidFill>
                <a:latin typeface="Poppins Light"/>
                <a:ea typeface="Poppins Light"/>
                <a:cs typeface="Poppins Light"/>
                <a:sym typeface="Poppins Light"/>
              </a:rPr>
              <a:t>Sophia</a:t>
            </a:r>
            <a:endParaRPr sz="1000">
              <a:solidFill>
                <a:srgbClr val="191919"/>
              </a:solidFill>
              <a:latin typeface="Poppins Light"/>
              <a:ea typeface="Poppins Light"/>
              <a:cs typeface="Poppins Light"/>
              <a:sym typeface="Poppins Light"/>
            </a:endParaRPr>
          </a:p>
        </p:txBody>
      </p:sp>
      <p:sp>
        <p:nvSpPr>
          <p:cNvPr id="1636" name="Google Shape;1636;p128"/>
          <p:cNvSpPr txBox="1"/>
          <p:nvPr/>
        </p:nvSpPr>
        <p:spPr>
          <a:xfrm>
            <a:off x="2422645" y="3987346"/>
            <a:ext cx="1451700" cy="1848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 sz="1200">
                <a:solidFill>
                  <a:srgbClr val="2D4263"/>
                </a:solidFill>
                <a:latin typeface="Poppins Medium"/>
                <a:ea typeface="Poppins Medium"/>
                <a:cs typeface="Poppins Medium"/>
                <a:sym typeface="Poppins Medium"/>
              </a:rPr>
              <a:t>RESEARCH</a:t>
            </a:r>
            <a:endParaRPr sz="700"/>
          </a:p>
        </p:txBody>
      </p:sp>
      <p:sp>
        <p:nvSpPr>
          <p:cNvPr id="1637" name="Google Shape;1637;p128"/>
          <p:cNvSpPr txBox="1"/>
          <p:nvPr/>
        </p:nvSpPr>
        <p:spPr>
          <a:xfrm>
            <a:off x="2422645" y="4244523"/>
            <a:ext cx="1451700" cy="1539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 sz="1000">
                <a:solidFill>
                  <a:srgbClr val="191919"/>
                </a:solidFill>
                <a:latin typeface="Poppins Light"/>
                <a:ea typeface="Poppins Light"/>
                <a:cs typeface="Poppins Light"/>
                <a:sym typeface="Poppins Light"/>
              </a:rPr>
              <a:t>Puya Vahabi</a:t>
            </a:r>
            <a:endParaRPr sz="500"/>
          </a:p>
        </p:txBody>
      </p:sp>
      <p:sp>
        <p:nvSpPr>
          <p:cNvPr id="1638" name="Google Shape;1638;p128"/>
          <p:cNvSpPr txBox="1"/>
          <p:nvPr/>
        </p:nvSpPr>
        <p:spPr>
          <a:xfrm>
            <a:off x="561975" y="311475"/>
            <a:ext cx="3346500" cy="1848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 sz="1200">
                <a:solidFill>
                  <a:srgbClr val="2D4263"/>
                </a:solidFill>
                <a:latin typeface="Poppins Medium"/>
                <a:ea typeface="Poppins Medium"/>
                <a:cs typeface="Poppins Medium"/>
                <a:sym typeface="Poppins Medium"/>
              </a:rPr>
              <a:t>Tuesday, May 17, 2022</a:t>
            </a:r>
            <a:endParaRPr sz="700"/>
          </a:p>
        </p:txBody>
      </p:sp>
      <p:sp>
        <p:nvSpPr>
          <p:cNvPr id="1639" name="Google Shape;1639;p128"/>
          <p:cNvSpPr txBox="1"/>
          <p:nvPr/>
        </p:nvSpPr>
        <p:spPr>
          <a:xfrm>
            <a:off x="561975" y="644844"/>
            <a:ext cx="2623200" cy="1848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 sz="1200">
                <a:solidFill>
                  <a:srgbClr val="191919"/>
                </a:solidFill>
                <a:latin typeface="Poppins Light"/>
                <a:ea typeface="Poppins Light"/>
                <a:cs typeface="Poppins Light"/>
                <a:sym typeface="Poppins Light"/>
              </a:rPr>
              <a:t>Project Update</a:t>
            </a:r>
            <a:endParaRPr sz="700"/>
          </a:p>
        </p:txBody>
      </p:sp>
      <p:pic>
        <p:nvPicPr>
          <p:cNvPr id="1640" name="Google Shape;1640;p128"/>
          <p:cNvPicPr preferRelativeResize="0"/>
          <p:nvPr/>
        </p:nvPicPr>
        <p:blipFill>
          <a:blip r:embed="rId3">
            <a:alphaModFix/>
          </a:blip>
          <a:stretch>
            <a:fillRect/>
          </a:stretch>
        </p:blipFill>
        <p:spPr>
          <a:xfrm>
            <a:off x="4509350" y="220025"/>
            <a:ext cx="4350676" cy="1567825"/>
          </a:xfrm>
          <a:prstGeom prst="rect">
            <a:avLst/>
          </a:prstGeom>
          <a:noFill/>
          <a:ln>
            <a:noFill/>
          </a:ln>
        </p:spPr>
      </p:pic>
      <p:sp>
        <p:nvSpPr>
          <p:cNvPr id="1641" name="Google Shape;1641;p1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45" name="Shape 1645"/>
        <p:cNvGrpSpPr/>
        <p:nvPr/>
      </p:nvGrpSpPr>
      <p:grpSpPr>
        <a:xfrm>
          <a:off x="0" y="0"/>
          <a:ext cx="0" cy="0"/>
          <a:chOff x="0" y="0"/>
          <a:chExt cx="0" cy="0"/>
        </a:xfrm>
      </p:grpSpPr>
      <p:sp>
        <p:nvSpPr>
          <p:cNvPr id="1646" name="Google Shape;1646;p129"/>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1647" name="Google Shape;1647;p129"/>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1648" name="Google Shape;1648;p129"/>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Updates</a:t>
            </a:r>
            <a:endParaRPr sz="700"/>
          </a:p>
        </p:txBody>
      </p:sp>
      <p:sp>
        <p:nvSpPr>
          <p:cNvPr id="1649" name="Google Shape;1649;p129"/>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lang="en" sz="1200">
                <a:solidFill>
                  <a:srgbClr val="EEEEEE"/>
                </a:solidFill>
                <a:latin typeface="Poppins Medium"/>
                <a:ea typeface="Poppins Medium"/>
                <a:cs typeface="Poppins Medium"/>
                <a:sym typeface="Poppins Medium"/>
              </a:rPr>
              <a:t>I</a:t>
            </a:r>
            <a:endParaRPr sz="1200">
              <a:solidFill>
                <a:srgbClr val="EEEEEE"/>
              </a:solidFill>
              <a:latin typeface="Poppins Medium"/>
              <a:ea typeface="Poppins Medium"/>
              <a:cs typeface="Poppins Medium"/>
              <a:sym typeface="Poppins Medium"/>
            </a:endParaRPr>
          </a:p>
        </p:txBody>
      </p:sp>
      <p:sp>
        <p:nvSpPr>
          <p:cNvPr id="1650" name="Google Shape;1650;p129"/>
          <p:cNvSpPr txBox="1"/>
          <p:nvPr/>
        </p:nvSpPr>
        <p:spPr>
          <a:xfrm>
            <a:off x="425895" y="651900"/>
            <a:ext cx="82038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Completed Tasks</a:t>
            </a:r>
            <a:endParaRPr sz="700"/>
          </a:p>
        </p:txBody>
      </p:sp>
      <p:sp>
        <p:nvSpPr>
          <p:cNvPr id="1651" name="Google Shape;1651;p129"/>
          <p:cNvSpPr txBox="1"/>
          <p:nvPr/>
        </p:nvSpPr>
        <p:spPr>
          <a:xfrm>
            <a:off x="425858" y="1138650"/>
            <a:ext cx="8046600" cy="1514700"/>
          </a:xfrm>
          <a:prstGeom prst="rect">
            <a:avLst/>
          </a:prstGeom>
          <a:noFill/>
          <a:ln>
            <a:noFill/>
          </a:ln>
        </p:spPr>
        <p:txBody>
          <a:bodyPr anchorCtr="0" anchor="t" bIns="0" lIns="0" spcFirstLastPara="1" rIns="0" wrap="square" tIns="0">
            <a:spAutoFit/>
          </a:bodyPr>
          <a:lstStyle/>
          <a:p>
            <a:pPr indent="-190500" lvl="1" marL="457200" rtl="0" algn="l">
              <a:lnSpc>
                <a:spcPct val="180000"/>
              </a:lnSpc>
              <a:spcBef>
                <a:spcPts val="0"/>
              </a:spcBef>
              <a:spcAft>
                <a:spcPts val="0"/>
              </a:spcAft>
              <a:buClr>
                <a:srgbClr val="2D4263"/>
              </a:buClr>
              <a:buSzPts val="1200"/>
              <a:buFont typeface="Poppins"/>
              <a:buChar char="•"/>
            </a:pPr>
            <a:r>
              <a:rPr lang="en" sz="1200">
                <a:solidFill>
                  <a:srgbClr val="2D4263"/>
                </a:solidFill>
                <a:latin typeface="Poppins"/>
                <a:ea typeface="Poppins"/>
                <a:cs typeface="Poppins"/>
                <a:sym typeface="Poppins"/>
              </a:rPr>
              <a:t>Tactical</a:t>
            </a:r>
            <a:endParaRPr sz="1200">
              <a:solidFill>
                <a:srgbClr val="2D4263"/>
              </a:solidFill>
              <a:latin typeface="Poppins"/>
              <a:ea typeface="Poppins"/>
              <a:cs typeface="Poppins"/>
              <a:sym typeface="Poppins"/>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Tips from Danie at OH</a:t>
            </a:r>
            <a:endParaRPr sz="1200">
              <a:solidFill>
                <a:srgbClr val="2D4263"/>
              </a:solidFill>
              <a:latin typeface="Poppins Light"/>
              <a:ea typeface="Poppins Light"/>
              <a:cs typeface="Poppins Light"/>
              <a:sym typeface="Poppins Light"/>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Kicked off initial meeting with </a:t>
            </a:r>
            <a:r>
              <a:rPr lang="en" sz="1200">
                <a:solidFill>
                  <a:srgbClr val="2D4263"/>
                </a:solidFill>
                <a:latin typeface="Poppins"/>
                <a:ea typeface="Poppins"/>
                <a:cs typeface="Poppins"/>
                <a:sym typeface="Poppins"/>
              </a:rPr>
              <a:t>#TeamInfluencers</a:t>
            </a:r>
            <a:r>
              <a:rPr lang="en" sz="1200">
                <a:solidFill>
                  <a:srgbClr val="2D4263"/>
                </a:solidFill>
                <a:latin typeface="Poppins Light"/>
                <a:ea typeface="Poppins Light"/>
                <a:cs typeface="Poppins Light"/>
                <a:sym typeface="Poppins Light"/>
              </a:rPr>
              <a:t> on 5/16 and set up recurring meetings</a:t>
            </a:r>
            <a:endParaRPr sz="1200">
              <a:solidFill>
                <a:srgbClr val="2D4263"/>
              </a:solidFill>
              <a:latin typeface="Poppins Light"/>
              <a:ea typeface="Poppins Light"/>
              <a:cs typeface="Poppins Light"/>
              <a:sym typeface="Poppins Light"/>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Created GDrive for meeting agendas and notes</a:t>
            </a:r>
            <a:endParaRPr sz="1200">
              <a:solidFill>
                <a:srgbClr val="2D4263"/>
              </a:solidFill>
              <a:latin typeface="Poppins Light"/>
              <a:ea typeface="Poppins Light"/>
              <a:cs typeface="Poppins Light"/>
              <a:sym typeface="Poppins Light"/>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Created Trello board for project management</a:t>
            </a:r>
            <a:endParaRPr sz="1200">
              <a:solidFill>
                <a:srgbClr val="2D4263"/>
              </a:solidFill>
              <a:latin typeface="Poppins Light"/>
              <a:ea typeface="Poppins Light"/>
              <a:cs typeface="Poppins Light"/>
              <a:sym typeface="Poppins Light"/>
            </a:endParaRPr>
          </a:p>
        </p:txBody>
      </p:sp>
      <p:sp>
        <p:nvSpPr>
          <p:cNvPr id="1652" name="Google Shape;1652;p1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56" name="Shape 1656"/>
        <p:cNvGrpSpPr/>
        <p:nvPr/>
      </p:nvGrpSpPr>
      <p:grpSpPr>
        <a:xfrm>
          <a:off x="0" y="0"/>
          <a:ext cx="0" cy="0"/>
          <a:chOff x="0" y="0"/>
          <a:chExt cx="0" cy="0"/>
        </a:xfrm>
      </p:grpSpPr>
      <p:sp>
        <p:nvSpPr>
          <p:cNvPr id="1657" name="Google Shape;1657;p130"/>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1658" name="Google Shape;1658;p130"/>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1659" name="Google Shape;1659;p130"/>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Updates</a:t>
            </a:r>
            <a:endParaRPr sz="700"/>
          </a:p>
        </p:txBody>
      </p:sp>
      <p:sp>
        <p:nvSpPr>
          <p:cNvPr id="1660" name="Google Shape;1660;p130"/>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lang="en" sz="1200">
                <a:solidFill>
                  <a:srgbClr val="EEEEEE"/>
                </a:solidFill>
                <a:latin typeface="Poppins Medium"/>
                <a:ea typeface="Poppins Medium"/>
                <a:cs typeface="Poppins Medium"/>
                <a:sym typeface="Poppins Medium"/>
              </a:rPr>
              <a:t>I</a:t>
            </a:r>
            <a:endParaRPr sz="1200">
              <a:solidFill>
                <a:srgbClr val="EEEEEE"/>
              </a:solidFill>
              <a:latin typeface="Poppins Medium"/>
              <a:ea typeface="Poppins Medium"/>
              <a:cs typeface="Poppins Medium"/>
              <a:sym typeface="Poppins Medium"/>
            </a:endParaRPr>
          </a:p>
        </p:txBody>
      </p:sp>
      <p:sp>
        <p:nvSpPr>
          <p:cNvPr id="1661" name="Google Shape;1661;p130"/>
          <p:cNvSpPr txBox="1"/>
          <p:nvPr/>
        </p:nvSpPr>
        <p:spPr>
          <a:xfrm>
            <a:off x="425895" y="651900"/>
            <a:ext cx="82038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Completed Tasks</a:t>
            </a:r>
            <a:endParaRPr sz="700"/>
          </a:p>
        </p:txBody>
      </p:sp>
      <p:sp>
        <p:nvSpPr>
          <p:cNvPr id="1662" name="Google Shape;1662;p130"/>
          <p:cNvSpPr txBox="1"/>
          <p:nvPr/>
        </p:nvSpPr>
        <p:spPr>
          <a:xfrm>
            <a:off x="425858" y="1138650"/>
            <a:ext cx="8046600" cy="2511900"/>
          </a:xfrm>
          <a:prstGeom prst="rect">
            <a:avLst/>
          </a:prstGeom>
          <a:noFill/>
          <a:ln>
            <a:noFill/>
          </a:ln>
        </p:spPr>
        <p:txBody>
          <a:bodyPr anchorCtr="0" anchor="t" bIns="0" lIns="0" spcFirstLastPara="1" rIns="0" wrap="square" tIns="0">
            <a:spAutoFit/>
          </a:bodyPr>
          <a:lstStyle/>
          <a:p>
            <a:pPr indent="-190500" lvl="1" marL="457200" marR="0" rtl="0" algn="l">
              <a:lnSpc>
                <a:spcPct val="180000"/>
              </a:lnSpc>
              <a:spcBef>
                <a:spcPts val="0"/>
              </a:spcBef>
              <a:spcAft>
                <a:spcPts val="0"/>
              </a:spcAft>
              <a:buClr>
                <a:srgbClr val="2D4263"/>
              </a:buClr>
              <a:buSzPts val="1200"/>
              <a:buFont typeface="Poppins"/>
              <a:buChar char="•"/>
            </a:pPr>
            <a:r>
              <a:rPr lang="en" sz="1200">
                <a:solidFill>
                  <a:srgbClr val="2D4263"/>
                </a:solidFill>
                <a:latin typeface="Poppins"/>
                <a:ea typeface="Poppins"/>
                <a:cs typeface="Poppins"/>
                <a:sym typeface="Poppins"/>
              </a:rPr>
              <a:t>Review of topic</a:t>
            </a:r>
            <a:endParaRPr sz="1200">
              <a:solidFill>
                <a:srgbClr val="2D4263"/>
              </a:solidFill>
              <a:latin typeface="Poppins"/>
              <a:ea typeface="Poppins"/>
              <a:cs typeface="Poppins"/>
              <a:sym typeface="Poppins"/>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I</a:t>
            </a:r>
            <a:r>
              <a:rPr lang="en" sz="1200">
                <a:solidFill>
                  <a:srgbClr val="2D4263"/>
                </a:solidFill>
                <a:latin typeface="Poppins Light"/>
                <a:ea typeface="Poppins Light"/>
                <a:cs typeface="Poppins Light"/>
                <a:sym typeface="Poppins Light"/>
              </a:rPr>
              <a:t>ntroductory lectures on influence maximization and graph theory</a:t>
            </a:r>
            <a:endParaRPr sz="1200">
              <a:solidFill>
                <a:srgbClr val="2D4263"/>
              </a:solidFill>
              <a:latin typeface="Poppins Light"/>
              <a:ea typeface="Poppins Light"/>
              <a:cs typeface="Poppins Light"/>
              <a:sym typeface="Poppins Light"/>
            </a:endParaRPr>
          </a:p>
          <a:p>
            <a:pPr indent="-190500" lvl="2" marL="685800" marR="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Literature review for influencer marketing, social network analysis, influence maximization, and graph neural networks</a:t>
            </a:r>
            <a:endParaRPr sz="1200">
              <a:solidFill>
                <a:srgbClr val="2D4263"/>
              </a:solidFill>
              <a:latin typeface="Poppins Light"/>
              <a:ea typeface="Poppins Light"/>
              <a:cs typeface="Poppins Light"/>
              <a:sym typeface="Poppins Light"/>
            </a:endParaRPr>
          </a:p>
          <a:p>
            <a:pPr indent="-190500" lvl="2" marL="685800" marR="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Created r</a:t>
            </a:r>
            <a:r>
              <a:rPr lang="en" sz="1200">
                <a:solidFill>
                  <a:srgbClr val="2D4263"/>
                </a:solidFill>
                <a:latin typeface="Poppins Light"/>
                <a:ea typeface="Poppins Light"/>
                <a:cs typeface="Poppins Light"/>
                <a:sym typeface="Poppins Light"/>
              </a:rPr>
              <a:t>esource doc that highlights common tools (NetworkX notebooks) and related topic summaries</a:t>
            </a:r>
            <a:endParaRPr sz="1200">
              <a:solidFill>
                <a:srgbClr val="2D4263"/>
              </a:solidFill>
              <a:latin typeface="Poppins Light"/>
              <a:ea typeface="Poppins Light"/>
              <a:cs typeface="Poppins Light"/>
              <a:sym typeface="Poppins Light"/>
            </a:endParaRPr>
          </a:p>
          <a:p>
            <a:pPr indent="-190500" lvl="2" marL="685800" marR="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Visualization tools for networks</a:t>
            </a:r>
            <a:endParaRPr sz="1200">
              <a:solidFill>
                <a:srgbClr val="2D4263"/>
              </a:solidFill>
              <a:latin typeface="Poppins Light"/>
              <a:ea typeface="Poppins Light"/>
              <a:cs typeface="Poppins Light"/>
              <a:sym typeface="Poppins Light"/>
            </a:endParaRPr>
          </a:p>
          <a:p>
            <a:pPr indent="-190500" lvl="2" marL="685800" marR="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Start study group for CS224W: Machine Learning with Graphs</a:t>
            </a:r>
            <a:endParaRPr sz="1200">
              <a:solidFill>
                <a:srgbClr val="2D4263"/>
              </a:solidFill>
              <a:latin typeface="Poppins Light"/>
              <a:ea typeface="Poppins Light"/>
              <a:cs typeface="Poppins Light"/>
              <a:sym typeface="Poppins Light"/>
            </a:endParaRPr>
          </a:p>
        </p:txBody>
      </p:sp>
      <p:pic>
        <p:nvPicPr>
          <p:cNvPr id="1663" name="Google Shape;1663;p130"/>
          <p:cNvPicPr preferRelativeResize="0"/>
          <p:nvPr/>
        </p:nvPicPr>
        <p:blipFill>
          <a:blip r:embed="rId3">
            <a:alphaModFix/>
          </a:blip>
          <a:stretch>
            <a:fillRect/>
          </a:stretch>
        </p:blipFill>
        <p:spPr>
          <a:xfrm>
            <a:off x="913683" y="3860325"/>
            <a:ext cx="1791817" cy="399500"/>
          </a:xfrm>
          <a:prstGeom prst="rect">
            <a:avLst/>
          </a:prstGeom>
          <a:noFill/>
          <a:ln>
            <a:noFill/>
          </a:ln>
        </p:spPr>
      </p:pic>
      <p:sp>
        <p:nvSpPr>
          <p:cNvPr id="1664" name="Google Shape;1664;p1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68" name="Shape 1668"/>
        <p:cNvGrpSpPr/>
        <p:nvPr/>
      </p:nvGrpSpPr>
      <p:grpSpPr>
        <a:xfrm>
          <a:off x="0" y="0"/>
          <a:ext cx="0" cy="0"/>
          <a:chOff x="0" y="0"/>
          <a:chExt cx="0" cy="0"/>
        </a:xfrm>
      </p:grpSpPr>
      <p:sp>
        <p:nvSpPr>
          <p:cNvPr id="1669" name="Google Shape;1669;p131"/>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1670" name="Google Shape;1670;p131"/>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1671" name="Google Shape;1671;p131"/>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Updates</a:t>
            </a:r>
            <a:endParaRPr sz="700"/>
          </a:p>
        </p:txBody>
      </p:sp>
      <p:sp>
        <p:nvSpPr>
          <p:cNvPr id="1672" name="Google Shape;1672;p131"/>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lang="en" sz="1200">
                <a:solidFill>
                  <a:srgbClr val="EEEEEE"/>
                </a:solidFill>
                <a:latin typeface="Poppins Medium"/>
                <a:ea typeface="Poppins Medium"/>
                <a:cs typeface="Poppins Medium"/>
                <a:sym typeface="Poppins Medium"/>
              </a:rPr>
              <a:t>I</a:t>
            </a:r>
            <a:endParaRPr sz="1200">
              <a:solidFill>
                <a:srgbClr val="EEEEEE"/>
              </a:solidFill>
              <a:latin typeface="Poppins Medium"/>
              <a:ea typeface="Poppins Medium"/>
              <a:cs typeface="Poppins Medium"/>
              <a:sym typeface="Poppins Medium"/>
            </a:endParaRPr>
          </a:p>
        </p:txBody>
      </p:sp>
      <p:sp>
        <p:nvSpPr>
          <p:cNvPr id="1673" name="Google Shape;1673;p131"/>
          <p:cNvSpPr txBox="1"/>
          <p:nvPr/>
        </p:nvSpPr>
        <p:spPr>
          <a:xfrm>
            <a:off x="425895" y="651900"/>
            <a:ext cx="82038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Highlights</a:t>
            </a:r>
            <a:endParaRPr sz="700"/>
          </a:p>
        </p:txBody>
      </p:sp>
      <p:pic>
        <p:nvPicPr>
          <p:cNvPr id="1674" name="Google Shape;1674;p131"/>
          <p:cNvPicPr preferRelativeResize="0"/>
          <p:nvPr/>
        </p:nvPicPr>
        <p:blipFill>
          <a:blip r:embed="rId3">
            <a:alphaModFix/>
          </a:blip>
          <a:stretch>
            <a:fillRect/>
          </a:stretch>
        </p:blipFill>
        <p:spPr>
          <a:xfrm>
            <a:off x="2671200" y="548291"/>
            <a:ext cx="2289651" cy="973500"/>
          </a:xfrm>
          <a:prstGeom prst="rect">
            <a:avLst/>
          </a:prstGeom>
          <a:noFill/>
          <a:ln>
            <a:noFill/>
          </a:ln>
        </p:spPr>
      </p:pic>
      <p:pic>
        <p:nvPicPr>
          <p:cNvPr id="1675" name="Google Shape;1675;p131"/>
          <p:cNvPicPr preferRelativeResize="0"/>
          <p:nvPr/>
        </p:nvPicPr>
        <p:blipFill>
          <a:blip r:embed="rId4">
            <a:alphaModFix/>
          </a:blip>
          <a:stretch>
            <a:fillRect/>
          </a:stretch>
        </p:blipFill>
        <p:spPr>
          <a:xfrm>
            <a:off x="2671200" y="1798750"/>
            <a:ext cx="2289650" cy="1105084"/>
          </a:xfrm>
          <a:prstGeom prst="rect">
            <a:avLst/>
          </a:prstGeom>
          <a:noFill/>
          <a:ln>
            <a:noFill/>
          </a:ln>
        </p:spPr>
      </p:pic>
      <p:pic>
        <p:nvPicPr>
          <p:cNvPr id="1676" name="Google Shape;1676;p131"/>
          <p:cNvPicPr preferRelativeResize="0"/>
          <p:nvPr/>
        </p:nvPicPr>
        <p:blipFill>
          <a:blip r:embed="rId5">
            <a:alphaModFix/>
          </a:blip>
          <a:stretch>
            <a:fillRect/>
          </a:stretch>
        </p:blipFill>
        <p:spPr>
          <a:xfrm>
            <a:off x="2671200" y="3153376"/>
            <a:ext cx="2289651" cy="1614069"/>
          </a:xfrm>
          <a:prstGeom prst="rect">
            <a:avLst/>
          </a:prstGeom>
          <a:noFill/>
          <a:ln>
            <a:noFill/>
          </a:ln>
        </p:spPr>
      </p:pic>
      <p:pic>
        <p:nvPicPr>
          <p:cNvPr id="1677" name="Google Shape;1677;p131"/>
          <p:cNvPicPr preferRelativeResize="0"/>
          <p:nvPr/>
        </p:nvPicPr>
        <p:blipFill>
          <a:blip r:embed="rId6">
            <a:alphaModFix/>
          </a:blip>
          <a:stretch>
            <a:fillRect/>
          </a:stretch>
        </p:blipFill>
        <p:spPr>
          <a:xfrm>
            <a:off x="5237951" y="1611297"/>
            <a:ext cx="3665526" cy="1522900"/>
          </a:xfrm>
          <a:prstGeom prst="rect">
            <a:avLst/>
          </a:prstGeom>
          <a:noFill/>
          <a:ln>
            <a:noFill/>
          </a:ln>
        </p:spPr>
      </p:pic>
      <p:sp>
        <p:nvSpPr>
          <p:cNvPr id="1678" name="Google Shape;1678;p131"/>
          <p:cNvSpPr txBox="1"/>
          <p:nvPr/>
        </p:nvSpPr>
        <p:spPr>
          <a:xfrm>
            <a:off x="0" y="4744075"/>
            <a:ext cx="5800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solidFill>
                  <a:schemeClr val="hlink"/>
                </a:solidFill>
                <a:latin typeface="Poppins Light"/>
                <a:ea typeface="Poppins Light"/>
                <a:cs typeface="Poppins Light"/>
                <a:sym typeface="Poppins Light"/>
                <a:hlinkClick r:id="rId7"/>
              </a:rPr>
              <a:t>http://snap.stanford.edu/class/cs224w-2019/slides/14-influence.pdf</a:t>
            </a:r>
            <a:endParaRPr sz="800">
              <a:latin typeface="Poppins Light"/>
              <a:ea typeface="Poppins Light"/>
              <a:cs typeface="Poppins Light"/>
              <a:sym typeface="Poppins Light"/>
            </a:endParaRPr>
          </a:p>
          <a:p>
            <a:pPr indent="0" lvl="0" marL="0" rtl="0" algn="l">
              <a:spcBef>
                <a:spcPts val="0"/>
              </a:spcBef>
              <a:spcAft>
                <a:spcPts val="0"/>
              </a:spcAft>
              <a:buNone/>
            </a:pPr>
            <a:r>
              <a:rPr lang="en" sz="800" u="sng">
                <a:solidFill>
                  <a:schemeClr val="hlink"/>
                </a:solidFill>
                <a:latin typeface="Poppins Light"/>
                <a:ea typeface="Poppins Light"/>
                <a:cs typeface="Poppins Light"/>
                <a:sym typeface="Poppins Light"/>
                <a:hlinkClick r:id="rId8"/>
              </a:rPr>
              <a:t>https://sproutsocial.com/insights/influencer-marketing/</a:t>
            </a:r>
            <a:endParaRPr sz="800">
              <a:latin typeface="Poppins Light"/>
              <a:ea typeface="Poppins Light"/>
              <a:cs typeface="Poppins Light"/>
              <a:sym typeface="Poppins Light"/>
            </a:endParaRPr>
          </a:p>
        </p:txBody>
      </p:sp>
      <p:grpSp>
        <p:nvGrpSpPr>
          <p:cNvPr id="1679" name="Google Shape;1679;p131"/>
          <p:cNvGrpSpPr/>
          <p:nvPr/>
        </p:nvGrpSpPr>
        <p:grpSpPr>
          <a:xfrm>
            <a:off x="5376525" y="3096775"/>
            <a:ext cx="3206975" cy="692418"/>
            <a:chOff x="5376525" y="3553975"/>
            <a:chExt cx="3206975" cy="692418"/>
          </a:xfrm>
        </p:grpSpPr>
        <p:pic>
          <p:nvPicPr>
            <p:cNvPr id="1680" name="Google Shape;1680;p131"/>
            <p:cNvPicPr preferRelativeResize="0"/>
            <p:nvPr/>
          </p:nvPicPr>
          <p:blipFill>
            <a:blip r:embed="rId9">
              <a:alphaModFix/>
            </a:blip>
            <a:stretch>
              <a:fillRect/>
            </a:stretch>
          </p:blipFill>
          <p:spPr>
            <a:xfrm>
              <a:off x="5376525" y="3674443"/>
              <a:ext cx="3034801" cy="571950"/>
            </a:xfrm>
            <a:prstGeom prst="rect">
              <a:avLst/>
            </a:prstGeom>
            <a:noFill/>
            <a:ln>
              <a:noFill/>
            </a:ln>
          </p:spPr>
        </p:pic>
        <p:sp>
          <p:nvSpPr>
            <p:cNvPr id="1681" name="Google Shape;1681;p131"/>
            <p:cNvSpPr/>
            <p:nvPr/>
          </p:nvSpPr>
          <p:spPr>
            <a:xfrm>
              <a:off x="7222100" y="3553975"/>
              <a:ext cx="1361400" cy="342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2" name="Google Shape;1682;p131"/>
          <p:cNvSpPr txBox="1"/>
          <p:nvPr/>
        </p:nvSpPr>
        <p:spPr>
          <a:xfrm>
            <a:off x="425850" y="1448259"/>
            <a:ext cx="2001300" cy="2370300"/>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lang="en" sz="1000">
                <a:solidFill>
                  <a:srgbClr val="2D4263"/>
                </a:solidFill>
                <a:latin typeface="Poppins Light"/>
                <a:ea typeface="Poppins Light"/>
                <a:cs typeface="Poppins Light"/>
                <a:sym typeface="Poppins Light"/>
              </a:rPr>
              <a:t>Influencer marketing works because of the </a:t>
            </a:r>
            <a:r>
              <a:rPr b="1" lang="en" sz="1000">
                <a:solidFill>
                  <a:srgbClr val="2D4263"/>
                </a:solidFill>
                <a:latin typeface="Poppins"/>
                <a:ea typeface="Poppins"/>
                <a:cs typeface="Poppins"/>
                <a:sym typeface="Poppins"/>
              </a:rPr>
              <a:t>high amount of trust that social influencers have built up with their following</a:t>
            </a:r>
            <a:r>
              <a:rPr lang="en" sz="1000">
                <a:solidFill>
                  <a:srgbClr val="2D4263"/>
                </a:solidFill>
                <a:latin typeface="Poppins Light"/>
                <a:ea typeface="Poppins Light"/>
                <a:cs typeface="Poppins Light"/>
                <a:sym typeface="Poppins Light"/>
              </a:rPr>
              <a:t>, and recommendations from them serve as </a:t>
            </a:r>
            <a:r>
              <a:rPr b="1" lang="en" sz="1000">
                <a:solidFill>
                  <a:srgbClr val="2D4263"/>
                </a:solidFill>
                <a:latin typeface="Poppins"/>
                <a:ea typeface="Poppins"/>
                <a:cs typeface="Poppins"/>
                <a:sym typeface="Poppins"/>
              </a:rPr>
              <a:t>a form of social proof to a brand’s potential customers</a:t>
            </a:r>
            <a:r>
              <a:rPr lang="en" sz="1000">
                <a:solidFill>
                  <a:srgbClr val="2D4263"/>
                </a:solidFill>
                <a:latin typeface="Poppins Light"/>
                <a:ea typeface="Poppins Light"/>
                <a:cs typeface="Poppins Light"/>
                <a:sym typeface="Poppins Light"/>
              </a:rPr>
              <a:t>.</a:t>
            </a:r>
            <a:endParaRPr sz="500"/>
          </a:p>
        </p:txBody>
      </p:sp>
      <p:sp>
        <p:nvSpPr>
          <p:cNvPr id="1683" name="Google Shape;1683;p1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87" name="Shape 1687"/>
        <p:cNvGrpSpPr/>
        <p:nvPr/>
      </p:nvGrpSpPr>
      <p:grpSpPr>
        <a:xfrm>
          <a:off x="0" y="0"/>
          <a:ext cx="0" cy="0"/>
          <a:chOff x="0" y="0"/>
          <a:chExt cx="0" cy="0"/>
        </a:xfrm>
      </p:grpSpPr>
      <p:sp>
        <p:nvSpPr>
          <p:cNvPr id="1688" name="Google Shape;1688;p132"/>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1689" name="Google Shape;1689;p132"/>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1690" name="Google Shape;1690;p132"/>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Updates</a:t>
            </a:r>
            <a:endParaRPr sz="700"/>
          </a:p>
        </p:txBody>
      </p:sp>
      <p:sp>
        <p:nvSpPr>
          <p:cNvPr id="1691" name="Google Shape;1691;p132"/>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lang="en" sz="1200">
                <a:solidFill>
                  <a:srgbClr val="EEEEEE"/>
                </a:solidFill>
                <a:latin typeface="Poppins Medium"/>
                <a:ea typeface="Poppins Medium"/>
                <a:cs typeface="Poppins Medium"/>
                <a:sym typeface="Poppins Medium"/>
              </a:rPr>
              <a:t>I</a:t>
            </a:r>
            <a:endParaRPr sz="1200">
              <a:solidFill>
                <a:srgbClr val="EEEEEE"/>
              </a:solidFill>
              <a:latin typeface="Poppins Medium"/>
              <a:ea typeface="Poppins Medium"/>
              <a:cs typeface="Poppins Medium"/>
              <a:sym typeface="Poppins Medium"/>
            </a:endParaRPr>
          </a:p>
        </p:txBody>
      </p:sp>
      <p:sp>
        <p:nvSpPr>
          <p:cNvPr id="1692" name="Google Shape;1692;p132"/>
          <p:cNvSpPr txBox="1"/>
          <p:nvPr/>
        </p:nvSpPr>
        <p:spPr>
          <a:xfrm>
            <a:off x="425895" y="651900"/>
            <a:ext cx="82038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Goals for Upcoming Week</a:t>
            </a:r>
            <a:endParaRPr sz="700"/>
          </a:p>
        </p:txBody>
      </p:sp>
      <p:sp>
        <p:nvSpPr>
          <p:cNvPr id="1693" name="Google Shape;1693;p132"/>
          <p:cNvSpPr txBox="1"/>
          <p:nvPr/>
        </p:nvSpPr>
        <p:spPr>
          <a:xfrm>
            <a:off x="425858" y="1138650"/>
            <a:ext cx="8139900" cy="1182000"/>
          </a:xfrm>
          <a:prstGeom prst="rect">
            <a:avLst/>
          </a:prstGeom>
          <a:noFill/>
          <a:ln>
            <a:noFill/>
          </a:ln>
        </p:spPr>
        <p:txBody>
          <a:bodyPr anchorCtr="0" anchor="t" bIns="0" lIns="0" spcFirstLastPara="1" rIns="0" wrap="square" tIns="0">
            <a:spAutoFit/>
          </a:bodyPr>
          <a:lstStyle/>
          <a:p>
            <a:pPr indent="-190500" lvl="1" marL="457200" marR="0" rtl="0" algn="l">
              <a:lnSpc>
                <a:spcPct val="180000"/>
              </a:lnSpc>
              <a:spcBef>
                <a:spcPts val="0"/>
              </a:spcBef>
              <a:spcAft>
                <a:spcPts val="0"/>
              </a:spcAft>
              <a:buClr>
                <a:srgbClr val="2D4263"/>
              </a:buClr>
              <a:buSzPts val="1200"/>
              <a:buFont typeface="Poppins"/>
              <a:buChar char="•"/>
            </a:pPr>
            <a:r>
              <a:rPr lang="en" sz="1200">
                <a:solidFill>
                  <a:srgbClr val="2D4263"/>
                </a:solidFill>
                <a:latin typeface="Poppins"/>
                <a:ea typeface="Poppins"/>
                <a:cs typeface="Poppins"/>
                <a:sym typeface="Poppins"/>
              </a:rPr>
              <a:t>Tactical</a:t>
            </a:r>
            <a:endParaRPr sz="1200">
              <a:solidFill>
                <a:srgbClr val="2D4263"/>
              </a:solidFill>
              <a:latin typeface="Poppins"/>
              <a:ea typeface="Poppins"/>
              <a:cs typeface="Poppins"/>
              <a:sym typeface="Poppins"/>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Sync with Puya on questions in OH</a:t>
            </a:r>
            <a:endParaRPr sz="1200">
              <a:solidFill>
                <a:srgbClr val="2D4263"/>
              </a:solidFill>
              <a:latin typeface="Poppins Light"/>
              <a:ea typeface="Poppins Light"/>
              <a:cs typeface="Poppins Light"/>
              <a:sym typeface="Poppins Light"/>
            </a:endParaRPr>
          </a:p>
          <a:p>
            <a:pPr indent="-190500" lvl="2" marL="685800" marR="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Set up Slack channels and system for version control (git)</a:t>
            </a:r>
            <a:endParaRPr sz="1200">
              <a:solidFill>
                <a:srgbClr val="2D4263"/>
              </a:solidFill>
              <a:latin typeface="Poppins Light"/>
              <a:ea typeface="Poppins Light"/>
              <a:cs typeface="Poppins Light"/>
              <a:sym typeface="Poppins Light"/>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Meet again 5/22 to review learnings and discuss &amp; c</a:t>
            </a:r>
            <a:r>
              <a:rPr lang="en" sz="1200">
                <a:solidFill>
                  <a:srgbClr val="2D4263"/>
                </a:solidFill>
                <a:latin typeface="Poppins Light"/>
                <a:ea typeface="Poppins Light"/>
                <a:cs typeface="Poppins Light"/>
                <a:sym typeface="Poppins Light"/>
              </a:rPr>
              <a:t>omplete Team Process Agreement</a:t>
            </a:r>
            <a:endParaRPr sz="1200">
              <a:solidFill>
                <a:srgbClr val="2D4263"/>
              </a:solidFill>
              <a:latin typeface="Poppins Light"/>
              <a:ea typeface="Poppins Light"/>
              <a:cs typeface="Poppins Light"/>
              <a:sym typeface="Poppins Light"/>
            </a:endParaRPr>
          </a:p>
        </p:txBody>
      </p:sp>
      <p:sp>
        <p:nvSpPr>
          <p:cNvPr id="1694" name="Google Shape;1694;p1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98" name="Shape 1698"/>
        <p:cNvGrpSpPr/>
        <p:nvPr/>
      </p:nvGrpSpPr>
      <p:grpSpPr>
        <a:xfrm>
          <a:off x="0" y="0"/>
          <a:ext cx="0" cy="0"/>
          <a:chOff x="0" y="0"/>
          <a:chExt cx="0" cy="0"/>
        </a:xfrm>
      </p:grpSpPr>
      <p:sp>
        <p:nvSpPr>
          <p:cNvPr id="1699" name="Google Shape;1699;p133"/>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1700" name="Google Shape;1700;p133"/>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1701" name="Google Shape;1701;p133"/>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Updates</a:t>
            </a:r>
            <a:endParaRPr sz="700"/>
          </a:p>
        </p:txBody>
      </p:sp>
      <p:sp>
        <p:nvSpPr>
          <p:cNvPr id="1702" name="Google Shape;1702;p133"/>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lang="en" sz="1200">
                <a:solidFill>
                  <a:srgbClr val="EEEEEE"/>
                </a:solidFill>
                <a:latin typeface="Poppins Medium"/>
                <a:ea typeface="Poppins Medium"/>
                <a:cs typeface="Poppins Medium"/>
                <a:sym typeface="Poppins Medium"/>
              </a:rPr>
              <a:t>I</a:t>
            </a:r>
            <a:endParaRPr sz="1200">
              <a:solidFill>
                <a:srgbClr val="EEEEEE"/>
              </a:solidFill>
              <a:latin typeface="Poppins Medium"/>
              <a:ea typeface="Poppins Medium"/>
              <a:cs typeface="Poppins Medium"/>
              <a:sym typeface="Poppins Medium"/>
            </a:endParaRPr>
          </a:p>
        </p:txBody>
      </p:sp>
      <p:sp>
        <p:nvSpPr>
          <p:cNvPr id="1703" name="Google Shape;1703;p133"/>
          <p:cNvSpPr txBox="1"/>
          <p:nvPr/>
        </p:nvSpPr>
        <p:spPr>
          <a:xfrm>
            <a:off x="425895" y="651900"/>
            <a:ext cx="82038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Goals for Upcoming Week</a:t>
            </a:r>
            <a:endParaRPr sz="700"/>
          </a:p>
        </p:txBody>
      </p:sp>
      <p:sp>
        <p:nvSpPr>
          <p:cNvPr id="1704" name="Google Shape;1704;p133"/>
          <p:cNvSpPr txBox="1"/>
          <p:nvPr/>
        </p:nvSpPr>
        <p:spPr>
          <a:xfrm>
            <a:off x="425858" y="1138650"/>
            <a:ext cx="8139900" cy="1847100"/>
          </a:xfrm>
          <a:prstGeom prst="rect">
            <a:avLst/>
          </a:prstGeom>
          <a:noFill/>
          <a:ln>
            <a:noFill/>
          </a:ln>
        </p:spPr>
        <p:txBody>
          <a:bodyPr anchorCtr="0" anchor="t" bIns="0" lIns="0" spcFirstLastPara="1" rIns="0" wrap="square" tIns="0">
            <a:spAutoFit/>
          </a:bodyPr>
          <a:lstStyle/>
          <a:p>
            <a:pPr indent="-190500" lvl="1" marL="457200" rtl="0" algn="l">
              <a:lnSpc>
                <a:spcPct val="180000"/>
              </a:lnSpc>
              <a:spcBef>
                <a:spcPts val="0"/>
              </a:spcBef>
              <a:spcAft>
                <a:spcPts val="0"/>
              </a:spcAft>
              <a:buClr>
                <a:srgbClr val="2D4263"/>
              </a:buClr>
              <a:buSzPts val="1200"/>
              <a:buFont typeface="Poppins"/>
              <a:buChar char="•"/>
            </a:pPr>
            <a:r>
              <a:rPr lang="en" sz="1200">
                <a:solidFill>
                  <a:srgbClr val="2D4263"/>
                </a:solidFill>
                <a:latin typeface="Poppins"/>
                <a:ea typeface="Poppins"/>
                <a:cs typeface="Poppins"/>
                <a:sym typeface="Poppins"/>
              </a:rPr>
              <a:t>Continue review of topic</a:t>
            </a:r>
            <a:endParaRPr sz="1200">
              <a:solidFill>
                <a:srgbClr val="2D4263"/>
              </a:solidFill>
              <a:latin typeface="Poppins"/>
              <a:ea typeface="Poppins"/>
              <a:cs typeface="Poppins"/>
              <a:sym typeface="Poppins"/>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Core research paper (codebase, define terms from paper)</a:t>
            </a:r>
            <a:endParaRPr sz="1200">
              <a:solidFill>
                <a:srgbClr val="2D4263"/>
              </a:solidFill>
              <a:latin typeface="Poppins Light"/>
              <a:ea typeface="Poppins Light"/>
              <a:cs typeface="Poppins Light"/>
              <a:sym typeface="Poppins Light"/>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Week 1 of CS224W for overview of graph terminology and applications</a:t>
            </a:r>
            <a:endParaRPr sz="1200">
              <a:solidFill>
                <a:srgbClr val="2D4263"/>
              </a:solidFill>
              <a:latin typeface="Poppins Light"/>
              <a:ea typeface="Poppins Light"/>
              <a:cs typeface="Poppins Light"/>
              <a:sym typeface="Poppins Light"/>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Divide and conquer literature with TL;DR summaries</a:t>
            </a:r>
            <a:endParaRPr sz="1200">
              <a:solidFill>
                <a:srgbClr val="2D4263"/>
              </a:solidFill>
              <a:latin typeface="Poppins Light"/>
              <a:ea typeface="Poppins Light"/>
              <a:cs typeface="Poppins Light"/>
              <a:sym typeface="Poppins Light"/>
            </a:endParaRPr>
          </a:p>
          <a:p>
            <a:pPr indent="-190500" lvl="1" marL="457200" rtl="0" algn="l">
              <a:lnSpc>
                <a:spcPct val="180000"/>
              </a:lnSpc>
              <a:spcBef>
                <a:spcPts val="0"/>
              </a:spcBef>
              <a:spcAft>
                <a:spcPts val="0"/>
              </a:spcAft>
              <a:buClr>
                <a:srgbClr val="2D4263"/>
              </a:buClr>
              <a:buSzPts val="1200"/>
              <a:buFont typeface="Poppins"/>
              <a:buChar char="•"/>
            </a:pPr>
            <a:r>
              <a:rPr lang="en" sz="1200">
                <a:solidFill>
                  <a:srgbClr val="2D4263"/>
                </a:solidFill>
                <a:latin typeface="Poppins"/>
                <a:ea typeface="Poppins"/>
                <a:cs typeface="Poppins"/>
                <a:sym typeface="Poppins"/>
              </a:rPr>
              <a:t>Coming up</a:t>
            </a:r>
            <a:endParaRPr sz="1200">
              <a:solidFill>
                <a:srgbClr val="2D4263"/>
              </a:solidFill>
              <a:latin typeface="Poppins"/>
              <a:ea typeface="Poppins"/>
              <a:cs typeface="Poppins"/>
              <a:sym typeface="Poppins"/>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Dataset EDA</a:t>
            </a:r>
            <a:endParaRPr sz="1200">
              <a:solidFill>
                <a:srgbClr val="2D4263"/>
              </a:solidFill>
              <a:latin typeface="Poppins Light"/>
              <a:ea typeface="Poppins Light"/>
              <a:cs typeface="Poppins Light"/>
              <a:sym typeface="Poppins Light"/>
            </a:endParaRPr>
          </a:p>
        </p:txBody>
      </p:sp>
      <p:sp>
        <p:nvSpPr>
          <p:cNvPr id="1705" name="Google Shape;1705;p1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09" name="Shape 1709"/>
        <p:cNvGrpSpPr/>
        <p:nvPr/>
      </p:nvGrpSpPr>
      <p:grpSpPr>
        <a:xfrm>
          <a:off x="0" y="0"/>
          <a:ext cx="0" cy="0"/>
          <a:chOff x="0" y="0"/>
          <a:chExt cx="0" cy="0"/>
        </a:xfrm>
      </p:grpSpPr>
      <p:graphicFrame>
        <p:nvGraphicFramePr>
          <p:cNvPr id="1710" name="Google Shape;1710;p134"/>
          <p:cNvGraphicFramePr/>
          <p:nvPr/>
        </p:nvGraphicFramePr>
        <p:xfrm>
          <a:off x="77363" y="2681925"/>
          <a:ext cx="3000000" cy="3000000"/>
        </p:xfrm>
        <a:graphic>
          <a:graphicData uri="http://schemas.openxmlformats.org/drawingml/2006/table">
            <a:tbl>
              <a:tblPr>
                <a:noFill/>
                <a:tableStyleId>{9C6FD648-FC4C-42F6-B1AC-0B3A4F257451}</a:tableStyleId>
              </a:tblPr>
              <a:tblGrid>
                <a:gridCol w="852400"/>
                <a:gridCol w="998000"/>
                <a:gridCol w="998000"/>
                <a:gridCol w="998000"/>
                <a:gridCol w="998000"/>
                <a:gridCol w="998000"/>
                <a:gridCol w="998000"/>
                <a:gridCol w="998000"/>
                <a:gridCol w="998000"/>
              </a:tblGrid>
              <a:tr h="428450">
                <a:tc>
                  <a:txBody>
                    <a:bodyPr/>
                    <a:lstStyle/>
                    <a:p>
                      <a:pPr indent="0" lvl="0" marL="0" rtl="0" algn="ctr">
                        <a:spcBef>
                          <a:spcPts val="0"/>
                        </a:spcBef>
                        <a:spcAft>
                          <a:spcPts val="0"/>
                        </a:spcAft>
                        <a:buNone/>
                      </a:pPr>
                      <a:r>
                        <a:rPr b="1" lang="en" sz="1000">
                          <a:solidFill>
                            <a:schemeClr val="accent3"/>
                          </a:solidFill>
                          <a:latin typeface="Poppins"/>
                          <a:ea typeface="Poppins"/>
                          <a:cs typeface="Poppins"/>
                          <a:sym typeface="Poppins"/>
                        </a:rPr>
                        <a:t>Seed</a:t>
                      </a:r>
                      <a:endParaRPr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2D4263"/>
                          </a:solidFill>
                          <a:latin typeface="Poppins"/>
                          <a:ea typeface="Poppins"/>
                          <a:cs typeface="Poppins"/>
                          <a:sym typeface="Poppins"/>
                        </a:rPr>
                        <a:t>Kim</a:t>
                      </a:r>
                      <a:endParaRPr b="1"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2D4263"/>
                          </a:solidFill>
                          <a:latin typeface="Poppins"/>
                          <a:ea typeface="Poppins"/>
                          <a:cs typeface="Poppins"/>
                          <a:sym typeface="Poppins"/>
                        </a:rPr>
                        <a:t>Khloé</a:t>
                      </a:r>
                      <a:endParaRPr b="1"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2D4263"/>
                          </a:solidFill>
                          <a:latin typeface="Poppins"/>
                          <a:ea typeface="Poppins"/>
                          <a:cs typeface="Poppins"/>
                          <a:sym typeface="Poppins"/>
                        </a:rPr>
                        <a:t>Kendall</a:t>
                      </a:r>
                      <a:endParaRPr b="1"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2D4263"/>
                          </a:solidFill>
                          <a:latin typeface="Poppins"/>
                          <a:ea typeface="Poppins"/>
                          <a:cs typeface="Poppins"/>
                          <a:sym typeface="Poppins"/>
                        </a:rPr>
                        <a:t>Kylie</a:t>
                      </a:r>
                      <a:endParaRPr b="1"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2D4263"/>
                          </a:solidFill>
                          <a:latin typeface="Poppins"/>
                          <a:ea typeface="Poppins"/>
                          <a:cs typeface="Poppins"/>
                          <a:sym typeface="Poppins"/>
                        </a:rPr>
                        <a:t>Kourtney</a:t>
                      </a:r>
                      <a:endParaRPr b="1"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2D4263"/>
                          </a:solidFill>
                          <a:latin typeface="Poppins"/>
                          <a:ea typeface="Poppins"/>
                          <a:cs typeface="Poppins"/>
                          <a:sym typeface="Poppins"/>
                        </a:rPr>
                        <a:t>Kris</a:t>
                      </a:r>
                      <a:endParaRPr b="1"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2D4263"/>
                          </a:solidFill>
                          <a:latin typeface="Poppins"/>
                          <a:ea typeface="Poppins"/>
                          <a:cs typeface="Poppins"/>
                          <a:sym typeface="Poppins"/>
                        </a:rPr>
                        <a:t>Caitlyn</a:t>
                      </a:r>
                      <a:endParaRPr b="1"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2D4263"/>
                          </a:solidFill>
                          <a:latin typeface="Poppins"/>
                          <a:ea typeface="Poppins"/>
                          <a:cs typeface="Poppins"/>
                          <a:sym typeface="Poppins"/>
                        </a:rPr>
                        <a:t>Rob</a:t>
                      </a:r>
                      <a:endParaRPr b="1"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844425">
                <a:tc>
                  <a:txBody>
                    <a:bodyPr/>
                    <a:lstStyle/>
                    <a:p>
                      <a:pPr indent="0" lvl="0" marL="0" rtl="0" algn="ctr">
                        <a:spcBef>
                          <a:spcPts val="0"/>
                        </a:spcBef>
                        <a:spcAft>
                          <a:spcPts val="0"/>
                        </a:spcAft>
                        <a:buNone/>
                      </a:pPr>
                      <a:r>
                        <a:rPr b="1" lang="en" sz="1000">
                          <a:solidFill>
                            <a:schemeClr val="accent3"/>
                          </a:solidFill>
                          <a:latin typeface="Poppins"/>
                          <a:ea typeface="Poppins"/>
                          <a:cs typeface="Poppins"/>
                          <a:sym typeface="Poppins"/>
                        </a:rPr>
                        <a:t>Total Followers (Millions)</a:t>
                      </a:r>
                      <a:endParaRPr b="1" sz="10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119.5</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70.5</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68.6</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67.8</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60.5</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20.5</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10.4</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10.2</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65100">
                <a:tc>
                  <a:txBody>
                    <a:bodyPr/>
                    <a:lstStyle/>
                    <a:p>
                      <a:pPr indent="0" lvl="0" marL="0" rtl="0" algn="ctr">
                        <a:spcBef>
                          <a:spcPts val="0"/>
                        </a:spcBef>
                        <a:spcAft>
                          <a:spcPts val="0"/>
                        </a:spcAft>
                        <a:buNone/>
                      </a:pPr>
                      <a:r>
                        <a:rPr b="1" lang="en" sz="1000">
                          <a:solidFill>
                            <a:schemeClr val="accent3"/>
                          </a:solidFill>
                          <a:latin typeface="Poppins"/>
                          <a:ea typeface="Poppins"/>
                          <a:cs typeface="Poppins"/>
                          <a:sym typeface="Poppins"/>
                        </a:rPr>
                        <a:t>Influence Set</a:t>
                      </a:r>
                      <a:endParaRPr b="1" sz="10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1711" name="Google Shape;1711;p134"/>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1712" name="Google Shape;1712;p134"/>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1713" name="Google Shape;1713;p134"/>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SzPts val="1100"/>
              <a:buNone/>
            </a:pPr>
            <a:r>
              <a:rPr lang="en" sz="1200">
                <a:solidFill>
                  <a:srgbClr val="2D4263"/>
                </a:solidFill>
                <a:latin typeface="Poppins Medium"/>
                <a:ea typeface="Poppins Medium"/>
                <a:cs typeface="Poppins Medium"/>
                <a:sym typeface="Poppins Medium"/>
              </a:rPr>
              <a:t>Introduction</a:t>
            </a:r>
            <a:endParaRPr sz="1200">
              <a:solidFill>
                <a:srgbClr val="2D4263"/>
              </a:solidFill>
              <a:latin typeface="Poppins Medium"/>
              <a:ea typeface="Poppins Medium"/>
              <a:cs typeface="Poppins Medium"/>
              <a:sym typeface="Poppins Medium"/>
            </a:endParaRPr>
          </a:p>
        </p:txBody>
      </p:sp>
      <p:sp>
        <p:nvSpPr>
          <p:cNvPr id="1714" name="Google Shape;1714;p134"/>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b="0" i="0" lang="en" sz="1200" u="none" cap="none" strike="noStrike">
                <a:solidFill>
                  <a:srgbClr val="EEEEEE"/>
                </a:solidFill>
                <a:latin typeface="Poppins Medium"/>
                <a:ea typeface="Poppins Medium"/>
                <a:cs typeface="Poppins Medium"/>
                <a:sym typeface="Poppins Medium"/>
              </a:rPr>
              <a:t>I</a:t>
            </a:r>
            <a:endParaRPr sz="700"/>
          </a:p>
        </p:txBody>
      </p:sp>
      <p:sp>
        <p:nvSpPr>
          <p:cNvPr id="1715" name="Google Shape;1715;p134"/>
          <p:cNvSpPr txBox="1"/>
          <p:nvPr/>
        </p:nvSpPr>
        <p:spPr>
          <a:xfrm>
            <a:off x="561975" y="927156"/>
            <a:ext cx="8067900" cy="6003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For your luxury brand of </a:t>
            </a:r>
            <a:r>
              <a:rPr lang="en" sz="1500">
                <a:solidFill>
                  <a:srgbClr val="2D4263"/>
                </a:solidFill>
                <a:latin typeface="Poppins Medium"/>
                <a:ea typeface="Poppins Medium"/>
                <a:cs typeface="Poppins Medium"/>
                <a:sym typeface="Poppins Medium"/>
              </a:rPr>
              <a:t>beauty</a:t>
            </a:r>
            <a:r>
              <a:rPr lang="en" sz="1500">
                <a:solidFill>
                  <a:srgbClr val="2D4263"/>
                </a:solidFill>
                <a:latin typeface="Poppins Medium"/>
                <a:ea typeface="Poppins Medium"/>
                <a:cs typeface="Poppins Medium"/>
                <a:sym typeface="Poppins Medium"/>
              </a:rPr>
              <a:t> products, if you had to select 2 Kardashians as your influencers, who would you choose?</a:t>
            </a:r>
            <a:endParaRPr sz="700"/>
          </a:p>
        </p:txBody>
      </p:sp>
      <p:sp>
        <p:nvSpPr>
          <p:cNvPr id="1716" name="Google Shape;1716;p134"/>
          <p:cNvSpPr txBox="1"/>
          <p:nvPr/>
        </p:nvSpPr>
        <p:spPr>
          <a:xfrm>
            <a:off x="2212900" y="213600"/>
            <a:ext cx="30000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100">
              <a:solidFill>
                <a:schemeClr val="dk1"/>
              </a:solidFill>
            </a:endParaRPr>
          </a:p>
        </p:txBody>
      </p:sp>
      <p:grpSp>
        <p:nvGrpSpPr>
          <p:cNvPr id="1717" name="Google Shape;1717;p134"/>
          <p:cNvGrpSpPr/>
          <p:nvPr/>
        </p:nvGrpSpPr>
        <p:grpSpPr>
          <a:xfrm>
            <a:off x="1116558" y="1878440"/>
            <a:ext cx="7631512" cy="2769060"/>
            <a:chOff x="1116558" y="1878440"/>
            <a:chExt cx="7631512" cy="2769060"/>
          </a:xfrm>
        </p:grpSpPr>
        <p:grpSp>
          <p:nvGrpSpPr>
            <p:cNvPr id="1718" name="Google Shape;1718;p134"/>
            <p:cNvGrpSpPr/>
            <p:nvPr/>
          </p:nvGrpSpPr>
          <p:grpSpPr>
            <a:xfrm>
              <a:off x="1116558" y="4023678"/>
              <a:ext cx="7465603" cy="623822"/>
              <a:chOff x="1116558" y="4023678"/>
              <a:chExt cx="7465603" cy="623822"/>
            </a:xfrm>
          </p:grpSpPr>
          <p:sp>
            <p:nvSpPr>
              <p:cNvPr id="1719" name="Google Shape;1719;p134"/>
              <p:cNvSpPr/>
              <p:nvPr/>
            </p:nvSpPr>
            <p:spPr>
              <a:xfrm>
                <a:off x="1116558" y="4036099"/>
                <a:ext cx="611400" cy="611400"/>
              </a:xfrm>
              <a:prstGeom prst="ellipse">
                <a:avLst/>
              </a:prstGeom>
              <a:solidFill>
                <a:srgbClr val="B4A7D6"/>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134"/>
              <p:cNvSpPr/>
              <p:nvPr/>
            </p:nvSpPr>
            <p:spPr>
              <a:xfrm>
                <a:off x="2156318" y="4036102"/>
                <a:ext cx="524400" cy="524400"/>
              </a:xfrm>
              <a:prstGeom prst="ellipse">
                <a:avLst/>
              </a:prstGeom>
              <a:solidFill>
                <a:srgbClr val="EAD1DC"/>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34"/>
              <p:cNvSpPr/>
              <p:nvPr/>
            </p:nvSpPr>
            <p:spPr>
              <a:xfrm>
                <a:off x="3090484" y="4036102"/>
                <a:ext cx="546600" cy="546600"/>
              </a:xfrm>
              <a:prstGeom prst="ellipse">
                <a:avLst/>
              </a:prstGeom>
              <a:solidFill>
                <a:srgbClr val="CFE2F3"/>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34"/>
              <p:cNvSpPr/>
              <p:nvPr/>
            </p:nvSpPr>
            <p:spPr>
              <a:xfrm>
                <a:off x="4090317" y="4036102"/>
                <a:ext cx="546600" cy="546600"/>
              </a:xfrm>
              <a:prstGeom prst="ellipse">
                <a:avLst/>
              </a:prstGeom>
              <a:solidFill>
                <a:srgbClr val="A2C4C9"/>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134"/>
              <p:cNvSpPr/>
              <p:nvPr/>
            </p:nvSpPr>
            <p:spPr>
              <a:xfrm>
                <a:off x="5171806" y="4023679"/>
                <a:ext cx="441900" cy="441900"/>
              </a:xfrm>
              <a:prstGeom prst="ellipse">
                <a:avLst/>
              </a:prstGeom>
              <a:solidFill>
                <a:srgbClr val="F9CB9C"/>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134"/>
              <p:cNvSpPr/>
              <p:nvPr/>
            </p:nvSpPr>
            <p:spPr>
              <a:xfrm>
                <a:off x="6222407" y="4023678"/>
                <a:ext cx="367200" cy="367200"/>
              </a:xfrm>
              <a:prstGeom prst="ellipse">
                <a:avLst/>
              </a:prstGeom>
              <a:solidFill>
                <a:srgbClr val="FFF2CC"/>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134"/>
              <p:cNvSpPr/>
              <p:nvPr/>
            </p:nvSpPr>
            <p:spPr>
              <a:xfrm>
                <a:off x="7306672" y="4023678"/>
                <a:ext cx="279300" cy="279300"/>
              </a:xfrm>
              <a:prstGeom prst="ellipse">
                <a:avLst/>
              </a:prstGeom>
              <a:solidFill>
                <a:srgbClr val="D9EAD3"/>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34"/>
              <p:cNvSpPr/>
              <p:nvPr/>
            </p:nvSpPr>
            <p:spPr>
              <a:xfrm>
                <a:off x="8302861" y="4023678"/>
                <a:ext cx="279300" cy="279300"/>
              </a:xfrm>
              <a:prstGeom prst="ellipse">
                <a:avLst/>
              </a:prstGeom>
              <a:solidFill>
                <a:srgbClr val="EA9999"/>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27" name="Google Shape;1727;p134"/>
            <p:cNvPicPr preferRelativeResize="0"/>
            <p:nvPr/>
          </p:nvPicPr>
          <p:blipFill rotWithShape="1">
            <a:blip r:embed="rId3">
              <a:alphaModFix/>
            </a:blip>
            <a:srcRect b="18200" l="8634" r="11044" t="1477"/>
            <a:stretch/>
          </p:blipFill>
          <p:spPr>
            <a:xfrm>
              <a:off x="1116558" y="1896724"/>
              <a:ext cx="611400" cy="611400"/>
            </a:xfrm>
            <a:prstGeom prst="ellipse">
              <a:avLst/>
            </a:prstGeom>
            <a:noFill/>
            <a:ln cap="flat" cmpd="sng" w="28575">
              <a:solidFill>
                <a:srgbClr val="8E7CC3"/>
              </a:solidFill>
              <a:prstDash val="solid"/>
              <a:round/>
              <a:headEnd len="sm" w="sm" type="none"/>
              <a:tailEnd len="sm" w="sm" type="none"/>
            </a:ln>
          </p:spPr>
        </p:pic>
        <p:pic>
          <p:nvPicPr>
            <p:cNvPr id="1728" name="Google Shape;1728;p134"/>
            <p:cNvPicPr preferRelativeResize="0"/>
            <p:nvPr/>
          </p:nvPicPr>
          <p:blipFill rotWithShape="1">
            <a:blip r:embed="rId4">
              <a:alphaModFix/>
            </a:blip>
            <a:srcRect b="0" l="21850" r="21850" t="0"/>
            <a:stretch/>
          </p:blipFill>
          <p:spPr>
            <a:xfrm>
              <a:off x="2112747" y="1896724"/>
              <a:ext cx="611400" cy="611400"/>
            </a:xfrm>
            <a:prstGeom prst="ellipse">
              <a:avLst/>
            </a:prstGeom>
            <a:noFill/>
            <a:ln cap="flat" cmpd="sng" w="28575">
              <a:solidFill>
                <a:srgbClr val="D5A6BD"/>
              </a:solidFill>
              <a:prstDash val="solid"/>
              <a:round/>
              <a:headEnd len="sm" w="sm" type="none"/>
              <a:tailEnd len="sm" w="sm" type="none"/>
            </a:ln>
          </p:spPr>
        </p:pic>
        <p:pic>
          <p:nvPicPr>
            <p:cNvPr id="1729" name="Google Shape;1729;p134"/>
            <p:cNvPicPr preferRelativeResize="0"/>
            <p:nvPr/>
          </p:nvPicPr>
          <p:blipFill rotWithShape="1">
            <a:blip r:embed="rId5">
              <a:alphaModFix/>
            </a:blip>
            <a:srcRect b="19995" l="0" r="0" t="-947"/>
            <a:stretch/>
          </p:blipFill>
          <p:spPr>
            <a:xfrm>
              <a:off x="3108937" y="1896724"/>
              <a:ext cx="611400" cy="611400"/>
            </a:xfrm>
            <a:prstGeom prst="ellipse">
              <a:avLst/>
            </a:prstGeom>
            <a:noFill/>
            <a:ln cap="flat" cmpd="sng" w="28575">
              <a:solidFill>
                <a:srgbClr val="9FC5E8"/>
              </a:solidFill>
              <a:prstDash val="solid"/>
              <a:round/>
              <a:headEnd len="sm" w="sm" type="none"/>
              <a:tailEnd len="sm" w="sm" type="none"/>
            </a:ln>
          </p:spPr>
        </p:pic>
        <p:pic>
          <p:nvPicPr>
            <p:cNvPr id="1730" name="Google Shape;1730;p134"/>
            <p:cNvPicPr preferRelativeResize="0"/>
            <p:nvPr/>
          </p:nvPicPr>
          <p:blipFill rotWithShape="1">
            <a:blip r:embed="rId6">
              <a:alphaModFix/>
            </a:blip>
            <a:srcRect b="20310" l="0" r="0" t="-400"/>
            <a:stretch/>
          </p:blipFill>
          <p:spPr>
            <a:xfrm>
              <a:off x="4136585" y="1896724"/>
              <a:ext cx="611400" cy="611400"/>
            </a:xfrm>
            <a:prstGeom prst="ellipse">
              <a:avLst/>
            </a:prstGeom>
            <a:noFill/>
            <a:ln cap="flat" cmpd="sng" w="28575">
              <a:solidFill>
                <a:srgbClr val="A2C4C9"/>
              </a:solidFill>
              <a:prstDash val="solid"/>
              <a:round/>
              <a:headEnd len="sm" w="sm" type="none"/>
              <a:tailEnd len="sm" w="sm" type="none"/>
            </a:ln>
          </p:spPr>
        </p:pic>
        <p:pic>
          <p:nvPicPr>
            <p:cNvPr id="1731" name="Google Shape;1731;p134"/>
            <p:cNvPicPr preferRelativeResize="0"/>
            <p:nvPr/>
          </p:nvPicPr>
          <p:blipFill rotWithShape="1">
            <a:blip r:embed="rId7">
              <a:alphaModFix/>
            </a:blip>
            <a:srcRect b="0" l="0" r="0" t="0"/>
            <a:stretch/>
          </p:blipFill>
          <p:spPr>
            <a:xfrm>
              <a:off x="5086999" y="1878440"/>
              <a:ext cx="611400" cy="611400"/>
            </a:xfrm>
            <a:prstGeom prst="ellipse">
              <a:avLst/>
            </a:prstGeom>
            <a:noFill/>
            <a:ln cap="flat" cmpd="sng" w="28575">
              <a:solidFill>
                <a:srgbClr val="F9CB9C"/>
              </a:solidFill>
              <a:prstDash val="solid"/>
              <a:round/>
              <a:headEnd len="sm" w="sm" type="none"/>
              <a:tailEnd len="sm" w="sm" type="none"/>
            </a:ln>
          </p:spPr>
        </p:pic>
        <p:pic>
          <p:nvPicPr>
            <p:cNvPr id="1732" name="Google Shape;1732;p134"/>
            <p:cNvPicPr preferRelativeResize="0"/>
            <p:nvPr/>
          </p:nvPicPr>
          <p:blipFill rotWithShape="1">
            <a:blip r:embed="rId8">
              <a:alphaModFix/>
            </a:blip>
            <a:srcRect b="0" l="0" r="0" t="0"/>
            <a:stretch/>
          </p:blipFill>
          <p:spPr>
            <a:xfrm>
              <a:off x="6144291" y="1878440"/>
              <a:ext cx="611400" cy="611400"/>
            </a:xfrm>
            <a:prstGeom prst="ellipse">
              <a:avLst/>
            </a:prstGeom>
            <a:noFill/>
            <a:ln cap="flat" cmpd="sng" w="28575">
              <a:solidFill>
                <a:srgbClr val="FFF2CC"/>
              </a:solidFill>
              <a:prstDash val="solid"/>
              <a:round/>
              <a:headEnd len="sm" w="sm" type="none"/>
              <a:tailEnd len="sm" w="sm" type="none"/>
            </a:ln>
          </p:spPr>
        </p:pic>
        <p:pic>
          <p:nvPicPr>
            <p:cNvPr id="1733" name="Google Shape;1733;p134"/>
            <p:cNvPicPr preferRelativeResize="0"/>
            <p:nvPr/>
          </p:nvPicPr>
          <p:blipFill rotWithShape="1">
            <a:blip r:embed="rId9">
              <a:alphaModFix/>
            </a:blip>
            <a:srcRect b="0" l="0" r="0" t="0"/>
            <a:stretch/>
          </p:blipFill>
          <p:spPr>
            <a:xfrm>
              <a:off x="7140480" y="1878440"/>
              <a:ext cx="611400" cy="611400"/>
            </a:xfrm>
            <a:prstGeom prst="ellipse">
              <a:avLst/>
            </a:prstGeom>
            <a:noFill/>
            <a:ln cap="flat" cmpd="sng" w="28575">
              <a:solidFill>
                <a:srgbClr val="B6D7A8"/>
              </a:solidFill>
              <a:prstDash val="solid"/>
              <a:round/>
              <a:headEnd len="sm" w="sm" type="none"/>
              <a:tailEnd len="sm" w="sm" type="none"/>
            </a:ln>
          </p:spPr>
        </p:pic>
        <p:pic>
          <p:nvPicPr>
            <p:cNvPr id="1734" name="Google Shape;1734;p134"/>
            <p:cNvPicPr preferRelativeResize="0"/>
            <p:nvPr/>
          </p:nvPicPr>
          <p:blipFill rotWithShape="1">
            <a:blip r:embed="rId10">
              <a:alphaModFix/>
            </a:blip>
            <a:srcRect b="0" l="16666" r="16666" t="0"/>
            <a:stretch/>
          </p:blipFill>
          <p:spPr>
            <a:xfrm>
              <a:off x="8136670" y="1878440"/>
              <a:ext cx="611400" cy="611400"/>
            </a:xfrm>
            <a:prstGeom prst="ellipse">
              <a:avLst/>
            </a:prstGeom>
            <a:noFill/>
            <a:ln cap="flat" cmpd="sng" w="28575">
              <a:solidFill>
                <a:srgbClr val="EA9999"/>
              </a:solidFill>
              <a:prstDash val="solid"/>
              <a:round/>
              <a:headEnd len="sm" w="sm" type="none"/>
              <a:tailEnd len="sm" w="sm" type="none"/>
            </a:ln>
          </p:spPr>
        </p:pic>
      </p:grpSp>
      <p:sp>
        <p:nvSpPr>
          <p:cNvPr id="1735" name="Google Shape;1735;p1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39" name="Shape 1739"/>
        <p:cNvGrpSpPr/>
        <p:nvPr/>
      </p:nvGrpSpPr>
      <p:grpSpPr>
        <a:xfrm>
          <a:off x="0" y="0"/>
          <a:ext cx="0" cy="0"/>
          <a:chOff x="0" y="0"/>
          <a:chExt cx="0" cy="0"/>
        </a:xfrm>
      </p:grpSpPr>
      <p:grpSp>
        <p:nvGrpSpPr>
          <p:cNvPr id="1740" name="Google Shape;1740;p135"/>
          <p:cNvGrpSpPr/>
          <p:nvPr/>
        </p:nvGrpSpPr>
        <p:grpSpPr>
          <a:xfrm>
            <a:off x="1116558" y="1878440"/>
            <a:ext cx="7631512" cy="2769060"/>
            <a:chOff x="1116558" y="1878440"/>
            <a:chExt cx="7631512" cy="2769060"/>
          </a:xfrm>
        </p:grpSpPr>
        <p:grpSp>
          <p:nvGrpSpPr>
            <p:cNvPr id="1741" name="Google Shape;1741;p135"/>
            <p:cNvGrpSpPr/>
            <p:nvPr/>
          </p:nvGrpSpPr>
          <p:grpSpPr>
            <a:xfrm>
              <a:off x="1116558" y="4023678"/>
              <a:ext cx="7465603" cy="623822"/>
              <a:chOff x="1116558" y="4023678"/>
              <a:chExt cx="7465603" cy="623822"/>
            </a:xfrm>
          </p:grpSpPr>
          <p:sp>
            <p:nvSpPr>
              <p:cNvPr id="1742" name="Google Shape;1742;p135"/>
              <p:cNvSpPr/>
              <p:nvPr/>
            </p:nvSpPr>
            <p:spPr>
              <a:xfrm>
                <a:off x="1116558" y="4036099"/>
                <a:ext cx="611400" cy="611400"/>
              </a:xfrm>
              <a:prstGeom prst="ellipse">
                <a:avLst/>
              </a:prstGeom>
              <a:solidFill>
                <a:srgbClr val="B4A7D6"/>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135"/>
              <p:cNvSpPr/>
              <p:nvPr/>
            </p:nvSpPr>
            <p:spPr>
              <a:xfrm>
                <a:off x="2156318" y="4036102"/>
                <a:ext cx="524400" cy="524400"/>
              </a:xfrm>
              <a:prstGeom prst="ellipse">
                <a:avLst/>
              </a:prstGeom>
              <a:solidFill>
                <a:srgbClr val="EAD1DC"/>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35"/>
              <p:cNvSpPr/>
              <p:nvPr/>
            </p:nvSpPr>
            <p:spPr>
              <a:xfrm>
                <a:off x="3090484" y="4036102"/>
                <a:ext cx="546600" cy="546600"/>
              </a:xfrm>
              <a:prstGeom prst="ellipse">
                <a:avLst/>
              </a:prstGeom>
              <a:solidFill>
                <a:srgbClr val="CFE2F3"/>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35"/>
              <p:cNvSpPr/>
              <p:nvPr/>
            </p:nvSpPr>
            <p:spPr>
              <a:xfrm>
                <a:off x="4090317" y="4036102"/>
                <a:ext cx="546600" cy="546600"/>
              </a:xfrm>
              <a:prstGeom prst="ellipse">
                <a:avLst/>
              </a:prstGeom>
              <a:solidFill>
                <a:srgbClr val="A2C4C9"/>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35"/>
              <p:cNvSpPr/>
              <p:nvPr/>
            </p:nvSpPr>
            <p:spPr>
              <a:xfrm>
                <a:off x="5171806" y="4023679"/>
                <a:ext cx="441900" cy="441900"/>
              </a:xfrm>
              <a:prstGeom prst="ellipse">
                <a:avLst/>
              </a:prstGeom>
              <a:solidFill>
                <a:srgbClr val="F9CB9C"/>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35"/>
              <p:cNvSpPr/>
              <p:nvPr/>
            </p:nvSpPr>
            <p:spPr>
              <a:xfrm>
                <a:off x="6222407" y="4023678"/>
                <a:ext cx="367200" cy="367200"/>
              </a:xfrm>
              <a:prstGeom prst="ellipse">
                <a:avLst/>
              </a:prstGeom>
              <a:solidFill>
                <a:srgbClr val="FFF2CC"/>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35"/>
              <p:cNvSpPr/>
              <p:nvPr/>
            </p:nvSpPr>
            <p:spPr>
              <a:xfrm>
                <a:off x="7306672" y="4023678"/>
                <a:ext cx="279300" cy="279300"/>
              </a:xfrm>
              <a:prstGeom prst="ellipse">
                <a:avLst/>
              </a:prstGeom>
              <a:solidFill>
                <a:srgbClr val="D9EAD3"/>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35"/>
              <p:cNvSpPr/>
              <p:nvPr/>
            </p:nvSpPr>
            <p:spPr>
              <a:xfrm>
                <a:off x="8302861" y="4023678"/>
                <a:ext cx="279300" cy="279300"/>
              </a:xfrm>
              <a:prstGeom prst="ellipse">
                <a:avLst/>
              </a:prstGeom>
              <a:solidFill>
                <a:srgbClr val="EA9999"/>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50" name="Google Shape;1750;p135"/>
            <p:cNvPicPr preferRelativeResize="0"/>
            <p:nvPr/>
          </p:nvPicPr>
          <p:blipFill rotWithShape="1">
            <a:blip r:embed="rId3">
              <a:alphaModFix/>
            </a:blip>
            <a:srcRect b="18200" l="8634" r="11044" t="1477"/>
            <a:stretch/>
          </p:blipFill>
          <p:spPr>
            <a:xfrm>
              <a:off x="1116558" y="1896724"/>
              <a:ext cx="611400" cy="611400"/>
            </a:xfrm>
            <a:prstGeom prst="ellipse">
              <a:avLst/>
            </a:prstGeom>
            <a:noFill/>
            <a:ln cap="flat" cmpd="sng" w="28575">
              <a:solidFill>
                <a:srgbClr val="8E7CC3"/>
              </a:solidFill>
              <a:prstDash val="solid"/>
              <a:round/>
              <a:headEnd len="sm" w="sm" type="none"/>
              <a:tailEnd len="sm" w="sm" type="none"/>
            </a:ln>
          </p:spPr>
        </p:pic>
        <p:pic>
          <p:nvPicPr>
            <p:cNvPr id="1751" name="Google Shape;1751;p135"/>
            <p:cNvPicPr preferRelativeResize="0"/>
            <p:nvPr/>
          </p:nvPicPr>
          <p:blipFill rotWithShape="1">
            <a:blip r:embed="rId4">
              <a:alphaModFix/>
            </a:blip>
            <a:srcRect b="0" l="21850" r="21850" t="0"/>
            <a:stretch/>
          </p:blipFill>
          <p:spPr>
            <a:xfrm>
              <a:off x="2112747" y="1896724"/>
              <a:ext cx="611400" cy="611400"/>
            </a:xfrm>
            <a:prstGeom prst="ellipse">
              <a:avLst/>
            </a:prstGeom>
            <a:noFill/>
            <a:ln cap="flat" cmpd="sng" w="28575">
              <a:solidFill>
                <a:srgbClr val="D5A6BD"/>
              </a:solidFill>
              <a:prstDash val="solid"/>
              <a:round/>
              <a:headEnd len="sm" w="sm" type="none"/>
              <a:tailEnd len="sm" w="sm" type="none"/>
            </a:ln>
          </p:spPr>
        </p:pic>
        <p:pic>
          <p:nvPicPr>
            <p:cNvPr id="1752" name="Google Shape;1752;p135"/>
            <p:cNvPicPr preferRelativeResize="0"/>
            <p:nvPr/>
          </p:nvPicPr>
          <p:blipFill rotWithShape="1">
            <a:blip r:embed="rId5">
              <a:alphaModFix/>
            </a:blip>
            <a:srcRect b="19995" l="0" r="0" t="-947"/>
            <a:stretch/>
          </p:blipFill>
          <p:spPr>
            <a:xfrm>
              <a:off x="3108937" y="1896724"/>
              <a:ext cx="611400" cy="611400"/>
            </a:xfrm>
            <a:prstGeom prst="ellipse">
              <a:avLst/>
            </a:prstGeom>
            <a:noFill/>
            <a:ln cap="flat" cmpd="sng" w="28575">
              <a:solidFill>
                <a:srgbClr val="9FC5E8"/>
              </a:solidFill>
              <a:prstDash val="solid"/>
              <a:round/>
              <a:headEnd len="sm" w="sm" type="none"/>
              <a:tailEnd len="sm" w="sm" type="none"/>
            </a:ln>
          </p:spPr>
        </p:pic>
        <p:pic>
          <p:nvPicPr>
            <p:cNvPr id="1753" name="Google Shape;1753;p135"/>
            <p:cNvPicPr preferRelativeResize="0"/>
            <p:nvPr/>
          </p:nvPicPr>
          <p:blipFill rotWithShape="1">
            <a:blip r:embed="rId6">
              <a:alphaModFix/>
            </a:blip>
            <a:srcRect b="20310" l="0" r="0" t="-400"/>
            <a:stretch/>
          </p:blipFill>
          <p:spPr>
            <a:xfrm>
              <a:off x="4136585" y="1896724"/>
              <a:ext cx="611400" cy="611400"/>
            </a:xfrm>
            <a:prstGeom prst="ellipse">
              <a:avLst/>
            </a:prstGeom>
            <a:noFill/>
            <a:ln cap="flat" cmpd="sng" w="28575">
              <a:solidFill>
                <a:srgbClr val="A2C4C9"/>
              </a:solidFill>
              <a:prstDash val="solid"/>
              <a:round/>
              <a:headEnd len="sm" w="sm" type="none"/>
              <a:tailEnd len="sm" w="sm" type="none"/>
            </a:ln>
          </p:spPr>
        </p:pic>
        <p:pic>
          <p:nvPicPr>
            <p:cNvPr id="1754" name="Google Shape;1754;p135"/>
            <p:cNvPicPr preferRelativeResize="0"/>
            <p:nvPr/>
          </p:nvPicPr>
          <p:blipFill rotWithShape="1">
            <a:blip r:embed="rId7">
              <a:alphaModFix/>
            </a:blip>
            <a:srcRect b="0" l="0" r="0" t="0"/>
            <a:stretch/>
          </p:blipFill>
          <p:spPr>
            <a:xfrm>
              <a:off x="5086999" y="1878440"/>
              <a:ext cx="611400" cy="611400"/>
            </a:xfrm>
            <a:prstGeom prst="ellipse">
              <a:avLst/>
            </a:prstGeom>
            <a:noFill/>
            <a:ln cap="flat" cmpd="sng" w="28575">
              <a:solidFill>
                <a:srgbClr val="F9CB9C"/>
              </a:solidFill>
              <a:prstDash val="solid"/>
              <a:round/>
              <a:headEnd len="sm" w="sm" type="none"/>
              <a:tailEnd len="sm" w="sm" type="none"/>
            </a:ln>
          </p:spPr>
        </p:pic>
        <p:pic>
          <p:nvPicPr>
            <p:cNvPr id="1755" name="Google Shape;1755;p135"/>
            <p:cNvPicPr preferRelativeResize="0"/>
            <p:nvPr/>
          </p:nvPicPr>
          <p:blipFill rotWithShape="1">
            <a:blip r:embed="rId8">
              <a:alphaModFix/>
            </a:blip>
            <a:srcRect b="0" l="0" r="0" t="0"/>
            <a:stretch/>
          </p:blipFill>
          <p:spPr>
            <a:xfrm>
              <a:off x="6144291" y="1878440"/>
              <a:ext cx="611400" cy="611400"/>
            </a:xfrm>
            <a:prstGeom prst="ellipse">
              <a:avLst/>
            </a:prstGeom>
            <a:noFill/>
            <a:ln cap="flat" cmpd="sng" w="28575">
              <a:solidFill>
                <a:srgbClr val="FFF2CC"/>
              </a:solidFill>
              <a:prstDash val="solid"/>
              <a:round/>
              <a:headEnd len="sm" w="sm" type="none"/>
              <a:tailEnd len="sm" w="sm" type="none"/>
            </a:ln>
          </p:spPr>
        </p:pic>
        <p:pic>
          <p:nvPicPr>
            <p:cNvPr id="1756" name="Google Shape;1756;p135"/>
            <p:cNvPicPr preferRelativeResize="0"/>
            <p:nvPr/>
          </p:nvPicPr>
          <p:blipFill rotWithShape="1">
            <a:blip r:embed="rId9">
              <a:alphaModFix/>
            </a:blip>
            <a:srcRect b="0" l="0" r="0" t="0"/>
            <a:stretch/>
          </p:blipFill>
          <p:spPr>
            <a:xfrm>
              <a:off x="7140480" y="1878440"/>
              <a:ext cx="611400" cy="611400"/>
            </a:xfrm>
            <a:prstGeom prst="ellipse">
              <a:avLst/>
            </a:prstGeom>
            <a:noFill/>
            <a:ln cap="flat" cmpd="sng" w="28575">
              <a:solidFill>
                <a:srgbClr val="B6D7A8"/>
              </a:solidFill>
              <a:prstDash val="solid"/>
              <a:round/>
              <a:headEnd len="sm" w="sm" type="none"/>
              <a:tailEnd len="sm" w="sm" type="none"/>
            </a:ln>
          </p:spPr>
        </p:pic>
        <p:pic>
          <p:nvPicPr>
            <p:cNvPr id="1757" name="Google Shape;1757;p135"/>
            <p:cNvPicPr preferRelativeResize="0"/>
            <p:nvPr/>
          </p:nvPicPr>
          <p:blipFill rotWithShape="1">
            <a:blip r:embed="rId10">
              <a:alphaModFix/>
            </a:blip>
            <a:srcRect b="0" l="16666" r="16666" t="0"/>
            <a:stretch/>
          </p:blipFill>
          <p:spPr>
            <a:xfrm>
              <a:off x="8136670" y="1878440"/>
              <a:ext cx="611400" cy="611400"/>
            </a:xfrm>
            <a:prstGeom prst="ellipse">
              <a:avLst/>
            </a:prstGeom>
            <a:noFill/>
            <a:ln cap="flat" cmpd="sng" w="28575">
              <a:solidFill>
                <a:srgbClr val="EA9999"/>
              </a:solidFill>
              <a:prstDash val="solid"/>
              <a:round/>
              <a:headEnd len="sm" w="sm" type="none"/>
              <a:tailEnd len="sm" w="sm" type="none"/>
            </a:ln>
          </p:spPr>
        </p:pic>
      </p:grpSp>
      <p:graphicFrame>
        <p:nvGraphicFramePr>
          <p:cNvPr id="1758" name="Google Shape;1758;p135"/>
          <p:cNvGraphicFramePr/>
          <p:nvPr/>
        </p:nvGraphicFramePr>
        <p:xfrm>
          <a:off x="77363" y="2681925"/>
          <a:ext cx="3000000" cy="3000000"/>
        </p:xfrm>
        <a:graphic>
          <a:graphicData uri="http://schemas.openxmlformats.org/drawingml/2006/table">
            <a:tbl>
              <a:tblPr>
                <a:noFill/>
                <a:tableStyleId>{9C6FD648-FC4C-42F6-B1AC-0B3A4F257451}</a:tableStyleId>
              </a:tblPr>
              <a:tblGrid>
                <a:gridCol w="852400"/>
                <a:gridCol w="998000"/>
                <a:gridCol w="998000"/>
                <a:gridCol w="998000"/>
                <a:gridCol w="998000"/>
                <a:gridCol w="998000"/>
                <a:gridCol w="998000"/>
                <a:gridCol w="998000"/>
                <a:gridCol w="998000"/>
              </a:tblGrid>
              <a:tr h="428450">
                <a:tc>
                  <a:txBody>
                    <a:bodyPr/>
                    <a:lstStyle/>
                    <a:p>
                      <a:pPr indent="0" lvl="0" marL="0" rtl="0" algn="ctr">
                        <a:spcBef>
                          <a:spcPts val="0"/>
                        </a:spcBef>
                        <a:spcAft>
                          <a:spcPts val="0"/>
                        </a:spcAft>
                        <a:buClr>
                          <a:schemeClr val="dk1"/>
                        </a:buClr>
                        <a:buSzPts val="1100"/>
                        <a:buFont typeface="Arial"/>
                        <a:buNone/>
                      </a:pPr>
                      <a:r>
                        <a:rPr b="1" lang="en" sz="1000">
                          <a:solidFill>
                            <a:schemeClr val="accent3"/>
                          </a:solidFill>
                          <a:latin typeface="Poppins"/>
                          <a:ea typeface="Poppins"/>
                          <a:cs typeface="Poppins"/>
                          <a:sym typeface="Poppins"/>
                        </a:rPr>
                        <a:t>Seed</a:t>
                      </a:r>
                      <a:endParaRPr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2D4263"/>
                          </a:solidFill>
                          <a:latin typeface="Poppins"/>
                          <a:ea typeface="Poppins"/>
                          <a:cs typeface="Poppins"/>
                          <a:sym typeface="Poppins"/>
                        </a:rPr>
                        <a:t>Kim</a:t>
                      </a:r>
                      <a:endParaRPr b="1"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2D4263"/>
                          </a:solidFill>
                          <a:latin typeface="Poppins"/>
                          <a:ea typeface="Poppins"/>
                          <a:cs typeface="Poppins"/>
                          <a:sym typeface="Poppins"/>
                        </a:rPr>
                        <a:t>Khloé</a:t>
                      </a:r>
                      <a:endParaRPr b="1"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2D4263"/>
                          </a:solidFill>
                          <a:latin typeface="Poppins"/>
                          <a:ea typeface="Poppins"/>
                          <a:cs typeface="Poppins"/>
                          <a:sym typeface="Poppins"/>
                        </a:rPr>
                        <a:t>Kendall</a:t>
                      </a:r>
                      <a:endParaRPr b="1"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2D4263"/>
                          </a:solidFill>
                          <a:latin typeface="Poppins"/>
                          <a:ea typeface="Poppins"/>
                          <a:cs typeface="Poppins"/>
                          <a:sym typeface="Poppins"/>
                        </a:rPr>
                        <a:t>Kylie</a:t>
                      </a:r>
                      <a:endParaRPr b="1"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2D4263"/>
                          </a:solidFill>
                          <a:latin typeface="Poppins"/>
                          <a:ea typeface="Poppins"/>
                          <a:cs typeface="Poppins"/>
                          <a:sym typeface="Poppins"/>
                        </a:rPr>
                        <a:t>Kourtney</a:t>
                      </a:r>
                      <a:endParaRPr b="1"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2D4263"/>
                          </a:solidFill>
                          <a:latin typeface="Poppins"/>
                          <a:ea typeface="Poppins"/>
                          <a:cs typeface="Poppins"/>
                          <a:sym typeface="Poppins"/>
                        </a:rPr>
                        <a:t>Kris</a:t>
                      </a:r>
                      <a:endParaRPr b="1"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2D4263"/>
                          </a:solidFill>
                          <a:latin typeface="Poppins"/>
                          <a:ea typeface="Poppins"/>
                          <a:cs typeface="Poppins"/>
                          <a:sym typeface="Poppins"/>
                        </a:rPr>
                        <a:t>Caitlyn</a:t>
                      </a:r>
                      <a:endParaRPr b="1"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2D4263"/>
                          </a:solidFill>
                          <a:latin typeface="Poppins"/>
                          <a:ea typeface="Poppins"/>
                          <a:cs typeface="Poppins"/>
                          <a:sym typeface="Poppins"/>
                        </a:rPr>
                        <a:t>Rob</a:t>
                      </a:r>
                      <a:endParaRPr b="1"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844425">
                <a:tc>
                  <a:txBody>
                    <a:bodyPr/>
                    <a:lstStyle/>
                    <a:p>
                      <a:pPr indent="0" lvl="0" marL="0" rtl="0" algn="ctr">
                        <a:spcBef>
                          <a:spcPts val="0"/>
                        </a:spcBef>
                        <a:spcAft>
                          <a:spcPts val="0"/>
                        </a:spcAft>
                        <a:buNone/>
                      </a:pPr>
                      <a:r>
                        <a:rPr b="1" lang="en" sz="1000">
                          <a:solidFill>
                            <a:schemeClr val="accent3"/>
                          </a:solidFill>
                          <a:latin typeface="Poppins"/>
                          <a:ea typeface="Poppins"/>
                          <a:cs typeface="Poppins"/>
                          <a:sym typeface="Poppins"/>
                        </a:rPr>
                        <a:t>Total Followers (Millions)</a:t>
                      </a:r>
                      <a:endParaRPr b="1" sz="10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119.5</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70.5</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68.6</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67.8</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60.5</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20.5</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10.4</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10.2</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65100">
                <a:tc>
                  <a:txBody>
                    <a:bodyPr/>
                    <a:lstStyle/>
                    <a:p>
                      <a:pPr indent="0" lvl="0" marL="0" rtl="0" algn="ctr">
                        <a:spcBef>
                          <a:spcPts val="0"/>
                        </a:spcBef>
                        <a:spcAft>
                          <a:spcPts val="0"/>
                        </a:spcAft>
                        <a:buNone/>
                      </a:pPr>
                      <a:r>
                        <a:rPr b="1" lang="en" sz="1000">
                          <a:solidFill>
                            <a:schemeClr val="accent3"/>
                          </a:solidFill>
                          <a:latin typeface="Poppins"/>
                          <a:ea typeface="Poppins"/>
                          <a:cs typeface="Poppins"/>
                          <a:sym typeface="Poppins"/>
                        </a:rPr>
                        <a:t>Influence Set</a:t>
                      </a:r>
                      <a:endParaRPr b="1" sz="10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1759" name="Google Shape;1759;p135"/>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1760" name="Google Shape;1760;p135"/>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1761" name="Google Shape;1761;p135"/>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SzPts val="1100"/>
              <a:buNone/>
            </a:pPr>
            <a:r>
              <a:rPr lang="en" sz="1200">
                <a:solidFill>
                  <a:srgbClr val="2D4263"/>
                </a:solidFill>
                <a:latin typeface="Poppins Medium"/>
                <a:ea typeface="Poppins Medium"/>
                <a:cs typeface="Poppins Medium"/>
                <a:sym typeface="Poppins Medium"/>
              </a:rPr>
              <a:t>Introduction</a:t>
            </a:r>
            <a:endParaRPr sz="1200">
              <a:solidFill>
                <a:srgbClr val="2D4263"/>
              </a:solidFill>
              <a:latin typeface="Poppins Medium"/>
              <a:ea typeface="Poppins Medium"/>
              <a:cs typeface="Poppins Medium"/>
              <a:sym typeface="Poppins Medium"/>
            </a:endParaRPr>
          </a:p>
        </p:txBody>
      </p:sp>
      <p:sp>
        <p:nvSpPr>
          <p:cNvPr id="1762" name="Google Shape;1762;p135"/>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b="0" i="0" lang="en" sz="1200" u="none" cap="none" strike="noStrike">
                <a:solidFill>
                  <a:srgbClr val="EEEEEE"/>
                </a:solidFill>
                <a:latin typeface="Poppins Medium"/>
                <a:ea typeface="Poppins Medium"/>
                <a:cs typeface="Poppins Medium"/>
                <a:sym typeface="Poppins Medium"/>
              </a:rPr>
              <a:t>I</a:t>
            </a:r>
            <a:endParaRPr sz="700"/>
          </a:p>
        </p:txBody>
      </p:sp>
      <p:sp>
        <p:nvSpPr>
          <p:cNvPr id="1763" name="Google Shape;1763;p135"/>
          <p:cNvSpPr txBox="1"/>
          <p:nvPr/>
        </p:nvSpPr>
        <p:spPr>
          <a:xfrm>
            <a:off x="561975" y="927156"/>
            <a:ext cx="8067900" cy="231000"/>
          </a:xfrm>
          <a:prstGeom prst="rect">
            <a:avLst/>
          </a:prstGeom>
          <a:noFill/>
          <a:ln>
            <a:noFill/>
          </a:ln>
        </p:spPr>
        <p:txBody>
          <a:bodyPr anchorCtr="0" anchor="t" bIns="0" lIns="0" spcFirstLastPara="1" rIns="0" wrap="square" tIns="0">
            <a:spAutoFit/>
          </a:bodyPr>
          <a:lstStyle/>
          <a:p>
            <a:pPr indent="0" lvl="0" marL="0" rtl="0" algn="l">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Whoever has the largest, non-overlapping audience with Kim!</a:t>
            </a:r>
            <a:endParaRPr sz="1500">
              <a:solidFill>
                <a:srgbClr val="2D4263"/>
              </a:solidFill>
              <a:latin typeface="Poppins Medium"/>
              <a:ea typeface="Poppins Medium"/>
              <a:cs typeface="Poppins Medium"/>
              <a:sym typeface="Poppins Medium"/>
            </a:endParaRPr>
          </a:p>
        </p:txBody>
      </p:sp>
      <p:sp>
        <p:nvSpPr>
          <p:cNvPr id="1764" name="Google Shape;1764;p135"/>
          <p:cNvSpPr txBox="1"/>
          <p:nvPr/>
        </p:nvSpPr>
        <p:spPr>
          <a:xfrm>
            <a:off x="2212900" y="213600"/>
            <a:ext cx="30000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100">
              <a:solidFill>
                <a:schemeClr val="dk1"/>
              </a:solidFill>
            </a:endParaRPr>
          </a:p>
        </p:txBody>
      </p:sp>
      <p:sp>
        <p:nvSpPr>
          <p:cNvPr id="1765" name="Google Shape;1765;p135"/>
          <p:cNvSpPr/>
          <p:nvPr/>
        </p:nvSpPr>
        <p:spPr>
          <a:xfrm>
            <a:off x="1897375" y="1485900"/>
            <a:ext cx="3024300" cy="3417600"/>
          </a:xfrm>
          <a:prstGeom prst="rect">
            <a:avLst/>
          </a:prstGeom>
          <a:solidFill>
            <a:srgbClr val="FFFFFF">
              <a:alpha val="84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135"/>
          <p:cNvSpPr/>
          <p:nvPr/>
        </p:nvSpPr>
        <p:spPr>
          <a:xfrm>
            <a:off x="4921675" y="1562375"/>
            <a:ext cx="4164000" cy="3417600"/>
          </a:xfrm>
          <a:prstGeom prst="rect">
            <a:avLst/>
          </a:prstGeom>
          <a:solidFill>
            <a:srgbClr val="FFFFFF">
              <a:alpha val="84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71" name="Shape 1771"/>
        <p:cNvGrpSpPr/>
        <p:nvPr/>
      </p:nvGrpSpPr>
      <p:grpSpPr>
        <a:xfrm>
          <a:off x="0" y="0"/>
          <a:ext cx="0" cy="0"/>
          <a:chOff x="0" y="0"/>
          <a:chExt cx="0" cy="0"/>
        </a:xfrm>
      </p:grpSpPr>
      <p:graphicFrame>
        <p:nvGraphicFramePr>
          <p:cNvPr id="1772" name="Google Shape;1772;p136"/>
          <p:cNvGraphicFramePr/>
          <p:nvPr/>
        </p:nvGraphicFramePr>
        <p:xfrm>
          <a:off x="160163" y="2821375"/>
          <a:ext cx="3000000" cy="3000000"/>
        </p:xfrm>
        <a:graphic>
          <a:graphicData uri="http://schemas.openxmlformats.org/drawingml/2006/table">
            <a:tbl>
              <a:tblPr>
                <a:noFill/>
                <a:tableStyleId>{9C6FD648-FC4C-42F6-B1AC-0B3A4F257451}</a:tableStyleId>
              </a:tblPr>
              <a:tblGrid>
                <a:gridCol w="879700"/>
                <a:gridCol w="999300"/>
                <a:gridCol w="999300"/>
                <a:gridCol w="999300"/>
                <a:gridCol w="999300"/>
                <a:gridCol w="999300"/>
                <a:gridCol w="999300"/>
                <a:gridCol w="999300"/>
              </a:tblGrid>
              <a:tr h="756650">
                <a:tc>
                  <a:txBody>
                    <a:bodyPr/>
                    <a:lstStyle/>
                    <a:p>
                      <a:pPr indent="0" lvl="0" marL="0" rtl="0" algn="ctr">
                        <a:spcBef>
                          <a:spcPts val="0"/>
                        </a:spcBef>
                        <a:spcAft>
                          <a:spcPts val="0"/>
                        </a:spcAft>
                        <a:buClr>
                          <a:schemeClr val="dk1"/>
                        </a:buClr>
                        <a:buSzPts val="1100"/>
                        <a:buFont typeface="Arial"/>
                        <a:buNone/>
                      </a:pPr>
                      <a:r>
                        <a:rPr b="1" lang="en" sz="1000">
                          <a:solidFill>
                            <a:schemeClr val="accent3"/>
                          </a:solidFill>
                          <a:latin typeface="Poppins"/>
                          <a:ea typeface="Poppins"/>
                          <a:cs typeface="Poppins"/>
                          <a:sym typeface="Poppins"/>
                        </a:rPr>
                        <a:t> Union of Influence Sets with k</a:t>
                      </a:r>
                      <a:r>
                        <a:rPr b="1" baseline="-25000" lang="en" sz="1000">
                          <a:solidFill>
                            <a:schemeClr val="accent3"/>
                          </a:solidFill>
                          <a:latin typeface="Poppins"/>
                          <a:ea typeface="Poppins"/>
                          <a:cs typeface="Poppins"/>
                          <a:sym typeface="Poppins"/>
                        </a:rPr>
                        <a:t>1</a:t>
                      </a:r>
                      <a:endParaRPr b="1" sz="1200">
                        <a:solidFill>
                          <a:schemeClr val="dk1"/>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71325">
                <a:tc>
                  <a:txBody>
                    <a:bodyPr/>
                    <a:lstStyle/>
                    <a:p>
                      <a:pPr indent="0" lvl="0" marL="0" rtl="0" algn="ctr">
                        <a:spcBef>
                          <a:spcPts val="0"/>
                        </a:spcBef>
                        <a:spcAft>
                          <a:spcPts val="0"/>
                        </a:spcAft>
                        <a:buNone/>
                      </a:pPr>
                      <a:r>
                        <a:rPr b="1" lang="en" sz="1000">
                          <a:solidFill>
                            <a:schemeClr val="accent3"/>
                          </a:solidFill>
                          <a:latin typeface="Poppins"/>
                          <a:ea typeface="Poppins"/>
                          <a:cs typeface="Poppins"/>
                          <a:sym typeface="Poppins"/>
                        </a:rPr>
                        <a:t>Audience Gain in Influence Set</a:t>
                      </a:r>
                      <a:endParaRPr b="1" sz="10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+ 30</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+ 40</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+ 10</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+50</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+ 30</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+10</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+30</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1773" name="Google Shape;1773;p136"/>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1774" name="Google Shape;1774;p136"/>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1775" name="Google Shape;1775;p136"/>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SzPts val="1100"/>
              <a:buNone/>
            </a:pPr>
            <a:r>
              <a:rPr lang="en" sz="1200">
                <a:solidFill>
                  <a:srgbClr val="2D4263"/>
                </a:solidFill>
                <a:latin typeface="Poppins Medium"/>
                <a:ea typeface="Poppins Medium"/>
                <a:cs typeface="Poppins Medium"/>
                <a:sym typeface="Poppins Medium"/>
              </a:rPr>
              <a:t>Introduction</a:t>
            </a:r>
            <a:endParaRPr sz="1200">
              <a:solidFill>
                <a:srgbClr val="2D4263"/>
              </a:solidFill>
              <a:latin typeface="Poppins Medium"/>
              <a:ea typeface="Poppins Medium"/>
              <a:cs typeface="Poppins Medium"/>
              <a:sym typeface="Poppins Medium"/>
            </a:endParaRPr>
          </a:p>
        </p:txBody>
      </p:sp>
      <p:sp>
        <p:nvSpPr>
          <p:cNvPr id="1776" name="Google Shape;1776;p136"/>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b="0" i="0" lang="en" sz="1200" u="none" cap="none" strike="noStrike">
                <a:solidFill>
                  <a:srgbClr val="EEEEEE"/>
                </a:solidFill>
                <a:latin typeface="Poppins Medium"/>
                <a:ea typeface="Poppins Medium"/>
                <a:cs typeface="Poppins Medium"/>
                <a:sym typeface="Poppins Medium"/>
              </a:rPr>
              <a:t>I</a:t>
            </a:r>
            <a:endParaRPr sz="700"/>
          </a:p>
        </p:txBody>
      </p:sp>
      <p:sp>
        <p:nvSpPr>
          <p:cNvPr id="1777" name="Google Shape;1777;p136"/>
          <p:cNvSpPr txBox="1"/>
          <p:nvPr/>
        </p:nvSpPr>
        <p:spPr>
          <a:xfrm>
            <a:off x="561975" y="927156"/>
            <a:ext cx="8067900" cy="6003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i="1" lang="en" sz="1500">
                <a:solidFill>
                  <a:srgbClr val="2D4263"/>
                </a:solidFill>
                <a:latin typeface="Poppins Medium"/>
                <a:ea typeface="Poppins Medium"/>
                <a:cs typeface="Poppins Medium"/>
                <a:sym typeface="Poppins Medium"/>
              </a:rPr>
              <a:t>Framed another way…</a:t>
            </a:r>
            <a:endParaRPr i="1" sz="1500">
              <a:solidFill>
                <a:srgbClr val="2D4263"/>
              </a:solidFill>
              <a:latin typeface="Poppins Medium"/>
              <a:ea typeface="Poppins Medium"/>
              <a:cs typeface="Poppins Medium"/>
              <a:sym typeface="Poppins Medium"/>
            </a:endParaRPr>
          </a:p>
          <a:p>
            <a:pPr indent="0" lvl="0" marL="0" marR="0" rtl="0" algn="l">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Whichever seed </a:t>
            </a:r>
            <a:r>
              <a:rPr i="1" lang="en" sz="1500">
                <a:solidFill>
                  <a:srgbClr val="2D4263"/>
                </a:solidFill>
                <a:latin typeface="Poppins Medium"/>
                <a:ea typeface="Poppins Medium"/>
                <a:cs typeface="Poppins Medium"/>
                <a:sym typeface="Poppins Medium"/>
              </a:rPr>
              <a:t>k</a:t>
            </a:r>
            <a:r>
              <a:rPr baseline="-25000" i="1" lang="en" sz="1500">
                <a:solidFill>
                  <a:srgbClr val="2D4263"/>
                </a:solidFill>
                <a:latin typeface="Poppins Medium"/>
                <a:ea typeface="Poppins Medium"/>
                <a:cs typeface="Poppins Medium"/>
                <a:sym typeface="Poppins Medium"/>
              </a:rPr>
              <a:t>2</a:t>
            </a:r>
            <a:r>
              <a:rPr lang="en" sz="1500">
                <a:solidFill>
                  <a:srgbClr val="2D4263"/>
                </a:solidFill>
                <a:latin typeface="Poppins Medium"/>
                <a:ea typeface="Poppins Medium"/>
                <a:cs typeface="Poppins Medium"/>
                <a:sym typeface="Poppins Medium"/>
              </a:rPr>
              <a:t> has the </a:t>
            </a:r>
            <a:r>
              <a:rPr lang="en" sz="1500">
                <a:solidFill>
                  <a:srgbClr val="2D4263"/>
                </a:solidFill>
                <a:latin typeface="Poppins Medium"/>
                <a:ea typeface="Poppins Medium"/>
                <a:cs typeface="Poppins Medium"/>
                <a:sym typeface="Poppins Medium"/>
              </a:rPr>
              <a:t>maximum</a:t>
            </a:r>
            <a:r>
              <a:rPr lang="en" sz="1500">
                <a:solidFill>
                  <a:srgbClr val="2D4263"/>
                </a:solidFill>
                <a:latin typeface="Poppins Medium"/>
                <a:ea typeface="Poppins Medium"/>
                <a:cs typeface="Poppins Medium"/>
                <a:sym typeface="Poppins Medium"/>
              </a:rPr>
              <a:t> union of influenced sets with with Kim K. (</a:t>
            </a:r>
            <a:r>
              <a:rPr i="1" lang="en" sz="1500">
                <a:solidFill>
                  <a:srgbClr val="2D4263"/>
                </a:solidFill>
                <a:latin typeface="Poppins Medium"/>
                <a:ea typeface="Poppins Medium"/>
                <a:cs typeface="Poppins Medium"/>
                <a:sym typeface="Poppins Medium"/>
              </a:rPr>
              <a:t>k</a:t>
            </a:r>
            <a:r>
              <a:rPr baseline="-25000" i="1" lang="en" sz="1500">
                <a:solidFill>
                  <a:srgbClr val="2D4263"/>
                </a:solidFill>
                <a:latin typeface="Poppins Medium"/>
                <a:ea typeface="Poppins Medium"/>
                <a:cs typeface="Poppins Medium"/>
                <a:sym typeface="Poppins Medium"/>
              </a:rPr>
              <a:t>1</a:t>
            </a:r>
            <a:r>
              <a:rPr lang="en" sz="1500">
                <a:solidFill>
                  <a:srgbClr val="2D4263"/>
                </a:solidFill>
                <a:latin typeface="Poppins Medium"/>
                <a:ea typeface="Poppins Medium"/>
                <a:cs typeface="Poppins Medium"/>
                <a:sym typeface="Poppins Medium"/>
              </a:rPr>
              <a:t>)!</a:t>
            </a:r>
            <a:endParaRPr sz="700"/>
          </a:p>
        </p:txBody>
      </p:sp>
      <p:sp>
        <p:nvSpPr>
          <p:cNvPr id="1778" name="Google Shape;1778;p136"/>
          <p:cNvSpPr txBox="1"/>
          <p:nvPr/>
        </p:nvSpPr>
        <p:spPr>
          <a:xfrm>
            <a:off x="2212900" y="213600"/>
            <a:ext cx="30000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100">
              <a:solidFill>
                <a:schemeClr val="dk1"/>
              </a:solidFill>
            </a:endParaRPr>
          </a:p>
        </p:txBody>
      </p:sp>
      <p:pic>
        <p:nvPicPr>
          <p:cNvPr id="1779" name="Google Shape;1779;p136"/>
          <p:cNvPicPr preferRelativeResize="0"/>
          <p:nvPr/>
        </p:nvPicPr>
        <p:blipFill rotWithShape="1">
          <a:blip r:embed="rId3">
            <a:alphaModFix/>
          </a:blip>
          <a:srcRect b="18200" l="8634" r="11044" t="1477"/>
          <a:stretch/>
        </p:blipFill>
        <p:spPr>
          <a:xfrm>
            <a:off x="8106998" y="2748325"/>
            <a:ext cx="755400" cy="755400"/>
          </a:xfrm>
          <a:prstGeom prst="ellipse">
            <a:avLst/>
          </a:prstGeom>
          <a:noFill/>
          <a:ln cap="flat" cmpd="sng" w="28575">
            <a:solidFill>
              <a:srgbClr val="8E7CC3"/>
            </a:solidFill>
            <a:prstDash val="solid"/>
            <a:round/>
            <a:headEnd len="sm" w="sm" type="none"/>
            <a:tailEnd len="sm" w="sm" type="none"/>
          </a:ln>
        </p:spPr>
      </p:pic>
      <p:grpSp>
        <p:nvGrpSpPr>
          <p:cNvPr id="1780" name="Google Shape;1780;p136"/>
          <p:cNvGrpSpPr/>
          <p:nvPr/>
        </p:nvGrpSpPr>
        <p:grpSpPr>
          <a:xfrm>
            <a:off x="1252472" y="1859565"/>
            <a:ext cx="6635322" cy="629684"/>
            <a:chOff x="1252472" y="1859565"/>
            <a:chExt cx="6635322" cy="629684"/>
          </a:xfrm>
        </p:grpSpPr>
        <p:pic>
          <p:nvPicPr>
            <p:cNvPr id="1781" name="Google Shape;1781;p136"/>
            <p:cNvPicPr preferRelativeResize="0"/>
            <p:nvPr/>
          </p:nvPicPr>
          <p:blipFill rotWithShape="1">
            <a:blip r:embed="rId4">
              <a:alphaModFix/>
            </a:blip>
            <a:srcRect b="0" l="21850" r="21850" t="0"/>
            <a:stretch/>
          </p:blipFill>
          <p:spPr>
            <a:xfrm>
              <a:off x="1252472" y="1877849"/>
              <a:ext cx="611400" cy="611400"/>
            </a:xfrm>
            <a:prstGeom prst="ellipse">
              <a:avLst/>
            </a:prstGeom>
            <a:noFill/>
            <a:ln cap="flat" cmpd="sng" w="28575">
              <a:solidFill>
                <a:srgbClr val="D5A6BD"/>
              </a:solidFill>
              <a:prstDash val="solid"/>
              <a:round/>
              <a:headEnd len="sm" w="sm" type="none"/>
              <a:tailEnd len="sm" w="sm" type="none"/>
            </a:ln>
          </p:spPr>
        </p:pic>
        <p:pic>
          <p:nvPicPr>
            <p:cNvPr id="1782" name="Google Shape;1782;p136"/>
            <p:cNvPicPr preferRelativeResize="0"/>
            <p:nvPr/>
          </p:nvPicPr>
          <p:blipFill rotWithShape="1">
            <a:blip r:embed="rId5">
              <a:alphaModFix/>
            </a:blip>
            <a:srcRect b="19995" l="0" r="0" t="-947"/>
            <a:stretch/>
          </p:blipFill>
          <p:spPr>
            <a:xfrm>
              <a:off x="2248662" y="1877849"/>
              <a:ext cx="611400" cy="611400"/>
            </a:xfrm>
            <a:prstGeom prst="ellipse">
              <a:avLst/>
            </a:prstGeom>
            <a:noFill/>
            <a:ln cap="flat" cmpd="sng" w="28575">
              <a:solidFill>
                <a:srgbClr val="9FC5E8"/>
              </a:solidFill>
              <a:prstDash val="solid"/>
              <a:round/>
              <a:headEnd len="sm" w="sm" type="none"/>
              <a:tailEnd len="sm" w="sm" type="none"/>
            </a:ln>
          </p:spPr>
        </p:pic>
        <p:pic>
          <p:nvPicPr>
            <p:cNvPr id="1783" name="Google Shape;1783;p136"/>
            <p:cNvPicPr preferRelativeResize="0"/>
            <p:nvPr/>
          </p:nvPicPr>
          <p:blipFill rotWithShape="1">
            <a:blip r:embed="rId6">
              <a:alphaModFix/>
            </a:blip>
            <a:srcRect b="20310" l="0" r="0" t="-400"/>
            <a:stretch/>
          </p:blipFill>
          <p:spPr>
            <a:xfrm>
              <a:off x="3276310" y="1877849"/>
              <a:ext cx="611400" cy="611400"/>
            </a:xfrm>
            <a:prstGeom prst="ellipse">
              <a:avLst/>
            </a:prstGeom>
            <a:noFill/>
            <a:ln cap="flat" cmpd="sng" w="28575">
              <a:solidFill>
                <a:srgbClr val="A2C4C9"/>
              </a:solidFill>
              <a:prstDash val="solid"/>
              <a:round/>
              <a:headEnd len="sm" w="sm" type="none"/>
              <a:tailEnd len="sm" w="sm" type="none"/>
            </a:ln>
          </p:spPr>
        </p:pic>
        <p:pic>
          <p:nvPicPr>
            <p:cNvPr id="1784" name="Google Shape;1784;p136"/>
            <p:cNvPicPr preferRelativeResize="0"/>
            <p:nvPr/>
          </p:nvPicPr>
          <p:blipFill rotWithShape="1">
            <a:blip r:embed="rId7">
              <a:alphaModFix/>
            </a:blip>
            <a:srcRect b="0" l="0" r="0" t="0"/>
            <a:stretch/>
          </p:blipFill>
          <p:spPr>
            <a:xfrm>
              <a:off x="4226724" y="1859565"/>
              <a:ext cx="611400" cy="611400"/>
            </a:xfrm>
            <a:prstGeom prst="ellipse">
              <a:avLst/>
            </a:prstGeom>
            <a:noFill/>
            <a:ln cap="flat" cmpd="sng" w="28575">
              <a:solidFill>
                <a:srgbClr val="F9CB9C"/>
              </a:solidFill>
              <a:prstDash val="solid"/>
              <a:round/>
              <a:headEnd len="sm" w="sm" type="none"/>
              <a:tailEnd len="sm" w="sm" type="none"/>
            </a:ln>
          </p:spPr>
        </p:pic>
        <p:pic>
          <p:nvPicPr>
            <p:cNvPr id="1785" name="Google Shape;1785;p136"/>
            <p:cNvPicPr preferRelativeResize="0"/>
            <p:nvPr/>
          </p:nvPicPr>
          <p:blipFill rotWithShape="1">
            <a:blip r:embed="rId8">
              <a:alphaModFix/>
            </a:blip>
            <a:srcRect b="0" l="0" r="0" t="0"/>
            <a:stretch/>
          </p:blipFill>
          <p:spPr>
            <a:xfrm>
              <a:off x="5253454" y="1859565"/>
              <a:ext cx="611400" cy="611400"/>
            </a:xfrm>
            <a:prstGeom prst="ellipse">
              <a:avLst/>
            </a:prstGeom>
            <a:noFill/>
            <a:ln cap="flat" cmpd="sng" w="28575">
              <a:solidFill>
                <a:srgbClr val="FFF2CC"/>
              </a:solidFill>
              <a:prstDash val="solid"/>
              <a:round/>
              <a:headEnd len="sm" w="sm" type="none"/>
              <a:tailEnd len="sm" w="sm" type="none"/>
            </a:ln>
          </p:spPr>
        </p:pic>
        <p:pic>
          <p:nvPicPr>
            <p:cNvPr id="1786" name="Google Shape;1786;p136"/>
            <p:cNvPicPr preferRelativeResize="0"/>
            <p:nvPr/>
          </p:nvPicPr>
          <p:blipFill rotWithShape="1">
            <a:blip r:embed="rId9">
              <a:alphaModFix/>
            </a:blip>
            <a:srcRect b="0" l="0" r="0" t="0"/>
            <a:stretch/>
          </p:blipFill>
          <p:spPr>
            <a:xfrm>
              <a:off x="6280205" y="1859565"/>
              <a:ext cx="611400" cy="611400"/>
            </a:xfrm>
            <a:prstGeom prst="ellipse">
              <a:avLst/>
            </a:prstGeom>
            <a:noFill/>
            <a:ln cap="flat" cmpd="sng" w="28575">
              <a:solidFill>
                <a:srgbClr val="B6D7A8"/>
              </a:solidFill>
              <a:prstDash val="solid"/>
              <a:round/>
              <a:headEnd len="sm" w="sm" type="none"/>
              <a:tailEnd len="sm" w="sm" type="none"/>
            </a:ln>
          </p:spPr>
        </p:pic>
        <p:pic>
          <p:nvPicPr>
            <p:cNvPr id="1787" name="Google Shape;1787;p136"/>
            <p:cNvPicPr preferRelativeResize="0"/>
            <p:nvPr/>
          </p:nvPicPr>
          <p:blipFill rotWithShape="1">
            <a:blip r:embed="rId10">
              <a:alphaModFix/>
            </a:blip>
            <a:srcRect b="0" l="16666" r="16666" t="0"/>
            <a:stretch/>
          </p:blipFill>
          <p:spPr>
            <a:xfrm>
              <a:off x="7276395" y="1859565"/>
              <a:ext cx="611400" cy="611400"/>
            </a:xfrm>
            <a:prstGeom prst="ellipse">
              <a:avLst/>
            </a:prstGeom>
            <a:noFill/>
            <a:ln cap="flat" cmpd="sng" w="28575">
              <a:solidFill>
                <a:srgbClr val="EA9999"/>
              </a:solidFill>
              <a:prstDash val="solid"/>
              <a:round/>
              <a:headEnd len="sm" w="sm" type="none"/>
              <a:tailEnd len="sm" w="sm" type="none"/>
            </a:ln>
          </p:spPr>
        </p:pic>
      </p:grpSp>
      <p:sp>
        <p:nvSpPr>
          <p:cNvPr id="1788" name="Google Shape;1788;p136"/>
          <p:cNvSpPr/>
          <p:nvPr/>
        </p:nvSpPr>
        <p:spPr>
          <a:xfrm>
            <a:off x="1234329" y="2924004"/>
            <a:ext cx="647700" cy="647700"/>
          </a:xfrm>
          <a:prstGeom prst="ellipse">
            <a:avLst/>
          </a:prstGeom>
          <a:solidFill>
            <a:srgbClr val="EAD1D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136"/>
          <p:cNvSpPr/>
          <p:nvPr/>
        </p:nvSpPr>
        <p:spPr>
          <a:xfrm>
            <a:off x="2216712" y="2910204"/>
            <a:ext cx="675300" cy="675300"/>
          </a:xfrm>
          <a:prstGeom prst="ellipse">
            <a:avLst/>
          </a:prstGeom>
          <a:solidFill>
            <a:srgbClr val="CFE2F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36"/>
          <p:cNvSpPr/>
          <p:nvPr/>
        </p:nvSpPr>
        <p:spPr>
          <a:xfrm>
            <a:off x="3212400" y="2865325"/>
            <a:ext cx="675300" cy="675300"/>
          </a:xfrm>
          <a:prstGeom prst="ellipse">
            <a:avLst/>
          </a:prstGeom>
          <a:solidFill>
            <a:srgbClr val="A2C4C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36"/>
          <p:cNvSpPr/>
          <p:nvPr/>
        </p:nvSpPr>
        <p:spPr>
          <a:xfrm>
            <a:off x="4273700" y="3172407"/>
            <a:ext cx="546000" cy="546000"/>
          </a:xfrm>
          <a:prstGeom prst="ellipse">
            <a:avLst/>
          </a:prstGeom>
          <a:solidFill>
            <a:srgbClr val="F9CB9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36"/>
          <p:cNvSpPr/>
          <p:nvPr/>
        </p:nvSpPr>
        <p:spPr>
          <a:xfrm>
            <a:off x="5332347" y="3172406"/>
            <a:ext cx="453600" cy="453600"/>
          </a:xfrm>
          <a:prstGeom prst="ellipse">
            <a:avLst/>
          </a:prstGeom>
          <a:solidFill>
            <a:srgbClr val="FFF2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136"/>
          <p:cNvSpPr/>
          <p:nvPr/>
        </p:nvSpPr>
        <p:spPr>
          <a:xfrm>
            <a:off x="6356782" y="3226706"/>
            <a:ext cx="345000" cy="345000"/>
          </a:xfrm>
          <a:prstGeom prst="ellipse">
            <a:avLst/>
          </a:prstGeom>
          <a:solidFill>
            <a:srgbClr val="D9EAD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36"/>
          <p:cNvSpPr/>
          <p:nvPr/>
        </p:nvSpPr>
        <p:spPr>
          <a:xfrm>
            <a:off x="7357536" y="3310931"/>
            <a:ext cx="345000" cy="345000"/>
          </a:xfrm>
          <a:prstGeom prst="ellipse">
            <a:avLst/>
          </a:prstGeom>
          <a:solidFill>
            <a:srgbClr val="EA999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5" name="Google Shape;1795;p136"/>
          <p:cNvGrpSpPr/>
          <p:nvPr/>
        </p:nvGrpSpPr>
        <p:grpSpPr>
          <a:xfrm>
            <a:off x="1180473" y="2748325"/>
            <a:ext cx="6732450" cy="755400"/>
            <a:chOff x="1180473" y="2748325"/>
            <a:chExt cx="6732450" cy="755400"/>
          </a:xfrm>
        </p:grpSpPr>
        <p:sp>
          <p:nvSpPr>
            <p:cNvPr id="1796" name="Google Shape;1796;p136"/>
            <p:cNvSpPr/>
            <p:nvPr/>
          </p:nvSpPr>
          <p:spPr>
            <a:xfrm>
              <a:off x="1180473" y="2748325"/>
              <a:ext cx="755400" cy="755400"/>
            </a:xfrm>
            <a:prstGeom prst="ellipse">
              <a:avLst/>
            </a:prstGeom>
            <a:solidFill>
              <a:srgbClr val="B4A7D6">
                <a:alpha val="87710"/>
              </a:srgbClr>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36"/>
            <p:cNvSpPr/>
            <p:nvPr/>
          </p:nvSpPr>
          <p:spPr>
            <a:xfrm>
              <a:off x="2176648" y="2748325"/>
              <a:ext cx="755400" cy="755400"/>
            </a:xfrm>
            <a:prstGeom prst="ellipse">
              <a:avLst/>
            </a:prstGeom>
            <a:solidFill>
              <a:srgbClr val="B4A7D6">
                <a:alpha val="87710"/>
              </a:srgbClr>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36"/>
            <p:cNvSpPr/>
            <p:nvPr/>
          </p:nvSpPr>
          <p:spPr>
            <a:xfrm>
              <a:off x="3172823" y="2748325"/>
              <a:ext cx="755400" cy="755400"/>
            </a:xfrm>
            <a:prstGeom prst="ellipse">
              <a:avLst/>
            </a:prstGeom>
            <a:solidFill>
              <a:srgbClr val="B4A7D6">
                <a:alpha val="87710"/>
              </a:srgbClr>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36"/>
            <p:cNvSpPr/>
            <p:nvPr/>
          </p:nvSpPr>
          <p:spPr>
            <a:xfrm>
              <a:off x="4168998" y="2748325"/>
              <a:ext cx="755400" cy="755400"/>
            </a:xfrm>
            <a:prstGeom prst="ellipse">
              <a:avLst/>
            </a:prstGeom>
            <a:solidFill>
              <a:srgbClr val="B4A7D6">
                <a:alpha val="87710"/>
              </a:srgbClr>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36"/>
            <p:cNvSpPr/>
            <p:nvPr/>
          </p:nvSpPr>
          <p:spPr>
            <a:xfrm>
              <a:off x="5165173" y="2748325"/>
              <a:ext cx="755400" cy="755400"/>
            </a:xfrm>
            <a:prstGeom prst="ellipse">
              <a:avLst/>
            </a:prstGeom>
            <a:solidFill>
              <a:srgbClr val="B4A7D6">
                <a:alpha val="87710"/>
              </a:srgbClr>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36"/>
            <p:cNvSpPr/>
            <p:nvPr/>
          </p:nvSpPr>
          <p:spPr>
            <a:xfrm>
              <a:off x="6161348" y="2748325"/>
              <a:ext cx="755400" cy="755400"/>
            </a:xfrm>
            <a:prstGeom prst="ellipse">
              <a:avLst/>
            </a:prstGeom>
            <a:solidFill>
              <a:srgbClr val="B4A7D6">
                <a:alpha val="87710"/>
              </a:srgbClr>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36"/>
            <p:cNvSpPr/>
            <p:nvPr/>
          </p:nvSpPr>
          <p:spPr>
            <a:xfrm>
              <a:off x="7157523" y="2748325"/>
              <a:ext cx="755400" cy="755400"/>
            </a:xfrm>
            <a:prstGeom prst="ellipse">
              <a:avLst/>
            </a:prstGeom>
            <a:solidFill>
              <a:srgbClr val="B4A7D6">
                <a:alpha val="87710"/>
              </a:srgbClr>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3" name="Google Shape;1803;p136"/>
          <p:cNvSpPr/>
          <p:nvPr/>
        </p:nvSpPr>
        <p:spPr>
          <a:xfrm>
            <a:off x="7357536" y="3310931"/>
            <a:ext cx="345000" cy="345000"/>
          </a:xfrm>
          <a:prstGeom prst="ellipse">
            <a:avLst/>
          </a:prstGeom>
          <a:no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136"/>
          <p:cNvSpPr/>
          <p:nvPr/>
        </p:nvSpPr>
        <p:spPr>
          <a:xfrm>
            <a:off x="5332347" y="3172406"/>
            <a:ext cx="453600" cy="453600"/>
          </a:xfrm>
          <a:prstGeom prst="ellipse">
            <a:avLst/>
          </a:prstGeom>
          <a:no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136"/>
          <p:cNvSpPr/>
          <p:nvPr/>
        </p:nvSpPr>
        <p:spPr>
          <a:xfrm>
            <a:off x="4273700" y="3172407"/>
            <a:ext cx="546000" cy="546000"/>
          </a:xfrm>
          <a:prstGeom prst="ellipse">
            <a:avLst/>
          </a:prstGeom>
          <a:no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36"/>
          <p:cNvSpPr/>
          <p:nvPr/>
        </p:nvSpPr>
        <p:spPr>
          <a:xfrm>
            <a:off x="3212400" y="2865325"/>
            <a:ext cx="675300" cy="675300"/>
          </a:xfrm>
          <a:prstGeom prst="ellipse">
            <a:avLst/>
          </a:prstGeom>
          <a:no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36"/>
          <p:cNvSpPr/>
          <p:nvPr/>
        </p:nvSpPr>
        <p:spPr>
          <a:xfrm>
            <a:off x="6356782" y="3226706"/>
            <a:ext cx="345000" cy="345000"/>
          </a:xfrm>
          <a:prstGeom prst="ellipse">
            <a:avLst/>
          </a:prstGeom>
          <a:no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36"/>
          <p:cNvSpPr/>
          <p:nvPr/>
        </p:nvSpPr>
        <p:spPr>
          <a:xfrm>
            <a:off x="2216712" y="2910204"/>
            <a:ext cx="675300" cy="675300"/>
          </a:xfrm>
          <a:prstGeom prst="ellipse">
            <a:avLst/>
          </a:prstGeom>
          <a:no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36"/>
          <p:cNvSpPr/>
          <p:nvPr/>
        </p:nvSpPr>
        <p:spPr>
          <a:xfrm>
            <a:off x="1234329" y="2924004"/>
            <a:ext cx="647700" cy="647700"/>
          </a:xfrm>
          <a:prstGeom prst="ellipse">
            <a:avLst/>
          </a:prstGeom>
          <a:no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14" name="Shape 1814"/>
        <p:cNvGrpSpPr/>
        <p:nvPr/>
      </p:nvGrpSpPr>
      <p:grpSpPr>
        <a:xfrm>
          <a:off x="0" y="0"/>
          <a:ext cx="0" cy="0"/>
          <a:chOff x="0" y="0"/>
          <a:chExt cx="0" cy="0"/>
        </a:xfrm>
      </p:grpSpPr>
      <p:graphicFrame>
        <p:nvGraphicFramePr>
          <p:cNvPr id="1815" name="Google Shape;1815;p137"/>
          <p:cNvGraphicFramePr/>
          <p:nvPr/>
        </p:nvGraphicFramePr>
        <p:xfrm>
          <a:off x="160163" y="2821375"/>
          <a:ext cx="3000000" cy="3000000"/>
        </p:xfrm>
        <a:graphic>
          <a:graphicData uri="http://schemas.openxmlformats.org/drawingml/2006/table">
            <a:tbl>
              <a:tblPr>
                <a:noFill/>
                <a:tableStyleId>{9C6FD648-FC4C-42F6-B1AC-0B3A4F257451}</a:tableStyleId>
              </a:tblPr>
              <a:tblGrid>
                <a:gridCol w="879700"/>
                <a:gridCol w="999300"/>
                <a:gridCol w="999300"/>
                <a:gridCol w="999300"/>
                <a:gridCol w="999300"/>
                <a:gridCol w="999300"/>
                <a:gridCol w="999300"/>
                <a:gridCol w="999300"/>
              </a:tblGrid>
              <a:tr h="756650">
                <a:tc>
                  <a:txBody>
                    <a:bodyPr/>
                    <a:lstStyle/>
                    <a:p>
                      <a:pPr indent="0" lvl="0" marL="0" rtl="0" algn="ctr">
                        <a:spcBef>
                          <a:spcPts val="0"/>
                        </a:spcBef>
                        <a:spcAft>
                          <a:spcPts val="0"/>
                        </a:spcAft>
                        <a:buNone/>
                      </a:pPr>
                      <a:r>
                        <a:rPr b="1" lang="en" sz="1300">
                          <a:solidFill>
                            <a:schemeClr val="dk1"/>
                          </a:solidFill>
                          <a:latin typeface="Poppins"/>
                          <a:ea typeface="Poppins"/>
                          <a:cs typeface="Poppins"/>
                          <a:sym typeface="Poppins"/>
                        </a:rPr>
                        <a:t>f(S)</a:t>
                      </a:r>
                      <a:endParaRPr b="1" sz="1500">
                        <a:solidFill>
                          <a:schemeClr val="dk1"/>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71325">
                <a:tc>
                  <a:txBody>
                    <a:bodyPr/>
                    <a:lstStyle/>
                    <a:p>
                      <a:pPr indent="0" lvl="0" marL="0" rtl="0" algn="ctr">
                        <a:spcBef>
                          <a:spcPts val="0"/>
                        </a:spcBef>
                        <a:spcAft>
                          <a:spcPts val="0"/>
                        </a:spcAft>
                        <a:buNone/>
                      </a:pPr>
                      <a:r>
                        <a:t/>
                      </a:r>
                      <a:endParaRPr b="1" sz="10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+ 30</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+ 40</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+ 10</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accent3"/>
                          </a:solidFill>
                          <a:latin typeface="Poppins"/>
                          <a:ea typeface="Poppins"/>
                          <a:cs typeface="Poppins"/>
                          <a:sym typeface="Poppins"/>
                        </a:rPr>
                        <a:t>+50 million nodes</a:t>
                      </a:r>
                      <a:endParaRPr sz="11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+ 30</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+10</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+30</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1816" name="Google Shape;1816;p137"/>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1817" name="Google Shape;1817;p137"/>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1818" name="Google Shape;1818;p137"/>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SzPts val="1100"/>
              <a:buNone/>
            </a:pPr>
            <a:r>
              <a:rPr lang="en" sz="1200">
                <a:solidFill>
                  <a:srgbClr val="2D4263"/>
                </a:solidFill>
                <a:latin typeface="Poppins Medium"/>
                <a:ea typeface="Poppins Medium"/>
                <a:cs typeface="Poppins Medium"/>
                <a:sym typeface="Poppins Medium"/>
              </a:rPr>
              <a:t>Introduction</a:t>
            </a:r>
            <a:endParaRPr sz="1200">
              <a:solidFill>
                <a:srgbClr val="2D4263"/>
              </a:solidFill>
              <a:latin typeface="Poppins Medium"/>
              <a:ea typeface="Poppins Medium"/>
              <a:cs typeface="Poppins Medium"/>
              <a:sym typeface="Poppins Medium"/>
            </a:endParaRPr>
          </a:p>
        </p:txBody>
      </p:sp>
      <p:sp>
        <p:nvSpPr>
          <p:cNvPr id="1819" name="Google Shape;1819;p137"/>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b="0" i="0" lang="en" sz="1200" u="none" cap="none" strike="noStrike">
                <a:solidFill>
                  <a:srgbClr val="EEEEEE"/>
                </a:solidFill>
                <a:latin typeface="Poppins Medium"/>
                <a:ea typeface="Poppins Medium"/>
                <a:cs typeface="Poppins Medium"/>
                <a:sym typeface="Poppins Medium"/>
              </a:rPr>
              <a:t>I</a:t>
            </a:r>
            <a:endParaRPr sz="700"/>
          </a:p>
        </p:txBody>
      </p:sp>
      <p:sp>
        <p:nvSpPr>
          <p:cNvPr id="1820" name="Google Shape;1820;p137"/>
          <p:cNvSpPr txBox="1"/>
          <p:nvPr/>
        </p:nvSpPr>
        <p:spPr>
          <a:xfrm>
            <a:off x="561975" y="927156"/>
            <a:ext cx="8067900" cy="6003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t/>
            </a:r>
            <a:endParaRPr i="1" sz="1500">
              <a:solidFill>
                <a:srgbClr val="2D4263"/>
              </a:solidFill>
              <a:latin typeface="Poppins Medium"/>
              <a:ea typeface="Poppins Medium"/>
              <a:cs typeface="Poppins Medium"/>
              <a:sym typeface="Poppins Medium"/>
            </a:endParaRPr>
          </a:p>
          <a:p>
            <a:pPr indent="0" lvl="0" marL="0" marR="0" rtl="0" algn="l">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Whichever seed </a:t>
            </a:r>
            <a:r>
              <a:rPr i="1" lang="en" sz="1500">
                <a:solidFill>
                  <a:srgbClr val="2D4263"/>
                </a:solidFill>
                <a:latin typeface="Poppins Medium"/>
                <a:ea typeface="Poppins Medium"/>
                <a:cs typeface="Poppins Medium"/>
                <a:sym typeface="Poppins Medium"/>
              </a:rPr>
              <a:t>k</a:t>
            </a:r>
            <a:r>
              <a:rPr baseline="-25000" i="1" lang="en" sz="1500">
                <a:solidFill>
                  <a:srgbClr val="2D4263"/>
                </a:solidFill>
                <a:latin typeface="Poppins Medium"/>
                <a:ea typeface="Poppins Medium"/>
                <a:cs typeface="Poppins Medium"/>
                <a:sym typeface="Poppins Medium"/>
              </a:rPr>
              <a:t>2</a:t>
            </a:r>
            <a:r>
              <a:rPr lang="en" sz="1500">
                <a:solidFill>
                  <a:srgbClr val="2D4263"/>
                </a:solidFill>
                <a:latin typeface="Poppins Medium"/>
                <a:ea typeface="Poppins Medium"/>
                <a:cs typeface="Poppins Medium"/>
                <a:sym typeface="Poppins Medium"/>
              </a:rPr>
              <a:t> has the maximum union of influenced sets with with Kim K. (</a:t>
            </a:r>
            <a:r>
              <a:rPr i="1" lang="en" sz="1500">
                <a:solidFill>
                  <a:srgbClr val="2D4263"/>
                </a:solidFill>
                <a:latin typeface="Poppins Medium"/>
                <a:ea typeface="Poppins Medium"/>
                <a:cs typeface="Poppins Medium"/>
                <a:sym typeface="Poppins Medium"/>
              </a:rPr>
              <a:t>k</a:t>
            </a:r>
            <a:r>
              <a:rPr baseline="-25000" i="1" lang="en" sz="1500">
                <a:solidFill>
                  <a:srgbClr val="2D4263"/>
                </a:solidFill>
                <a:latin typeface="Poppins Medium"/>
                <a:ea typeface="Poppins Medium"/>
                <a:cs typeface="Poppins Medium"/>
                <a:sym typeface="Poppins Medium"/>
              </a:rPr>
              <a:t>1</a:t>
            </a:r>
            <a:r>
              <a:rPr lang="en" sz="1500">
                <a:solidFill>
                  <a:srgbClr val="2D4263"/>
                </a:solidFill>
                <a:latin typeface="Poppins Medium"/>
                <a:ea typeface="Poppins Medium"/>
                <a:cs typeface="Poppins Medium"/>
                <a:sym typeface="Poppins Medium"/>
              </a:rPr>
              <a:t>)!</a:t>
            </a:r>
            <a:endParaRPr sz="700"/>
          </a:p>
        </p:txBody>
      </p:sp>
      <p:sp>
        <p:nvSpPr>
          <p:cNvPr id="1821" name="Google Shape;1821;p137"/>
          <p:cNvSpPr txBox="1"/>
          <p:nvPr/>
        </p:nvSpPr>
        <p:spPr>
          <a:xfrm>
            <a:off x="2212900" y="213600"/>
            <a:ext cx="30000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100">
              <a:solidFill>
                <a:schemeClr val="dk1"/>
              </a:solidFill>
            </a:endParaRPr>
          </a:p>
        </p:txBody>
      </p:sp>
      <p:grpSp>
        <p:nvGrpSpPr>
          <p:cNvPr id="1822" name="Google Shape;1822;p137"/>
          <p:cNvGrpSpPr/>
          <p:nvPr/>
        </p:nvGrpSpPr>
        <p:grpSpPr>
          <a:xfrm>
            <a:off x="1252472" y="1859565"/>
            <a:ext cx="6635322" cy="629684"/>
            <a:chOff x="1252472" y="1859565"/>
            <a:chExt cx="6635322" cy="629684"/>
          </a:xfrm>
        </p:grpSpPr>
        <p:pic>
          <p:nvPicPr>
            <p:cNvPr id="1823" name="Google Shape;1823;p137"/>
            <p:cNvPicPr preferRelativeResize="0"/>
            <p:nvPr/>
          </p:nvPicPr>
          <p:blipFill rotWithShape="1">
            <a:blip r:embed="rId3">
              <a:alphaModFix/>
            </a:blip>
            <a:srcRect b="0" l="21850" r="21850" t="0"/>
            <a:stretch/>
          </p:blipFill>
          <p:spPr>
            <a:xfrm>
              <a:off x="1252472" y="1877849"/>
              <a:ext cx="611400" cy="611400"/>
            </a:xfrm>
            <a:prstGeom prst="ellipse">
              <a:avLst/>
            </a:prstGeom>
            <a:noFill/>
            <a:ln cap="flat" cmpd="sng" w="28575">
              <a:solidFill>
                <a:srgbClr val="D5A6BD"/>
              </a:solidFill>
              <a:prstDash val="solid"/>
              <a:round/>
              <a:headEnd len="sm" w="sm" type="none"/>
              <a:tailEnd len="sm" w="sm" type="none"/>
            </a:ln>
          </p:spPr>
        </p:pic>
        <p:pic>
          <p:nvPicPr>
            <p:cNvPr id="1824" name="Google Shape;1824;p137"/>
            <p:cNvPicPr preferRelativeResize="0"/>
            <p:nvPr/>
          </p:nvPicPr>
          <p:blipFill rotWithShape="1">
            <a:blip r:embed="rId4">
              <a:alphaModFix/>
            </a:blip>
            <a:srcRect b="19995" l="0" r="0" t="-947"/>
            <a:stretch/>
          </p:blipFill>
          <p:spPr>
            <a:xfrm>
              <a:off x="2248662" y="1877849"/>
              <a:ext cx="611400" cy="611400"/>
            </a:xfrm>
            <a:prstGeom prst="ellipse">
              <a:avLst/>
            </a:prstGeom>
            <a:noFill/>
            <a:ln cap="flat" cmpd="sng" w="28575">
              <a:solidFill>
                <a:srgbClr val="9FC5E8"/>
              </a:solidFill>
              <a:prstDash val="solid"/>
              <a:round/>
              <a:headEnd len="sm" w="sm" type="none"/>
              <a:tailEnd len="sm" w="sm" type="none"/>
            </a:ln>
          </p:spPr>
        </p:pic>
        <p:pic>
          <p:nvPicPr>
            <p:cNvPr id="1825" name="Google Shape;1825;p137"/>
            <p:cNvPicPr preferRelativeResize="0"/>
            <p:nvPr/>
          </p:nvPicPr>
          <p:blipFill rotWithShape="1">
            <a:blip r:embed="rId5">
              <a:alphaModFix/>
            </a:blip>
            <a:srcRect b="20310" l="0" r="0" t="-400"/>
            <a:stretch/>
          </p:blipFill>
          <p:spPr>
            <a:xfrm>
              <a:off x="3276310" y="1877849"/>
              <a:ext cx="611400" cy="611400"/>
            </a:xfrm>
            <a:prstGeom prst="ellipse">
              <a:avLst/>
            </a:prstGeom>
            <a:noFill/>
            <a:ln cap="flat" cmpd="sng" w="28575">
              <a:solidFill>
                <a:srgbClr val="A2C4C9"/>
              </a:solidFill>
              <a:prstDash val="solid"/>
              <a:round/>
              <a:headEnd len="sm" w="sm" type="none"/>
              <a:tailEnd len="sm" w="sm" type="none"/>
            </a:ln>
          </p:spPr>
        </p:pic>
        <p:pic>
          <p:nvPicPr>
            <p:cNvPr id="1826" name="Google Shape;1826;p137"/>
            <p:cNvPicPr preferRelativeResize="0"/>
            <p:nvPr/>
          </p:nvPicPr>
          <p:blipFill rotWithShape="1">
            <a:blip r:embed="rId6">
              <a:alphaModFix/>
            </a:blip>
            <a:srcRect b="0" l="0" r="0" t="0"/>
            <a:stretch/>
          </p:blipFill>
          <p:spPr>
            <a:xfrm>
              <a:off x="4226724" y="1859565"/>
              <a:ext cx="611400" cy="611400"/>
            </a:xfrm>
            <a:prstGeom prst="ellipse">
              <a:avLst/>
            </a:prstGeom>
            <a:noFill/>
            <a:ln cap="flat" cmpd="sng" w="28575">
              <a:solidFill>
                <a:srgbClr val="F9CB9C"/>
              </a:solidFill>
              <a:prstDash val="solid"/>
              <a:round/>
              <a:headEnd len="sm" w="sm" type="none"/>
              <a:tailEnd len="sm" w="sm" type="none"/>
            </a:ln>
          </p:spPr>
        </p:pic>
        <p:pic>
          <p:nvPicPr>
            <p:cNvPr id="1827" name="Google Shape;1827;p137"/>
            <p:cNvPicPr preferRelativeResize="0"/>
            <p:nvPr/>
          </p:nvPicPr>
          <p:blipFill rotWithShape="1">
            <a:blip r:embed="rId7">
              <a:alphaModFix/>
            </a:blip>
            <a:srcRect b="0" l="0" r="0" t="0"/>
            <a:stretch/>
          </p:blipFill>
          <p:spPr>
            <a:xfrm>
              <a:off x="5253454" y="1859565"/>
              <a:ext cx="611400" cy="611400"/>
            </a:xfrm>
            <a:prstGeom prst="ellipse">
              <a:avLst/>
            </a:prstGeom>
            <a:noFill/>
            <a:ln cap="flat" cmpd="sng" w="28575">
              <a:solidFill>
                <a:srgbClr val="FFF2CC"/>
              </a:solidFill>
              <a:prstDash val="solid"/>
              <a:round/>
              <a:headEnd len="sm" w="sm" type="none"/>
              <a:tailEnd len="sm" w="sm" type="none"/>
            </a:ln>
          </p:spPr>
        </p:pic>
        <p:pic>
          <p:nvPicPr>
            <p:cNvPr id="1828" name="Google Shape;1828;p137"/>
            <p:cNvPicPr preferRelativeResize="0"/>
            <p:nvPr/>
          </p:nvPicPr>
          <p:blipFill rotWithShape="1">
            <a:blip r:embed="rId8">
              <a:alphaModFix/>
            </a:blip>
            <a:srcRect b="0" l="0" r="0" t="0"/>
            <a:stretch/>
          </p:blipFill>
          <p:spPr>
            <a:xfrm>
              <a:off x="6280205" y="1859565"/>
              <a:ext cx="611400" cy="611400"/>
            </a:xfrm>
            <a:prstGeom prst="ellipse">
              <a:avLst/>
            </a:prstGeom>
            <a:noFill/>
            <a:ln cap="flat" cmpd="sng" w="28575">
              <a:solidFill>
                <a:srgbClr val="B6D7A8"/>
              </a:solidFill>
              <a:prstDash val="solid"/>
              <a:round/>
              <a:headEnd len="sm" w="sm" type="none"/>
              <a:tailEnd len="sm" w="sm" type="none"/>
            </a:ln>
          </p:spPr>
        </p:pic>
        <p:pic>
          <p:nvPicPr>
            <p:cNvPr id="1829" name="Google Shape;1829;p137"/>
            <p:cNvPicPr preferRelativeResize="0"/>
            <p:nvPr/>
          </p:nvPicPr>
          <p:blipFill rotWithShape="1">
            <a:blip r:embed="rId9">
              <a:alphaModFix/>
            </a:blip>
            <a:srcRect b="0" l="16666" r="16666" t="0"/>
            <a:stretch/>
          </p:blipFill>
          <p:spPr>
            <a:xfrm>
              <a:off x="7276395" y="1859565"/>
              <a:ext cx="611400" cy="611400"/>
            </a:xfrm>
            <a:prstGeom prst="ellipse">
              <a:avLst/>
            </a:prstGeom>
            <a:noFill/>
            <a:ln cap="flat" cmpd="sng" w="28575">
              <a:solidFill>
                <a:srgbClr val="EA9999"/>
              </a:solidFill>
              <a:prstDash val="solid"/>
              <a:round/>
              <a:headEnd len="sm" w="sm" type="none"/>
              <a:tailEnd len="sm" w="sm" type="none"/>
            </a:ln>
          </p:spPr>
        </p:pic>
      </p:grpSp>
      <p:sp>
        <p:nvSpPr>
          <p:cNvPr id="1830" name="Google Shape;1830;p137"/>
          <p:cNvSpPr/>
          <p:nvPr/>
        </p:nvSpPr>
        <p:spPr>
          <a:xfrm>
            <a:off x="1234329" y="2924004"/>
            <a:ext cx="647700" cy="647700"/>
          </a:xfrm>
          <a:prstGeom prst="ellipse">
            <a:avLst/>
          </a:prstGeom>
          <a:solidFill>
            <a:srgbClr val="EAD1D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137"/>
          <p:cNvSpPr/>
          <p:nvPr/>
        </p:nvSpPr>
        <p:spPr>
          <a:xfrm>
            <a:off x="2216712" y="2910204"/>
            <a:ext cx="675300" cy="675300"/>
          </a:xfrm>
          <a:prstGeom prst="ellipse">
            <a:avLst/>
          </a:prstGeom>
          <a:solidFill>
            <a:srgbClr val="CFE2F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37"/>
          <p:cNvSpPr/>
          <p:nvPr/>
        </p:nvSpPr>
        <p:spPr>
          <a:xfrm>
            <a:off x="3212400" y="2865325"/>
            <a:ext cx="675300" cy="675300"/>
          </a:xfrm>
          <a:prstGeom prst="ellipse">
            <a:avLst/>
          </a:prstGeom>
          <a:solidFill>
            <a:srgbClr val="A2C4C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137"/>
          <p:cNvSpPr/>
          <p:nvPr/>
        </p:nvSpPr>
        <p:spPr>
          <a:xfrm>
            <a:off x="4273700" y="3172407"/>
            <a:ext cx="546000" cy="546000"/>
          </a:xfrm>
          <a:prstGeom prst="ellipse">
            <a:avLst/>
          </a:prstGeom>
          <a:solidFill>
            <a:srgbClr val="F9CB9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37"/>
          <p:cNvSpPr/>
          <p:nvPr/>
        </p:nvSpPr>
        <p:spPr>
          <a:xfrm>
            <a:off x="5332347" y="3172406"/>
            <a:ext cx="453600" cy="453600"/>
          </a:xfrm>
          <a:prstGeom prst="ellipse">
            <a:avLst/>
          </a:prstGeom>
          <a:solidFill>
            <a:srgbClr val="FFF2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137"/>
          <p:cNvSpPr/>
          <p:nvPr/>
        </p:nvSpPr>
        <p:spPr>
          <a:xfrm>
            <a:off x="6356782" y="3226706"/>
            <a:ext cx="345000" cy="345000"/>
          </a:xfrm>
          <a:prstGeom prst="ellipse">
            <a:avLst/>
          </a:prstGeom>
          <a:solidFill>
            <a:srgbClr val="D9EAD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137"/>
          <p:cNvSpPr/>
          <p:nvPr/>
        </p:nvSpPr>
        <p:spPr>
          <a:xfrm>
            <a:off x="7357536" y="3310931"/>
            <a:ext cx="345000" cy="345000"/>
          </a:xfrm>
          <a:prstGeom prst="ellipse">
            <a:avLst/>
          </a:prstGeom>
          <a:solidFill>
            <a:srgbClr val="EA999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7" name="Google Shape;1837;p137"/>
          <p:cNvGrpSpPr/>
          <p:nvPr/>
        </p:nvGrpSpPr>
        <p:grpSpPr>
          <a:xfrm>
            <a:off x="1180473" y="2748325"/>
            <a:ext cx="6732450" cy="755400"/>
            <a:chOff x="1180473" y="2748325"/>
            <a:chExt cx="6732450" cy="755400"/>
          </a:xfrm>
        </p:grpSpPr>
        <p:sp>
          <p:nvSpPr>
            <p:cNvPr id="1838" name="Google Shape;1838;p137"/>
            <p:cNvSpPr/>
            <p:nvPr/>
          </p:nvSpPr>
          <p:spPr>
            <a:xfrm>
              <a:off x="1180473" y="2748325"/>
              <a:ext cx="755400" cy="755400"/>
            </a:xfrm>
            <a:prstGeom prst="ellipse">
              <a:avLst/>
            </a:prstGeom>
            <a:solidFill>
              <a:srgbClr val="B4A7D6">
                <a:alpha val="87710"/>
              </a:srgbClr>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37"/>
            <p:cNvSpPr/>
            <p:nvPr/>
          </p:nvSpPr>
          <p:spPr>
            <a:xfrm>
              <a:off x="2176648" y="2748325"/>
              <a:ext cx="755400" cy="755400"/>
            </a:xfrm>
            <a:prstGeom prst="ellipse">
              <a:avLst/>
            </a:prstGeom>
            <a:solidFill>
              <a:srgbClr val="B4A7D6">
                <a:alpha val="87710"/>
              </a:srgbClr>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137"/>
            <p:cNvSpPr/>
            <p:nvPr/>
          </p:nvSpPr>
          <p:spPr>
            <a:xfrm>
              <a:off x="3172823" y="2748325"/>
              <a:ext cx="755400" cy="755400"/>
            </a:xfrm>
            <a:prstGeom prst="ellipse">
              <a:avLst/>
            </a:prstGeom>
            <a:solidFill>
              <a:srgbClr val="B4A7D6">
                <a:alpha val="87710"/>
              </a:srgbClr>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37"/>
            <p:cNvSpPr/>
            <p:nvPr/>
          </p:nvSpPr>
          <p:spPr>
            <a:xfrm>
              <a:off x="4168998" y="2748325"/>
              <a:ext cx="755400" cy="755400"/>
            </a:xfrm>
            <a:prstGeom prst="ellipse">
              <a:avLst/>
            </a:prstGeom>
            <a:solidFill>
              <a:srgbClr val="B4A7D6">
                <a:alpha val="87710"/>
              </a:srgbClr>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137"/>
            <p:cNvSpPr/>
            <p:nvPr/>
          </p:nvSpPr>
          <p:spPr>
            <a:xfrm>
              <a:off x="5165173" y="2748325"/>
              <a:ext cx="755400" cy="755400"/>
            </a:xfrm>
            <a:prstGeom prst="ellipse">
              <a:avLst/>
            </a:prstGeom>
            <a:solidFill>
              <a:srgbClr val="B4A7D6">
                <a:alpha val="87710"/>
              </a:srgbClr>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137"/>
            <p:cNvSpPr/>
            <p:nvPr/>
          </p:nvSpPr>
          <p:spPr>
            <a:xfrm>
              <a:off x="6161348" y="2748325"/>
              <a:ext cx="755400" cy="755400"/>
            </a:xfrm>
            <a:prstGeom prst="ellipse">
              <a:avLst/>
            </a:prstGeom>
            <a:solidFill>
              <a:srgbClr val="B4A7D6">
                <a:alpha val="87710"/>
              </a:srgbClr>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37"/>
            <p:cNvSpPr/>
            <p:nvPr/>
          </p:nvSpPr>
          <p:spPr>
            <a:xfrm>
              <a:off x="7157523" y="2748325"/>
              <a:ext cx="755400" cy="755400"/>
            </a:xfrm>
            <a:prstGeom prst="ellipse">
              <a:avLst/>
            </a:prstGeom>
            <a:solidFill>
              <a:srgbClr val="B4A7D6">
                <a:alpha val="87710"/>
              </a:srgbClr>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5" name="Google Shape;1845;p137"/>
          <p:cNvSpPr/>
          <p:nvPr/>
        </p:nvSpPr>
        <p:spPr>
          <a:xfrm>
            <a:off x="7357536" y="3310931"/>
            <a:ext cx="345000" cy="345000"/>
          </a:xfrm>
          <a:prstGeom prst="ellipse">
            <a:avLst/>
          </a:prstGeom>
          <a:no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37"/>
          <p:cNvSpPr/>
          <p:nvPr/>
        </p:nvSpPr>
        <p:spPr>
          <a:xfrm>
            <a:off x="5332347" y="3172406"/>
            <a:ext cx="453600" cy="453600"/>
          </a:xfrm>
          <a:prstGeom prst="ellipse">
            <a:avLst/>
          </a:prstGeom>
          <a:no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37"/>
          <p:cNvSpPr/>
          <p:nvPr/>
        </p:nvSpPr>
        <p:spPr>
          <a:xfrm>
            <a:off x="4273700" y="3172407"/>
            <a:ext cx="546000" cy="546000"/>
          </a:xfrm>
          <a:prstGeom prst="ellipse">
            <a:avLst/>
          </a:prstGeom>
          <a:no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37"/>
          <p:cNvSpPr/>
          <p:nvPr/>
        </p:nvSpPr>
        <p:spPr>
          <a:xfrm>
            <a:off x="3212400" y="2865325"/>
            <a:ext cx="675300" cy="675300"/>
          </a:xfrm>
          <a:prstGeom prst="ellipse">
            <a:avLst/>
          </a:prstGeom>
          <a:no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137"/>
          <p:cNvSpPr/>
          <p:nvPr/>
        </p:nvSpPr>
        <p:spPr>
          <a:xfrm>
            <a:off x="6356782" y="3226706"/>
            <a:ext cx="345000" cy="345000"/>
          </a:xfrm>
          <a:prstGeom prst="ellipse">
            <a:avLst/>
          </a:prstGeom>
          <a:no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37"/>
          <p:cNvSpPr/>
          <p:nvPr/>
        </p:nvSpPr>
        <p:spPr>
          <a:xfrm>
            <a:off x="2216712" y="2910204"/>
            <a:ext cx="675300" cy="675300"/>
          </a:xfrm>
          <a:prstGeom prst="ellipse">
            <a:avLst/>
          </a:prstGeom>
          <a:no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137"/>
          <p:cNvSpPr/>
          <p:nvPr/>
        </p:nvSpPr>
        <p:spPr>
          <a:xfrm>
            <a:off x="1234329" y="2924004"/>
            <a:ext cx="647700" cy="647700"/>
          </a:xfrm>
          <a:prstGeom prst="ellipse">
            <a:avLst/>
          </a:prstGeom>
          <a:no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37"/>
          <p:cNvSpPr/>
          <p:nvPr/>
        </p:nvSpPr>
        <p:spPr>
          <a:xfrm>
            <a:off x="1042200" y="1655675"/>
            <a:ext cx="3040200" cy="2515800"/>
          </a:xfrm>
          <a:prstGeom prst="rect">
            <a:avLst/>
          </a:prstGeom>
          <a:solidFill>
            <a:srgbClr val="FFFFFF">
              <a:alpha val="84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137"/>
          <p:cNvSpPr/>
          <p:nvPr/>
        </p:nvSpPr>
        <p:spPr>
          <a:xfrm>
            <a:off x="5151621" y="1655675"/>
            <a:ext cx="3040200" cy="2515800"/>
          </a:xfrm>
          <a:prstGeom prst="rect">
            <a:avLst/>
          </a:prstGeom>
          <a:solidFill>
            <a:srgbClr val="FFFFFF">
              <a:alpha val="84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54" name="Google Shape;1854;p137"/>
          <p:cNvPicPr preferRelativeResize="0"/>
          <p:nvPr/>
        </p:nvPicPr>
        <p:blipFill>
          <a:blip r:embed="rId10">
            <a:alphaModFix/>
          </a:blip>
          <a:stretch>
            <a:fillRect/>
          </a:stretch>
        </p:blipFill>
        <p:spPr>
          <a:xfrm>
            <a:off x="4761914" y="4144806"/>
            <a:ext cx="2162175" cy="781050"/>
          </a:xfrm>
          <a:prstGeom prst="rect">
            <a:avLst/>
          </a:prstGeom>
          <a:noFill/>
          <a:ln>
            <a:noFill/>
          </a:ln>
        </p:spPr>
      </p:pic>
      <p:sp>
        <p:nvSpPr>
          <p:cNvPr id="1855" name="Google Shape;1855;p137"/>
          <p:cNvSpPr txBox="1"/>
          <p:nvPr/>
        </p:nvSpPr>
        <p:spPr>
          <a:xfrm>
            <a:off x="1987750" y="4496025"/>
            <a:ext cx="25620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Our optimization problem</a:t>
            </a:r>
            <a:endParaRPr sz="700">
              <a:solidFill>
                <a:srgbClr val="2D4263"/>
              </a:solidFill>
            </a:endParaRPr>
          </a:p>
        </p:txBody>
      </p:sp>
      <p:pic>
        <p:nvPicPr>
          <p:cNvPr id="1856" name="Google Shape;1856;p137"/>
          <p:cNvPicPr preferRelativeResize="0"/>
          <p:nvPr/>
        </p:nvPicPr>
        <p:blipFill rotWithShape="1">
          <a:blip r:embed="rId11">
            <a:alphaModFix/>
          </a:blip>
          <a:srcRect b="18200" l="8634" r="11044" t="1477"/>
          <a:stretch/>
        </p:blipFill>
        <p:spPr>
          <a:xfrm>
            <a:off x="8106998" y="2748325"/>
            <a:ext cx="755400" cy="755400"/>
          </a:xfrm>
          <a:prstGeom prst="ellipse">
            <a:avLst/>
          </a:prstGeom>
          <a:noFill/>
          <a:ln cap="flat" cmpd="sng" w="28575">
            <a:solidFill>
              <a:srgbClr val="8E7CC3"/>
            </a:solidFill>
            <a:prstDash val="solid"/>
            <a:round/>
            <a:headEnd len="sm" w="sm" type="none"/>
            <a:tailEnd len="sm" w="sm" type="none"/>
          </a:ln>
        </p:spPr>
      </p:pic>
      <p:sp>
        <p:nvSpPr>
          <p:cNvPr id="1857" name="Google Shape;1857;p1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2D38"/>
        </a:solidFill>
      </p:bgPr>
    </p:bg>
    <p:spTree>
      <p:nvGrpSpPr>
        <p:cNvPr id="240" name="Shape 240"/>
        <p:cNvGrpSpPr/>
        <p:nvPr/>
      </p:nvGrpSpPr>
      <p:grpSpPr>
        <a:xfrm>
          <a:off x="0" y="0"/>
          <a:ext cx="0" cy="0"/>
          <a:chOff x="0" y="0"/>
          <a:chExt cx="0" cy="0"/>
        </a:xfrm>
      </p:grpSpPr>
      <p:sp>
        <p:nvSpPr>
          <p:cNvPr id="241" name="Google Shape;241;p39"/>
          <p:cNvSpPr txBox="1"/>
          <p:nvPr>
            <p:ph type="title"/>
          </p:nvPr>
        </p:nvSpPr>
        <p:spPr>
          <a:xfrm>
            <a:off x="85069" y="0"/>
            <a:ext cx="3572100" cy="5143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alibri"/>
              <a:buNone/>
            </a:pPr>
            <a:r>
              <a:rPr lang="en" sz="2400">
                <a:solidFill>
                  <a:schemeClr val="lt1"/>
                </a:solidFill>
                <a:latin typeface="Poppins SemiBold"/>
                <a:ea typeface="Poppins SemiBold"/>
                <a:cs typeface="Poppins SemiBold"/>
                <a:sym typeface="Poppins SemiBold"/>
              </a:rPr>
              <a:t>Components of an influence maximization algorithm</a:t>
            </a:r>
            <a:endParaRPr sz="2400">
              <a:solidFill>
                <a:schemeClr val="lt1"/>
              </a:solidFill>
              <a:latin typeface="Poppins SemiBold"/>
              <a:ea typeface="Poppins SemiBold"/>
              <a:cs typeface="Poppins SemiBold"/>
              <a:sym typeface="Poppins SemiBold"/>
            </a:endParaRPr>
          </a:p>
          <a:p>
            <a:pPr indent="0" lvl="0" marL="0" rtl="0" algn="l">
              <a:lnSpc>
                <a:spcPct val="90000"/>
              </a:lnSpc>
              <a:spcBef>
                <a:spcPts val="0"/>
              </a:spcBef>
              <a:spcAft>
                <a:spcPts val="0"/>
              </a:spcAft>
              <a:buClr>
                <a:schemeClr val="dk1"/>
              </a:buClr>
              <a:buSzPts val="3000"/>
              <a:buFont typeface="Calibri"/>
              <a:buNone/>
            </a:pPr>
            <a:r>
              <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chemeClr val="lt1"/>
              </a:buClr>
              <a:buSzPts val="1500"/>
              <a:buFont typeface="Poppins Light"/>
              <a:buAutoNum type="arabicPeriod"/>
            </a:pPr>
            <a:r>
              <a:rPr lang="en" sz="1500">
                <a:solidFill>
                  <a:schemeClr val="lt1"/>
                </a:solidFill>
                <a:latin typeface="Poppins Light"/>
                <a:ea typeface="Poppins Light"/>
                <a:cs typeface="Poppins Light"/>
                <a:sym typeface="Poppins Light"/>
              </a:rPr>
              <a:t>Network graph</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rgbClr val="74A6F4"/>
              </a:buClr>
              <a:buSzPts val="1500"/>
              <a:buFont typeface="Poppins"/>
              <a:buAutoNum type="arabicPeriod"/>
            </a:pPr>
            <a:r>
              <a:rPr b="1" lang="en" sz="1500">
                <a:solidFill>
                  <a:srgbClr val="74A6F4"/>
                </a:solidFill>
                <a:latin typeface="Poppins"/>
                <a:ea typeface="Poppins"/>
                <a:cs typeface="Poppins"/>
                <a:sym typeface="Poppins"/>
              </a:rPr>
              <a:t>Budget</a:t>
            </a:r>
            <a:endParaRPr b="1" sz="1500">
              <a:solidFill>
                <a:srgbClr val="74A6F4"/>
              </a:solidFill>
              <a:latin typeface="Poppins"/>
              <a:ea typeface="Poppins"/>
              <a:cs typeface="Poppins"/>
              <a:sym typeface="Poppins"/>
            </a:endParaRPr>
          </a:p>
          <a:p>
            <a:pPr indent="-323850" lvl="0" marL="457200" rtl="0" algn="l">
              <a:lnSpc>
                <a:spcPct val="90000"/>
              </a:lnSpc>
              <a:spcBef>
                <a:spcPts val="0"/>
              </a:spcBef>
              <a:spcAft>
                <a:spcPts val="0"/>
              </a:spcAft>
              <a:buClr>
                <a:schemeClr val="lt1"/>
              </a:buClr>
              <a:buSzPts val="1500"/>
              <a:buFont typeface="Poppins Light"/>
              <a:buAutoNum type="arabicPeriod"/>
            </a:pPr>
            <a:r>
              <a:rPr lang="en" sz="1500">
                <a:solidFill>
                  <a:schemeClr val="lt1"/>
                </a:solidFill>
                <a:latin typeface="Poppins Light"/>
                <a:ea typeface="Poppins Light"/>
                <a:cs typeface="Poppins Light"/>
                <a:sym typeface="Poppins Light"/>
              </a:rPr>
              <a:t>Influence model</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chemeClr val="lt1"/>
              </a:buClr>
              <a:buSzPts val="1500"/>
              <a:buFont typeface="Poppins Light"/>
              <a:buAutoNum type="arabicPeriod"/>
            </a:pPr>
            <a:r>
              <a:rPr lang="en" sz="1500">
                <a:solidFill>
                  <a:schemeClr val="lt1"/>
                </a:solidFill>
                <a:latin typeface="Poppins Light"/>
                <a:ea typeface="Poppins Light"/>
                <a:cs typeface="Poppins Light"/>
                <a:sym typeface="Poppins Light"/>
              </a:rPr>
              <a:t>Optimization framework</a:t>
            </a:r>
            <a:endParaRPr sz="1500">
              <a:solidFill>
                <a:schemeClr val="lt1"/>
              </a:solidFill>
              <a:latin typeface="Poppins Light"/>
              <a:ea typeface="Poppins Light"/>
              <a:cs typeface="Poppins Light"/>
              <a:sym typeface="Poppins Light"/>
            </a:endParaRPr>
          </a:p>
        </p:txBody>
      </p:sp>
      <p:sp>
        <p:nvSpPr>
          <p:cNvPr id="242" name="Google Shape;242;p39"/>
          <p:cNvSpPr txBox="1"/>
          <p:nvPr/>
        </p:nvSpPr>
        <p:spPr>
          <a:xfrm>
            <a:off x="3928500" y="1397000"/>
            <a:ext cx="408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Poppins SemiBold"/>
                <a:ea typeface="Poppins SemiBold"/>
                <a:cs typeface="Poppins SemiBold"/>
                <a:sym typeface="Poppins SemiBold"/>
              </a:rPr>
              <a:t>Number of seed users (influencers)</a:t>
            </a:r>
            <a:endParaRPr>
              <a:solidFill>
                <a:schemeClr val="lt1"/>
              </a:solidFill>
              <a:latin typeface="Poppins SemiBold"/>
              <a:ea typeface="Poppins SemiBold"/>
              <a:cs typeface="Poppins SemiBold"/>
              <a:sym typeface="Poppins SemiBold"/>
            </a:endParaRPr>
          </a:p>
        </p:txBody>
      </p:sp>
      <p:grpSp>
        <p:nvGrpSpPr>
          <p:cNvPr id="243" name="Google Shape;243;p39"/>
          <p:cNvGrpSpPr/>
          <p:nvPr/>
        </p:nvGrpSpPr>
        <p:grpSpPr>
          <a:xfrm>
            <a:off x="4209350" y="3377200"/>
            <a:ext cx="3903300" cy="369300"/>
            <a:chOff x="4153650" y="3076775"/>
            <a:chExt cx="3903300" cy="369300"/>
          </a:xfrm>
        </p:grpSpPr>
        <p:sp>
          <p:nvSpPr>
            <p:cNvPr id="244" name="Google Shape;244;p39"/>
            <p:cNvSpPr txBox="1"/>
            <p:nvPr/>
          </p:nvSpPr>
          <p:spPr>
            <a:xfrm>
              <a:off x="4153650" y="3076775"/>
              <a:ext cx="831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Poppins Light"/>
                  <a:ea typeface="Poppins Light"/>
                  <a:cs typeface="Poppins Light"/>
                  <a:sym typeface="Poppins Light"/>
                </a:rPr>
                <a:t>Default</a:t>
              </a:r>
              <a:endParaRPr sz="1200">
                <a:solidFill>
                  <a:schemeClr val="lt1"/>
                </a:solidFill>
                <a:latin typeface="Poppins Light"/>
                <a:ea typeface="Poppins Light"/>
                <a:cs typeface="Poppins Light"/>
                <a:sym typeface="Poppins Light"/>
              </a:endParaRPr>
            </a:p>
          </p:txBody>
        </p:sp>
        <p:sp>
          <p:nvSpPr>
            <p:cNvPr id="245" name="Google Shape;245;p39"/>
            <p:cNvSpPr txBox="1"/>
            <p:nvPr/>
          </p:nvSpPr>
          <p:spPr>
            <a:xfrm>
              <a:off x="7505850" y="3076775"/>
              <a:ext cx="551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6D9EEB"/>
                  </a:solidFill>
                  <a:latin typeface="Poppins Light"/>
                  <a:ea typeface="Poppins Light"/>
                  <a:cs typeface="Poppins Light"/>
                  <a:sym typeface="Poppins Light"/>
                </a:rPr>
                <a:t>Fair</a:t>
              </a:r>
              <a:endParaRPr sz="1200">
                <a:solidFill>
                  <a:srgbClr val="6D9EEB"/>
                </a:solidFill>
                <a:latin typeface="Poppins Light"/>
                <a:ea typeface="Poppins Light"/>
                <a:cs typeface="Poppins Light"/>
                <a:sym typeface="Poppins Light"/>
              </a:endParaRPr>
            </a:p>
          </p:txBody>
        </p:sp>
        <p:cxnSp>
          <p:nvCxnSpPr>
            <p:cNvPr id="246" name="Google Shape;246;p39"/>
            <p:cNvCxnSpPr/>
            <p:nvPr/>
          </p:nvCxnSpPr>
          <p:spPr>
            <a:xfrm>
              <a:off x="4985725" y="3276875"/>
              <a:ext cx="2277300" cy="0"/>
            </a:xfrm>
            <a:prstGeom prst="straightConnector1">
              <a:avLst/>
            </a:prstGeom>
            <a:noFill/>
            <a:ln cap="flat" cmpd="sng" w="28575">
              <a:solidFill>
                <a:schemeClr val="lt1"/>
              </a:solidFill>
              <a:prstDash val="solid"/>
              <a:round/>
              <a:headEnd len="med" w="med" type="diamond"/>
              <a:tailEnd len="med" w="med" type="none"/>
            </a:ln>
          </p:spPr>
        </p:cxnSp>
        <p:cxnSp>
          <p:nvCxnSpPr>
            <p:cNvPr id="247" name="Google Shape;247;p39"/>
            <p:cNvCxnSpPr/>
            <p:nvPr/>
          </p:nvCxnSpPr>
          <p:spPr>
            <a:xfrm>
              <a:off x="5357375" y="3276875"/>
              <a:ext cx="2062800" cy="0"/>
            </a:xfrm>
            <a:prstGeom prst="straightConnector1">
              <a:avLst/>
            </a:prstGeom>
            <a:noFill/>
            <a:ln cap="flat" cmpd="sng" w="28575">
              <a:solidFill>
                <a:srgbClr val="0000FF"/>
              </a:solidFill>
              <a:prstDash val="solid"/>
              <a:round/>
              <a:headEnd len="med" w="med" type="none"/>
              <a:tailEnd len="med" w="med" type="diamond"/>
            </a:ln>
          </p:spPr>
        </p:cxnSp>
        <p:sp>
          <p:nvSpPr>
            <p:cNvPr id="248" name="Google Shape;248;p39"/>
            <p:cNvSpPr/>
            <p:nvPr/>
          </p:nvSpPr>
          <p:spPr>
            <a:xfrm rot="-5400000">
              <a:off x="6172075" y="2173025"/>
              <a:ext cx="74700" cy="2207700"/>
            </a:xfrm>
            <a:prstGeom prst="rect">
              <a:avLst/>
            </a:prstGeom>
            <a:gradFill>
              <a:gsLst>
                <a:gs pos="0">
                  <a:schemeClr val="lt1"/>
                </a:gs>
                <a:gs pos="75000">
                  <a:srgbClr val="0000FF"/>
                </a:gs>
                <a:gs pos="100000">
                  <a:srgbClr val="0000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 name="Google Shape;249;p39"/>
          <p:cNvSpPr txBox="1"/>
          <p:nvPr/>
        </p:nvSpPr>
        <p:spPr>
          <a:xfrm>
            <a:off x="3928500" y="27876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Poppins SemiBold"/>
                <a:ea typeface="Poppins SemiBold"/>
                <a:cs typeface="Poppins SemiBold"/>
                <a:sym typeface="Poppins SemiBold"/>
              </a:rPr>
              <a:t>F</a:t>
            </a:r>
            <a:r>
              <a:rPr lang="en">
                <a:solidFill>
                  <a:schemeClr val="lt1"/>
                </a:solidFill>
                <a:latin typeface="Poppins SemiBold"/>
                <a:ea typeface="Poppins SemiBold"/>
                <a:cs typeface="Poppins SemiBold"/>
                <a:sym typeface="Poppins SemiBold"/>
              </a:rPr>
              <a:t>airness threshold</a:t>
            </a:r>
            <a:endParaRPr>
              <a:latin typeface="Poppins SemiBold"/>
              <a:ea typeface="Poppins SemiBold"/>
              <a:cs typeface="Poppins SemiBold"/>
              <a:sym typeface="Poppins SemiBold"/>
            </a:endParaRPr>
          </a:p>
        </p:txBody>
      </p:sp>
      <p:grpSp>
        <p:nvGrpSpPr>
          <p:cNvPr id="250" name="Google Shape;250;p39"/>
          <p:cNvGrpSpPr/>
          <p:nvPr/>
        </p:nvGrpSpPr>
        <p:grpSpPr>
          <a:xfrm>
            <a:off x="4854475" y="1929072"/>
            <a:ext cx="2613061" cy="503678"/>
            <a:chOff x="5313950" y="1713172"/>
            <a:chExt cx="2613061" cy="503678"/>
          </a:xfrm>
        </p:grpSpPr>
        <p:grpSp>
          <p:nvGrpSpPr>
            <p:cNvPr id="251" name="Google Shape;251;p39"/>
            <p:cNvGrpSpPr/>
            <p:nvPr/>
          </p:nvGrpSpPr>
          <p:grpSpPr>
            <a:xfrm>
              <a:off x="5313950" y="1779850"/>
              <a:ext cx="2613061" cy="437000"/>
              <a:chOff x="5313950" y="1779850"/>
              <a:chExt cx="2613061" cy="437000"/>
            </a:xfrm>
          </p:grpSpPr>
          <p:grpSp>
            <p:nvGrpSpPr>
              <p:cNvPr id="252" name="Google Shape;252;p39"/>
              <p:cNvGrpSpPr/>
              <p:nvPr/>
            </p:nvGrpSpPr>
            <p:grpSpPr>
              <a:xfrm>
                <a:off x="5313950" y="1779850"/>
                <a:ext cx="2613061" cy="437000"/>
                <a:chOff x="5472875" y="1783025"/>
                <a:chExt cx="2613061" cy="437000"/>
              </a:xfrm>
            </p:grpSpPr>
            <p:sp>
              <p:nvSpPr>
                <p:cNvPr id="253" name="Google Shape;253;p39"/>
                <p:cNvSpPr txBox="1"/>
                <p:nvPr/>
              </p:nvSpPr>
              <p:spPr>
                <a:xfrm>
                  <a:off x="5755536" y="1819825"/>
                  <a:ext cx="233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aseline="-25000" i="1" lang="en">
                      <a:solidFill>
                        <a:schemeClr val="lt1"/>
                      </a:solidFill>
                      <a:latin typeface="Poppins Light"/>
                      <a:ea typeface="Poppins Light"/>
                      <a:cs typeface="Poppins Light"/>
                      <a:sym typeface="Poppins Light"/>
                    </a:rPr>
                    <a:t>1             2</a:t>
                  </a:r>
                  <a:r>
                    <a:rPr baseline="-25000" i="1" lang="en">
                      <a:solidFill>
                        <a:schemeClr val="lt1"/>
                      </a:solidFill>
                      <a:latin typeface="Poppins Light"/>
                      <a:ea typeface="Poppins Light"/>
                      <a:cs typeface="Poppins Light"/>
                      <a:sym typeface="Poppins Light"/>
                    </a:rPr>
                    <a:t>             3                                   k</a:t>
                  </a:r>
                  <a:endParaRPr baseline="-25000" i="1">
                    <a:solidFill>
                      <a:schemeClr val="lt1"/>
                    </a:solidFill>
                    <a:latin typeface="Poppins"/>
                    <a:ea typeface="Poppins"/>
                    <a:cs typeface="Poppins"/>
                    <a:sym typeface="Poppins"/>
                  </a:endParaRPr>
                </a:p>
              </p:txBody>
            </p:sp>
            <p:pic>
              <p:nvPicPr>
                <p:cNvPr id="254" name="Google Shape;254;p39"/>
                <p:cNvPicPr preferRelativeResize="0"/>
                <p:nvPr/>
              </p:nvPicPr>
              <p:blipFill>
                <a:blip r:embed="rId3">
                  <a:alphaModFix/>
                </a:blip>
                <a:stretch>
                  <a:fillRect/>
                </a:stretch>
              </p:blipFill>
              <p:spPr>
                <a:xfrm>
                  <a:off x="5472875" y="1783025"/>
                  <a:ext cx="400200" cy="400200"/>
                </a:xfrm>
                <a:prstGeom prst="rect">
                  <a:avLst/>
                </a:prstGeom>
                <a:noFill/>
                <a:ln>
                  <a:noFill/>
                </a:ln>
              </p:spPr>
            </p:pic>
            <p:pic>
              <p:nvPicPr>
                <p:cNvPr id="255" name="Google Shape;255;p39"/>
                <p:cNvPicPr preferRelativeResize="0"/>
                <p:nvPr/>
              </p:nvPicPr>
              <p:blipFill>
                <a:blip r:embed="rId3">
                  <a:alphaModFix/>
                </a:blip>
                <a:stretch>
                  <a:fillRect/>
                </a:stretch>
              </p:blipFill>
              <p:spPr>
                <a:xfrm>
                  <a:off x="5928825" y="1783025"/>
                  <a:ext cx="400200" cy="400200"/>
                </a:xfrm>
                <a:prstGeom prst="rect">
                  <a:avLst/>
                </a:prstGeom>
                <a:noFill/>
                <a:ln>
                  <a:noFill/>
                </a:ln>
              </p:spPr>
            </p:pic>
            <p:pic>
              <p:nvPicPr>
                <p:cNvPr id="256" name="Google Shape;256;p39"/>
                <p:cNvPicPr preferRelativeResize="0"/>
                <p:nvPr/>
              </p:nvPicPr>
              <p:blipFill>
                <a:blip r:embed="rId3">
                  <a:alphaModFix/>
                </a:blip>
                <a:stretch>
                  <a:fillRect/>
                </a:stretch>
              </p:blipFill>
              <p:spPr>
                <a:xfrm>
                  <a:off x="6384788" y="1783025"/>
                  <a:ext cx="400200" cy="400200"/>
                </a:xfrm>
                <a:prstGeom prst="rect">
                  <a:avLst/>
                </a:prstGeom>
                <a:noFill/>
                <a:ln>
                  <a:noFill/>
                </a:ln>
              </p:spPr>
            </p:pic>
            <p:pic>
              <p:nvPicPr>
                <p:cNvPr id="257" name="Google Shape;257;p39"/>
                <p:cNvPicPr preferRelativeResize="0"/>
                <p:nvPr/>
              </p:nvPicPr>
              <p:blipFill>
                <a:blip r:embed="rId3">
                  <a:alphaModFix/>
                </a:blip>
                <a:stretch>
                  <a:fillRect/>
                </a:stretch>
              </p:blipFill>
              <p:spPr>
                <a:xfrm>
                  <a:off x="7546900" y="1783025"/>
                  <a:ext cx="400200" cy="400200"/>
                </a:xfrm>
                <a:prstGeom prst="rect">
                  <a:avLst/>
                </a:prstGeom>
                <a:noFill/>
                <a:ln>
                  <a:noFill/>
                </a:ln>
              </p:spPr>
            </p:pic>
          </p:grpSp>
          <p:sp>
            <p:nvSpPr>
              <p:cNvPr id="258" name="Google Shape;258;p39"/>
              <p:cNvSpPr txBox="1"/>
              <p:nvPr/>
            </p:nvSpPr>
            <p:spPr>
              <a:xfrm>
                <a:off x="6797575" y="1852100"/>
                <a:ext cx="544800" cy="2925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1900">
                    <a:solidFill>
                      <a:schemeClr val="lt1"/>
                    </a:solidFill>
                    <a:latin typeface="Poppins"/>
                    <a:ea typeface="Poppins"/>
                    <a:cs typeface="Poppins"/>
                    <a:sym typeface="Poppins"/>
                  </a:rPr>
                  <a:t>. . .</a:t>
                </a:r>
                <a:endParaRPr sz="1900"/>
              </a:p>
            </p:txBody>
          </p:sp>
        </p:grpSp>
        <p:pic>
          <p:nvPicPr>
            <p:cNvPr id="259" name="Google Shape;259;p39"/>
            <p:cNvPicPr preferRelativeResize="0"/>
            <p:nvPr/>
          </p:nvPicPr>
          <p:blipFill rotWithShape="1">
            <a:blip r:embed="rId4">
              <a:alphaModFix/>
            </a:blip>
            <a:srcRect b="13073" l="0" r="0" t="0"/>
            <a:stretch/>
          </p:blipFill>
          <p:spPr>
            <a:xfrm>
              <a:off x="5431755" y="1713172"/>
              <a:ext cx="140352" cy="121988"/>
            </a:xfrm>
            <a:prstGeom prst="rect">
              <a:avLst/>
            </a:prstGeom>
            <a:noFill/>
            <a:ln>
              <a:noFill/>
            </a:ln>
          </p:spPr>
        </p:pic>
        <p:pic>
          <p:nvPicPr>
            <p:cNvPr id="260" name="Google Shape;260;p39"/>
            <p:cNvPicPr preferRelativeResize="0"/>
            <p:nvPr/>
          </p:nvPicPr>
          <p:blipFill rotWithShape="1">
            <a:blip r:embed="rId4">
              <a:alphaModFix/>
            </a:blip>
            <a:srcRect b="13073" l="0" r="0" t="0"/>
            <a:stretch/>
          </p:blipFill>
          <p:spPr>
            <a:xfrm>
              <a:off x="5892105" y="1713172"/>
              <a:ext cx="140352" cy="121988"/>
            </a:xfrm>
            <a:prstGeom prst="rect">
              <a:avLst/>
            </a:prstGeom>
            <a:noFill/>
            <a:ln>
              <a:noFill/>
            </a:ln>
          </p:spPr>
        </p:pic>
        <p:pic>
          <p:nvPicPr>
            <p:cNvPr id="261" name="Google Shape;261;p39"/>
            <p:cNvPicPr preferRelativeResize="0"/>
            <p:nvPr/>
          </p:nvPicPr>
          <p:blipFill rotWithShape="1">
            <a:blip r:embed="rId4">
              <a:alphaModFix/>
            </a:blip>
            <a:srcRect b="13073" l="0" r="0" t="0"/>
            <a:stretch/>
          </p:blipFill>
          <p:spPr>
            <a:xfrm>
              <a:off x="6352455" y="1713172"/>
              <a:ext cx="140352" cy="121988"/>
            </a:xfrm>
            <a:prstGeom prst="rect">
              <a:avLst/>
            </a:prstGeom>
            <a:noFill/>
            <a:ln>
              <a:noFill/>
            </a:ln>
          </p:spPr>
        </p:pic>
        <p:pic>
          <p:nvPicPr>
            <p:cNvPr id="262" name="Google Shape;262;p39"/>
            <p:cNvPicPr preferRelativeResize="0"/>
            <p:nvPr/>
          </p:nvPicPr>
          <p:blipFill rotWithShape="1">
            <a:blip r:embed="rId4">
              <a:alphaModFix/>
            </a:blip>
            <a:srcRect b="13073" l="0" r="0" t="0"/>
            <a:stretch/>
          </p:blipFill>
          <p:spPr>
            <a:xfrm>
              <a:off x="7511880" y="1713172"/>
              <a:ext cx="140352" cy="121988"/>
            </a:xfrm>
            <a:prstGeom prst="rect">
              <a:avLst/>
            </a:prstGeom>
            <a:noFill/>
            <a:ln>
              <a:noFill/>
            </a:ln>
          </p:spPr>
        </p:pic>
      </p:grpSp>
      <p:sp>
        <p:nvSpPr>
          <p:cNvPr id="263" name="Google Shape;263;p39"/>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61" name="Shape 1861"/>
        <p:cNvGrpSpPr/>
        <p:nvPr/>
      </p:nvGrpSpPr>
      <p:grpSpPr>
        <a:xfrm>
          <a:off x="0" y="0"/>
          <a:ext cx="0" cy="0"/>
          <a:chOff x="0" y="0"/>
          <a:chExt cx="0" cy="0"/>
        </a:xfrm>
      </p:grpSpPr>
      <p:sp>
        <p:nvSpPr>
          <p:cNvPr id="1862" name="Google Shape;1862;p13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TEMPLATE SLIDES</a:t>
            </a:r>
            <a:endParaRPr/>
          </a:p>
        </p:txBody>
      </p:sp>
      <p:sp>
        <p:nvSpPr>
          <p:cNvPr id="1863" name="Google Shape;1863;p1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67" name="Shape 1867"/>
        <p:cNvGrpSpPr/>
        <p:nvPr/>
      </p:nvGrpSpPr>
      <p:grpSpPr>
        <a:xfrm>
          <a:off x="0" y="0"/>
          <a:ext cx="0" cy="0"/>
          <a:chOff x="0" y="0"/>
          <a:chExt cx="0" cy="0"/>
        </a:xfrm>
      </p:grpSpPr>
      <p:sp>
        <p:nvSpPr>
          <p:cNvPr id="1868" name="Google Shape;1868;p139"/>
          <p:cNvSpPr/>
          <p:nvPr/>
        </p:nvSpPr>
        <p:spPr>
          <a:xfrm>
            <a:off x="0" y="3833194"/>
            <a:ext cx="9140275" cy="1342405"/>
          </a:xfrm>
          <a:custGeom>
            <a:rect b="b" l="l" r="r" t="t"/>
            <a:pathLst>
              <a:path extrusionOk="0" h="908565" w="6186311">
                <a:moveTo>
                  <a:pt x="0" y="0"/>
                </a:moveTo>
                <a:lnTo>
                  <a:pt x="6186311" y="0"/>
                </a:lnTo>
                <a:lnTo>
                  <a:pt x="6186311" y="908565"/>
                </a:lnTo>
                <a:lnTo>
                  <a:pt x="0" y="908565"/>
                </a:lnTo>
                <a:close/>
              </a:path>
            </a:pathLst>
          </a:custGeom>
          <a:solidFill>
            <a:srgbClr val="EEEEEE"/>
          </a:solidFill>
          <a:ln>
            <a:noFill/>
          </a:ln>
        </p:spPr>
      </p:sp>
      <p:pic>
        <p:nvPicPr>
          <p:cNvPr id="1869" name="Google Shape;1869;p139"/>
          <p:cNvPicPr preferRelativeResize="0"/>
          <p:nvPr/>
        </p:nvPicPr>
        <p:blipFill rotWithShape="1">
          <a:blip r:embed="rId3">
            <a:alphaModFix/>
          </a:blip>
          <a:srcRect b="0" l="0" r="0" t="0"/>
          <a:stretch/>
        </p:blipFill>
        <p:spPr>
          <a:xfrm>
            <a:off x="5586544" y="-417366"/>
            <a:ext cx="3836135" cy="2989116"/>
          </a:xfrm>
          <a:prstGeom prst="rect">
            <a:avLst/>
          </a:prstGeom>
          <a:noFill/>
          <a:ln>
            <a:noFill/>
          </a:ln>
        </p:spPr>
      </p:pic>
      <p:pic>
        <p:nvPicPr>
          <p:cNvPr id="1870" name="Google Shape;1870;p139"/>
          <p:cNvPicPr preferRelativeResize="0"/>
          <p:nvPr/>
        </p:nvPicPr>
        <p:blipFill rotWithShape="1">
          <a:blip r:embed="rId4">
            <a:alphaModFix/>
          </a:blip>
          <a:srcRect b="0" l="0" r="0" t="0"/>
          <a:stretch/>
        </p:blipFill>
        <p:spPr>
          <a:xfrm flipH="1">
            <a:off x="5586544" y="2072235"/>
            <a:ext cx="4024193" cy="3071266"/>
          </a:xfrm>
          <a:prstGeom prst="rect">
            <a:avLst/>
          </a:prstGeom>
          <a:noFill/>
          <a:ln>
            <a:noFill/>
          </a:ln>
        </p:spPr>
      </p:pic>
      <p:sp>
        <p:nvSpPr>
          <p:cNvPr id="1871" name="Google Shape;1871;p139"/>
          <p:cNvSpPr txBox="1"/>
          <p:nvPr/>
        </p:nvSpPr>
        <p:spPr>
          <a:xfrm>
            <a:off x="561975" y="1885950"/>
            <a:ext cx="5296500" cy="1523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 sz="4500" u="none" cap="none" strike="noStrike">
                <a:solidFill>
                  <a:srgbClr val="2D4263"/>
                </a:solidFill>
                <a:latin typeface="Poppins"/>
                <a:ea typeface="Poppins"/>
                <a:cs typeface="Poppins"/>
                <a:sym typeface="Poppins"/>
              </a:rPr>
              <a:t>Final Defense</a:t>
            </a:r>
            <a:endParaRPr sz="700"/>
          </a:p>
          <a:p>
            <a:pPr indent="0" lvl="0" marL="0" marR="0" rtl="0" algn="l">
              <a:lnSpc>
                <a:spcPct val="120000"/>
              </a:lnSpc>
              <a:spcBef>
                <a:spcPts val="0"/>
              </a:spcBef>
              <a:spcAft>
                <a:spcPts val="0"/>
              </a:spcAft>
              <a:buNone/>
            </a:pPr>
            <a:r>
              <a:rPr b="1" i="0" lang="en" sz="4500" u="none" cap="none" strike="noStrike">
                <a:solidFill>
                  <a:srgbClr val="2D4263"/>
                </a:solidFill>
                <a:latin typeface="Poppins"/>
                <a:ea typeface="Poppins"/>
                <a:cs typeface="Poppins"/>
                <a:sym typeface="Poppins"/>
              </a:rPr>
              <a:t>Presentation</a:t>
            </a:r>
            <a:endParaRPr sz="700"/>
          </a:p>
        </p:txBody>
      </p:sp>
      <p:sp>
        <p:nvSpPr>
          <p:cNvPr id="1872" name="Google Shape;1872;p139"/>
          <p:cNvSpPr txBox="1"/>
          <p:nvPr/>
        </p:nvSpPr>
        <p:spPr>
          <a:xfrm>
            <a:off x="561975" y="4063546"/>
            <a:ext cx="1451700" cy="1848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 sz="1200" u="none" cap="none" strike="noStrike">
                <a:solidFill>
                  <a:srgbClr val="2D4263"/>
                </a:solidFill>
                <a:latin typeface="Poppins Medium"/>
                <a:ea typeface="Poppins Medium"/>
                <a:cs typeface="Poppins Medium"/>
                <a:sym typeface="Poppins Medium"/>
              </a:rPr>
              <a:t>STUDENT</a:t>
            </a:r>
            <a:endParaRPr sz="700"/>
          </a:p>
        </p:txBody>
      </p:sp>
      <p:sp>
        <p:nvSpPr>
          <p:cNvPr id="1873" name="Google Shape;1873;p139"/>
          <p:cNvSpPr txBox="1"/>
          <p:nvPr/>
        </p:nvSpPr>
        <p:spPr>
          <a:xfrm>
            <a:off x="561975" y="4396923"/>
            <a:ext cx="1451700" cy="4431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 sz="1200" u="none" cap="none" strike="noStrike">
                <a:solidFill>
                  <a:srgbClr val="191919"/>
                </a:solidFill>
                <a:latin typeface="Poppins Light"/>
                <a:ea typeface="Poppins Light"/>
                <a:cs typeface="Poppins Light"/>
                <a:sym typeface="Poppins Light"/>
              </a:rPr>
              <a:t>Name</a:t>
            </a:r>
            <a:endParaRPr sz="700"/>
          </a:p>
          <a:p>
            <a:pPr indent="0" lvl="0" marL="0" marR="0" rtl="0" algn="l">
              <a:lnSpc>
                <a:spcPct val="139958"/>
              </a:lnSpc>
              <a:spcBef>
                <a:spcPts val="0"/>
              </a:spcBef>
              <a:spcAft>
                <a:spcPts val="0"/>
              </a:spcAft>
              <a:buNone/>
            </a:pPr>
            <a:r>
              <a:rPr b="0" i="0" lang="en" sz="1200" u="none" cap="none" strike="noStrike">
                <a:solidFill>
                  <a:srgbClr val="191919"/>
                </a:solidFill>
                <a:latin typeface="Poppins Light"/>
                <a:ea typeface="Poppins Light"/>
                <a:cs typeface="Poppins Light"/>
                <a:sym typeface="Poppins Light"/>
              </a:rPr>
              <a:t>Student ID</a:t>
            </a:r>
            <a:endParaRPr sz="700"/>
          </a:p>
        </p:txBody>
      </p:sp>
      <p:sp>
        <p:nvSpPr>
          <p:cNvPr id="1874" name="Google Shape;1874;p139"/>
          <p:cNvSpPr txBox="1"/>
          <p:nvPr/>
        </p:nvSpPr>
        <p:spPr>
          <a:xfrm>
            <a:off x="2422645" y="4063546"/>
            <a:ext cx="1451700" cy="1848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 sz="1200" u="none" cap="none" strike="noStrike">
                <a:solidFill>
                  <a:srgbClr val="2D4263"/>
                </a:solidFill>
                <a:latin typeface="Poppins Medium"/>
                <a:ea typeface="Poppins Medium"/>
                <a:cs typeface="Poppins Medium"/>
                <a:sym typeface="Poppins Medium"/>
              </a:rPr>
              <a:t>ADVISOR</a:t>
            </a:r>
            <a:endParaRPr sz="700"/>
          </a:p>
        </p:txBody>
      </p:sp>
      <p:sp>
        <p:nvSpPr>
          <p:cNvPr id="1875" name="Google Shape;1875;p139"/>
          <p:cNvSpPr txBox="1"/>
          <p:nvPr/>
        </p:nvSpPr>
        <p:spPr>
          <a:xfrm>
            <a:off x="2422645" y="4396923"/>
            <a:ext cx="1451700" cy="1848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 sz="1200" u="none" cap="none" strike="noStrike">
                <a:solidFill>
                  <a:srgbClr val="191919"/>
                </a:solidFill>
                <a:latin typeface="Poppins Light"/>
                <a:ea typeface="Poppins Light"/>
                <a:cs typeface="Poppins Light"/>
                <a:sym typeface="Poppins Light"/>
              </a:rPr>
              <a:t>Name </a:t>
            </a:r>
            <a:endParaRPr sz="700"/>
          </a:p>
        </p:txBody>
      </p:sp>
      <p:sp>
        <p:nvSpPr>
          <p:cNvPr id="1876" name="Google Shape;1876;p139"/>
          <p:cNvSpPr txBox="1"/>
          <p:nvPr/>
        </p:nvSpPr>
        <p:spPr>
          <a:xfrm>
            <a:off x="561975" y="311468"/>
            <a:ext cx="1451700" cy="1848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 sz="1200" u="none" cap="none" strike="noStrike">
                <a:solidFill>
                  <a:srgbClr val="2D4263"/>
                </a:solidFill>
                <a:latin typeface="Poppins Medium"/>
                <a:ea typeface="Poppins Medium"/>
                <a:cs typeface="Poppins Medium"/>
                <a:sym typeface="Poppins Medium"/>
              </a:rPr>
              <a:t>Day, Date </a:t>
            </a:r>
            <a:endParaRPr sz="700"/>
          </a:p>
        </p:txBody>
      </p:sp>
      <p:sp>
        <p:nvSpPr>
          <p:cNvPr id="1877" name="Google Shape;1877;p139"/>
          <p:cNvSpPr txBox="1"/>
          <p:nvPr/>
        </p:nvSpPr>
        <p:spPr>
          <a:xfrm>
            <a:off x="561975" y="644844"/>
            <a:ext cx="2623200" cy="1848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 sz="1200" u="none" cap="none" strike="noStrike">
                <a:solidFill>
                  <a:srgbClr val="191919"/>
                </a:solidFill>
                <a:latin typeface="Poppins Light"/>
                <a:ea typeface="Poppins Light"/>
                <a:cs typeface="Poppins Light"/>
                <a:sym typeface="Poppins Light"/>
              </a:rPr>
              <a:t>Department, University</a:t>
            </a:r>
            <a:endParaRPr sz="700"/>
          </a:p>
        </p:txBody>
      </p:sp>
      <p:sp>
        <p:nvSpPr>
          <p:cNvPr id="1878" name="Google Shape;1878;p1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82" name="Shape 1882"/>
        <p:cNvGrpSpPr/>
        <p:nvPr/>
      </p:nvGrpSpPr>
      <p:grpSpPr>
        <a:xfrm>
          <a:off x="0" y="0"/>
          <a:ext cx="0" cy="0"/>
          <a:chOff x="0" y="0"/>
          <a:chExt cx="0" cy="0"/>
        </a:xfrm>
      </p:grpSpPr>
      <p:sp>
        <p:nvSpPr>
          <p:cNvPr id="1883" name="Google Shape;1883;p140"/>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1884" name="Google Shape;1884;p140"/>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1885" name="Google Shape;1885;p140"/>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b="0" i="0" lang="en" sz="1200" u="none" cap="none" strike="noStrike">
                <a:solidFill>
                  <a:srgbClr val="2D4263"/>
                </a:solidFill>
                <a:latin typeface="Poppins Medium"/>
                <a:ea typeface="Poppins Medium"/>
                <a:cs typeface="Poppins Medium"/>
                <a:sym typeface="Poppins Medium"/>
              </a:rPr>
              <a:t>Table of Contents</a:t>
            </a:r>
            <a:endParaRPr sz="700"/>
          </a:p>
        </p:txBody>
      </p:sp>
      <p:sp>
        <p:nvSpPr>
          <p:cNvPr id="1886" name="Google Shape;1886;p140"/>
          <p:cNvSpPr txBox="1"/>
          <p:nvPr/>
        </p:nvSpPr>
        <p:spPr>
          <a:xfrm>
            <a:off x="1208152" y="1224397"/>
            <a:ext cx="42411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2D4263"/>
                </a:solidFill>
                <a:latin typeface="Poppins Light"/>
                <a:ea typeface="Poppins Light"/>
                <a:cs typeface="Poppins Light"/>
                <a:sym typeface="Poppins Light"/>
              </a:rPr>
              <a:t>Research Background &amp; Motivation</a:t>
            </a:r>
            <a:endParaRPr sz="700"/>
          </a:p>
        </p:txBody>
      </p:sp>
      <p:sp>
        <p:nvSpPr>
          <p:cNvPr id="1887" name="Google Shape;1887;p140"/>
          <p:cNvSpPr txBox="1"/>
          <p:nvPr/>
        </p:nvSpPr>
        <p:spPr>
          <a:xfrm>
            <a:off x="1208152" y="1866647"/>
            <a:ext cx="42411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2D4263"/>
                </a:solidFill>
                <a:latin typeface="Poppins Light"/>
                <a:ea typeface="Poppins Light"/>
                <a:cs typeface="Poppins Light"/>
                <a:sym typeface="Poppins Light"/>
              </a:rPr>
              <a:t>Hypotheses Development</a:t>
            </a:r>
            <a:endParaRPr sz="700"/>
          </a:p>
        </p:txBody>
      </p:sp>
      <p:sp>
        <p:nvSpPr>
          <p:cNvPr id="1888" name="Google Shape;1888;p140"/>
          <p:cNvSpPr txBox="1"/>
          <p:nvPr/>
        </p:nvSpPr>
        <p:spPr>
          <a:xfrm>
            <a:off x="1208152" y="2508897"/>
            <a:ext cx="42411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2D4263"/>
                </a:solidFill>
                <a:latin typeface="Poppins Light"/>
                <a:ea typeface="Poppins Light"/>
                <a:cs typeface="Poppins Light"/>
                <a:sym typeface="Poppins Light"/>
              </a:rPr>
              <a:t>Methodology</a:t>
            </a:r>
            <a:endParaRPr sz="700"/>
          </a:p>
        </p:txBody>
      </p:sp>
      <p:sp>
        <p:nvSpPr>
          <p:cNvPr id="1889" name="Google Shape;1889;p140"/>
          <p:cNvSpPr txBox="1"/>
          <p:nvPr/>
        </p:nvSpPr>
        <p:spPr>
          <a:xfrm>
            <a:off x="1208152" y="3151147"/>
            <a:ext cx="42411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2D4263"/>
                </a:solidFill>
                <a:latin typeface="Poppins Light"/>
                <a:ea typeface="Poppins Light"/>
                <a:cs typeface="Poppins Light"/>
                <a:sym typeface="Poppins Light"/>
              </a:rPr>
              <a:t>Research Results</a:t>
            </a:r>
            <a:endParaRPr sz="700"/>
          </a:p>
        </p:txBody>
      </p:sp>
      <p:sp>
        <p:nvSpPr>
          <p:cNvPr id="1890" name="Google Shape;1890;p140"/>
          <p:cNvSpPr txBox="1"/>
          <p:nvPr/>
        </p:nvSpPr>
        <p:spPr>
          <a:xfrm>
            <a:off x="1208152" y="3793397"/>
            <a:ext cx="42411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2D4263"/>
                </a:solidFill>
                <a:latin typeface="Poppins Light"/>
                <a:ea typeface="Poppins Light"/>
                <a:cs typeface="Poppins Light"/>
                <a:sym typeface="Poppins Light"/>
              </a:rPr>
              <a:t>Conclusion &amp; Discussions</a:t>
            </a:r>
            <a:endParaRPr sz="700"/>
          </a:p>
        </p:txBody>
      </p:sp>
      <p:sp>
        <p:nvSpPr>
          <p:cNvPr id="1891" name="Google Shape;1891;p140"/>
          <p:cNvSpPr txBox="1"/>
          <p:nvPr/>
        </p:nvSpPr>
        <p:spPr>
          <a:xfrm>
            <a:off x="561975" y="1224397"/>
            <a:ext cx="3411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C84B31"/>
                </a:solidFill>
                <a:latin typeface="Poppins Medium"/>
                <a:ea typeface="Poppins Medium"/>
                <a:cs typeface="Poppins Medium"/>
                <a:sym typeface="Poppins Medium"/>
              </a:rPr>
              <a:t>I</a:t>
            </a:r>
            <a:endParaRPr sz="700"/>
          </a:p>
        </p:txBody>
      </p:sp>
      <p:sp>
        <p:nvSpPr>
          <p:cNvPr id="1892" name="Google Shape;1892;p140"/>
          <p:cNvSpPr txBox="1"/>
          <p:nvPr/>
        </p:nvSpPr>
        <p:spPr>
          <a:xfrm>
            <a:off x="561975" y="1866647"/>
            <a:ext cx="3411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C84B31"/>
                </a:solidFill>
                <a:latin typeface="Poppins Medium"/>
                <a:ea typeface="Poppins Medium"/>
                <a:cs typeface="Poppins Medium"/>
                <a:sym typeface="Poppins Medium"/>
              </a:rPr>
              <a:t>II</a:t>
            </a:r>
            <a:endParaRPr sz="700"/>
          </a:p>
        </p:txBody>
      </p:sp>
      <p:sp>
        <p:nvSpPr>
          <p:cNvPr id="1893" name="Google Shape;1893;p140"/>
          <p:cNvSpPr txBox="1"/>
          <p:nvPr/>
        </p:nvSpPr>
        <p:spPr>
          <a:xfrm>
            <a:off x="561975" y="2508897"/>
            <a:ext cx="3411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C84B31"/>
                </a:solidFill>
                <a:latin typeface="Poppins Medium"/>
                <a:ea typeface="Poppins Medium"/>
                <a:cs typeface="Poppins Medium"/>
                <a:sym typeface="Poppins Medium"/>
              </a:rPr>
              <a:t>III</a:t>
            </a:r>
            <a:endParaRPr sz="700"/>
          </a:p>
        </p:txBody>
      </p:sp>
      <p:sp>
        <p:nvSpPr>
          <p:cNvPr id="1894" name="Google Shape;1894;p140"/>
          <p:cNvSpPr txBox="1"/>
          <p:nvPr/>
        </p:nvSpPr>
        <p:spPr>
          <a:xfrm>
            <a:off x="561975" y="3151147"/>
            <a:ext cx="3411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C84B31"/>
                </a:solidFill>
                <a:latin typeface="Poppins Medium"/>
                <a:ea typeface="Poppins Medium"/>
                <a:cs typeface="Poppins Medium"/>
                <a:sym typeface="Poppins Medium"/>
              </a:rPr>
              <a:t>IV</a:t>
            </a:r>
            <a:endParaRPr sz="700"/>
          </a:p>
        </p:txBody>
      </p:sp>
      <p:sp>
        <p:nvSpPr>
          <p:cNvPr id="1895" name="Google Shape;1895;p140"/>
          <p:cNvSpPr txBox="1"/>
          <p:nvPr/>
        </p:nvSpPr>
        <p:spPr>
          <a:xfrm>
            <a:off x="561975" y="3793397"/>
            <a:ext cx="3411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C84B31"/>
                </a:solidFill>
                <a:latin typeface="Poppins Medium"/>
                <a:ea typeface="Poppins Medium"/>
                <a:cs typeface="Poppins Medium"/>
                <a:sym typeface="Poppins Medium"/>
              </a:rPr>
              <a:t>V</a:t>
            </a:r>
            <a:endParaRPr sz="700"/>
          </a:p>
        </p:txBody>
      </p:sp>
      <p:sp>
        <p:nvSpPr>
          <p:cNvPr id="1896" name="Google Shape;1896;p140"/>
          <p:cNvSpPr txBox="1"/>
          <p:nvPr/>
        </p:nvSpPr>
        <p:spPr>
          <a:xfrm>
            <a:off x="8083177" y="1224397"/>
            <a:ext cx="341100" cy="231000"/>
          </a:xfrm>
          <a:prstGeom prst="rect">
            <a:avLst/>
          </a:prstGeom>
          <a:noFill/>
          <a:ln>
            <a:noFill/>
          </a:ln>
        </p:spPr>
        <p:txBody>
          <a:bodyPr anchorCtr="0" anchor="t" bIns="0" lIns="0" spcFirstLastPara="1" rIns="0" wrap="square" tIns="0">
            <a:spAutoFit/>
          </a:bodyPr>
          <a:lstStyle/>
          <a:p>
            <a:pPr indent="0" lvl="0" marL="0" marR="0" rtl="0" algn="r">
              <a:lnSpc>
                <a:spcPct val="160000"/>
              </a:lnSpc>
              <a:spcBef>
                <a:spcPts val="0"/>
              </a:spcBef>
              <a:spcAft>
                <a:spcPts val="0"/>
              </a:spcAft>
              <a:buNone/>
            </a:pPr>
            <a:r>
              <a:rPr b="0" i="0" lang="en" sz="1500" u="none" cap="none" strike="noStrike">
                <a:solidFill>
                  <a:srgbClr val="2D4263"/>
                </a:solidFill>
                <a:latin typeface="Poppins Medium"/>
                <a:ea typeface="Poppins Medium"/>
                <a:cs typeface="Poppins Medium"/>
                <a:sym typeface="Poppins Medium"/>
              </a:rPr>
              <a:t>3</a:t>
            </a:r>
            <a:endParaRPr sz="700"/>
          </a:p>
        </p:txBody>
      </p:sp>
      <p:sp>
        <p:nvSpPr>
          <p:cNvPr id="1897" name="Google Shape;1897;p140"/>
          <p:cNvSpPr txBox="1"/>
          <p:nvPr/>
        </p:nvSpPr>
        <p:spPr>
          <a:xfrm>
            <a:off x="8083177" y="1866647"/>
            <a:ext cx="341100" cy="231000"/>
          </a:xfrm>
          <a:prstGeom prst="rect">
            <a:avLst/>
          </a:prstGeom>
          <a:noFill/>
          <a:ln>
            <a:noFill/>
          </a:ln>
        </p:spPr>
        <p:txBody>
          <a:bodyPr anchorCtr="0" anchor="t" bIns="0" lIns="0" spcFirstLastPara="1" rIns="0" wrap="square" tIns="0">
            <a:spAutoFit/>
          </a:bodyPr>
          <a:lstStyle/>
          <a:p>
            <a:pPr indent="0" lvl="0" marL="0" marR="0" rtl="0" algn="r">
              <a:lnSpc>
                <a:spcPct val="160000"/>
              </a:lnSpc>
              <a:spcBef>
                <a:spcPts val="0"/>
              </a:spcBef>
              <a:spcAft>
                <a:spcPts val="0"/>
              </a:spcAft>
              <a:buNone/>
            </a:pPr>
            <a:r>
              <a:rPr b="0" i="0" lang="en" sz="1500" u="none" cap="none" strike="noStrike">
                <a:solidFill>
                  <a:srgbClr val="2D4263"/>
                </a:solidFill>
                <a:latin typeface="Poppins Medium"/>
                <a:ea typeface="Poppins Medium"/>
                <a:cs typeface="Poppins Medium"/>
                <a:sym typeface="Poppins Medium"/>
              </a:rPr>
              <a:t>6</a:t>
            </a:r>
            <a:endParaRPr sz="700"/>
          </a:p>
        </p:txBody>
      </p:sp>
      <p:sp>
        <p:nvSpPr>
          <p:cNvPr id="1898" name="Google Shape;1898;p140"/>
          <p:cNvSpPr txBox="1"/>
          <p:nvPr/>
        </p:nvSpPr>
        <p:spPr>
          <a:xfrm>
            <a:off x="8083177" y="2508897"/>
            <a:ext cx="341100" cy="231000"/>
          </a:xfrm>
          <a:prstGeom prst="rect">
            <a:avLst/>
          </a:prstGeom>
          <a:noFill/>
          <a:ln>
            <a:noFill/>
          </a:ln>
        </p:spPr>
        <p:txBody>
          <a:bodyPr anchorCtr="0" anchor="t" bIns="0" lIns="0" spcFirstLastPara="1" rIns="0" wrap="square" tIns="0">
            <a:spAutoFit/>
          </a:bodyPr>
          <a:lstStyle/>
          <a:p>
            <a:pPr indent="0" lvl="0" marL="0" marR="0" rtl="0" algn="r">
              <a:lnSpc>
                <a:spcPct val="160000"/>
              </a:lnSpc>
              <a:spcBef>
                <a:spcPts val="0"/>
              </a:spcBef>
              <a:spcAft>
                <a:spcPts val="0"/>
              </a:spcAft>
              <a:buNone/>
            </a:pPr>
            <a:r>
              <a:rPr b="0" i="0" lang="en" sz="1500" u="none" cap="none" strike="noStrike">
                <a:solidFill>
                  <a:srgbClr val="2D4263"/>
                </a:solidFill>
                <a:latin typeface="Poppins Medium"/>
                <a:ea typeface="Poppins Medium"/>
                <a:cs typeface="Poppins Medium"/>
                <a:sym typeface="Poppins Medium"/>
              </a:rPr>
              <a:t>9</a:t>
            </a:r>
            <a:endParaRPr sz="700"/>
          </a:p>
        </p:txBody>
      </p:sp>
      <p:sp>
        <p:nvSpPr>
          <p:cNvPr id="1899" name="Google Shape;1899;p140"/>
          <p:cNvSpPr txBox="1"/>
          <p:nvPr/>
        </p:nvSpPr>
        <p:spPr>
          <a:xfrm>
            <a:off x="8083177" y="3151147"/>
            <a:ext cx="341100" cy="231000"/>
          </a:xfrm>
          <a:prstGeom prst="rect">
            <a:avLst/>
          </a:prstGeom>
          <a:noFill/>
          <a:ln>
            <a:noFill/>
          </a:ln>
        </p:spPr>
        <p:txBody>
          <a:bodyPr anchorCtr="0" anchor="t" bIns="0" lIns="0" spcFirstLastPara="1" rIns="0" wrap="square" tIns="0">
            <a:spAutoFit/>
          </a:bodyPr>
          <a:lstStyle/>
          <a:p>
            <a:pPr indent="0" lvl="0" marL="0" marR="0" rtl="0" algn="r">
              <a:lnSpc>
                <a:spcPct val="160000"/>
              </a:lnSpc>
              <a:spcBef>
                <a:spcPts val="0"/>
              </a:spcBef>
              <a:spcAft>
                <a:spcPts val="0"/>
              </a:spcAft>
              <a:buNone/>
            </a:pPr>
            <a:r>
              <a:rPr b="0" i="0" lang="en" sz="1500" u="none" cap="none" strike="noStrike">
                <a:solidFill>
                  <a:srgbClr val="2D4263"/>
                </a:solidFill>
                <a:latin typeface="Poppins Medium"/>
                <a:ea typeface="Poppins Medium"/>
                <a:cs typeface="Poppins Medium"/>
                <a:sym typeface="Poppins Medium"/>
              </a:rPr>
              <a:t>10</a:t>
            </a:r>
            <a:endParaRPr sz="700"/>
          </a:p>
        </p:txBody>
      </p:sp>
      <p:sp>
        <p:nvSpPr>
          <p:cNvPr id="1900" name="Google Shape;1900;p140"/>
          <p:cNvSpPr txBox="1"/>
          <p:nvPr/>
        </p:nvSpPr>
        <p:spPr>
          <a:xfrm>
            <a:off x="8083177" y="3793397"/>
            <a:ext cx="341100" cy="231000"/>
          </a:xfrm>
          <a:prstGeom prst="rect">
            <a:avLst/>
          </a:prstGeom>
          <a:noFill/>
          <a:ln>
            <a:noFill/>
          </a:ln>
        </p:spPr>
        <p:txBody>
          <a:bodyPr anchorCtr="0" anchor="t" bIns="0" lIns="0" spcFirstLastPara="1" rIns="0" wrap="square" tIns="0">
            <a:spAutoFit/>
          </a:bodyPr>
          <a:lstStyle/>
          <a:p>
            <a:pPr indent="0" lvl="0" marL="0" marR="0" rtl="0" algn="r">
              <a:lnSpc>
                <a:spcPct val="160000"/>
              </a:lnSpc>
              <a:spcBef>
                <a:spcPts val="0"/>
              </a:spcBef>
              <a:spcAft>
                <a:spcPts val="0"/>
              </a:spcAft>
              <a:buNone/>
            </a:pPr>
            <a:r>
              <a:rPr b="0" i="0" lang="en" sz="1500" u="none" cap="none" strike="noStrike">
                <a:solidFill>
                  <a:srgbClr val="2D4263"/>
                </a:solidFill>
                <a:latin typeface="Poppins Medium"/>
                <a:ea typeface="Poppins Medium"/>
                <a:cs typeface="Poppins Medium"/>
                <a:sym typeface="Poppins Medium"/>
              </a:rPr>
              <a:t>13</a:t>
            </a:r>
            <a:endParaRPr sz="700"/>
          </a:p>
        </p:txBody>
      </p:sp>
      <p:sp>
        <p:nvSpPr>
          <p:cNvPr id="1901" name="Google Shape;1901;p140"/>
          <p:cNvSpPr txBox="1"/>
          <p:nvPr/>
        </p:nvSpPr>
        <p:spPr>
          <a:xfrm>
            <a:off x="7877858" y="729502"/>
            <a:ext cx="751800" cy="23100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b="0" i="0" lang="en" sz="1500" u="none" cap="none" strike="noStrike">
                <a:solidFill>
                  <a:srgbClr val="2D4263"/>
                </a:solidFill>
                <a:latin typeface="Poppins Light"/>
                <a:ea typeface="Poppins Light"/>
                <a:cs typeface="Poppins Light"/>
                <a:sym typeface="Poppins Light"/>
              </a:rPr>
              <a:t>Page</a:t>
            </a:r>
            <a:endParaRPr sz="700"/>
          </a:p>
        </p:txBody>
      </p:sp>
      <p:sp>
        <p:nvSpPr>
          <p:cNvPr id="1902" name="Google Shape;1902;p1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06" name="Shape 1906"/>
        <p:cNvGrpSpPr/>
        <p:nvPr/>
      </p:nvGrpSpPr>
      <p:grpSpPr>
        <a:xfrm>
          <a:off x="0" y="0"/>
          <a:ext cx="0" cy="0"/>
          <a:chOff x="0" y="0"/>
          <a:chExt cx="0" cy="0"/>
        </a:xfrm>
      </p:grpSpPr>
      <p:sp>
        <p:nvSpPr>
          <p:cNvPr id="1907" name="Google Shape;1907;p141"/>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1908" name="Google Shape;1908;p141"/>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pic>
        <p:nvPicPr>
          <p:cNvPr id="1909" name="Google Shape;1909;p141"/>
          <p:cNvPicPr preferRelativeResize="0"/>
          <p:nvPr/>
        </p:nvPicPr>
        <p:blipFill rotWithShape="1">
          <a:blip r:embed="rId3">
            <a:alphaModFix/>
          </a:blip>
          <a:srcRect b="0" l="0" r="0" t="0"/>
          <a:stretch/>
        </p:blipFill>
        <p:spPr>
          <a:xfrm>
            <a:off x="423885" y="1492301"/>
            <a:ext cx="3885736" cy="3136849"/>
          </a:xfrm>
          <a:prstGeom prst="rect">
            <a:avLst/>
          </a:prstGeom>
          <a:noFill/>
          <a:ln>
            <a:noFill/>
          </a:ln>
        </p:spPr>
      </p:pic>
      <p:sp>
        <p:nvSpPr>
          <p:cNvPr id="1910" name="Google Shape;1910;p141"/>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b="0" i="0" lang="en" sz="1200" u="none" cap="none" strike="noStrike">
                <a:solidFill>
                  <a:srgbClr val="2D4263"/>
                </a:solidFill>
                <a:latin typeface="Poppins Medium"/>
                <a:ea typeface="Poppins Medium"/>
                <a:cs typeface="Poppins Medium"/>
                <a:sym typeface="Poppins Medium"/>
              </a:rPr>
              <a:t>Research Background &amp; Motivation</a:t>
            </a:r>
            <a:endParaRPr sz="700"/>
          </a:p>
        </p:txBody>
      </p:sp>
      <p:sp>
        <p:nvSpPr>
          <p:cNvPr id="1911" name="Google Shape;1911;p141"/>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b="0" i="0" lang="en" sz="1200" u="none" cap="none" strike="noStrike">
                <a:solidFill>
                  <a:srgbClr val="EEEEEE"/>
                </a:solidFill>
                <a:latin typeface="Poppins Medium"/>
                <a:ea typeface="Poppins Medium"/>
                <a:cs typeface="Poppins Medium"/>
                <a:sym typeface="Poppins Medium"/>
              </a:rPr>
              <a:t>I</a:t>
            </a:r>
            <a:endParaRPr sz="700"/>
          </a:p>
        </p:txBody>
      </p:sp>
      <p:sp>
        <p:nvSpPr>
          <p:cNvPr id="1912" name="Google Shape;1912;p141"/>
          <p:cNvSpPr txBox="1"/>
          <p:nvPr/>
        </p:nvSpPr>
        <p:spPr>
          <a:xfrm>
            <a:off x="4710554" y="3098763"/>
            <a:ext cx="3918900" cy="1514700"/>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b="0" i="0" lang="en" sz="1200" u="none" cap="none" strike="noStrike">
                <a:solidFill>
                  <a:srgbClr val="2D4263"/>
                </a:solidFill>
                <a:latin typeface="Poppins Light"/>
                <a:ea typeface="Poppins Light"/>
                <a:cs typeface="Poppins Light"/>
                <a:sym typeface="Poppins Light"/>
              </a:rPr>
              <a:t>Lorem ipsum dolor sit amet, consectetur adipiscing elit, sed do eiusmod tempor incididunt ut labore et dolore magna aliqua. Ut enim ad minim veniam, quis nostrud exercitation ullamco laboris nisi ut aliquip ex ea commodo consequat. </a:t>
            </a:r>
            <a:endParaRPr sz="700"/>
          </a:p>
        </p:txBody>
      </p:sp>
      <p:sp>
        <p:nvSpPr>
          <p:cNvPr id="1913" name="Google Shape;1913;p141"/>
          <p:cNvSpPr txBox="1"/>
          <p:nvPr/>
        </p:nvSpPr>
        <p:spPr>
          <a:xfrm>
            <a:off x="4388759" y="927156"/>
            <a:ext cx="4241100" cy="1708500"/>
          </a:xfrm>
          <a:prstGeom prst="rect">
            <a:avLst/>
          </a:prstGeom>
          <a:noFill/>
          <a:ln>
            <a:noFill/>
          </a:ln>
        </p:spPr>
        <p:txBody>
          <a:bodyPr anchorCtr="0" anchor="t" bIns="0" lIns="0" spcFirstLastPara="1" rIns="0" wrap="square" tIns="0">
            <a:spAutoFit/>
          </a:bodyPr>
          <a:lstStyle/>
          <a:p>
            <a:pPr indent="-171450" lvl="1" marL="330200" marR="0" rtl="0" algn="l">
              <a:lnSpc>
                <a:spcPct val="160000"/>
              </a:lnSpc>
              <a:spcBef>
                <a:spcPts val="0"/>
              </a:spcBef>
              <a:spcAft>
                <a:spcPts val="0"/>
              </a:spcAft>
              <a:buClr>
                <a:srgbClr val="2D4263"/>
              </a:buClr>
              <a:buSzPts val="1500"/>
              <a:buFont typeface="Arial"/>
              <a:buChar char="•"/>
            </a:pPr>
            <a:r>
              <a:rPr b="0" i="0" lang="en" sz="1500" u="none" cap="none" strike="noStrike">
                <a:solidFill>
                  <a:srgbClr val="2D4263"/>
                </a:solidFill>
                <a:latin typeface="Poppins Medium"/>
                <a:ea typeface="Poppins Medium"/>
                <a:cs typeface="Poppins Medium"/>
                <a:sym typeface="Poppins Medium"/>
              </a:rPr>
              <a:t>Nemo enim ipsam voluptatem quia voluptas sit aspernatur aut odit aut fugit</a:t>
            </a:r>
            <a:endParaRPr sz="700"/>
          </a:p>
          <a:p>
            <a:pPr indent="-171450" lvl="1" marL="330200" marR="0" rtl="0" algn="l">
              <a:lnSpc>
                <a:spcPct val="160000"/>
              </a:lnSpc>
              <a:spcBef>
                <a:spcPts val="0"/>
              </a:spcBef>
              <a:spcAft>
                <a:spcPts val="0"/>
              </a:spcAft>
              <a:buClr>
                <a:srgbClr val="2D4263"/>
              </a:buClr>
              <a:buSzPts val="1500"/>
              <a:buFont typeface="Arial"/>
              <a:buChar char="•"/>
            </a:pPr>
            <a:r>
              <a:rPr b="0" i="0" lang="en" sz="1500" u="none" cap="none" strike="noStrike">
                <a:solidFill>
                  <a:srgbClr val="2D4263"/>
                </a:solidFill>
                <a:latin typeface="Poppins Medium"/>
                <a:ea typeface="Poppins Medium"/>
                <a:cs typeface="Poppins Medium"/>
                <a:sym typeface="Poppins Medium"/>
              </a:rPr>
              <a:t>Sed quia consequuntur magni dolores eos qui ratione voluptatem sequi nesciunt</a:t>
            </a:r>
            <a:endParaRPr sz="700"/>
          </a:p>
        </p:txBody>
      </p:sp>
      <p:sp>
        <p:nvSpPr>
          <p:cNvPr id="1914" name="Google Shape;1914;p141"/>
          <p:cNvSpPr txBox="1"/>
          <p:nvPr/>
        </p:nvSpPr>
        <p:spPr>
          <a:xfrm>
            <a:off x="8459074" y="4567238"/>
            <a:ext cx="341100" cy="231000"/>
          </a:xfrm>
          <a:prstGeom prst="rect">
            <a:avLst/>
          </a:prstGeom>
          <a:noFill/>
          <a:ln>
            <a:noFill/>
          </a:ln>
        </p:spPr>
        <p:txBody>
          <a:bodyPr anchorCtr="0" anchor="t" bIns="0" lIns="0" spcFirstLastPara="1" rIns="0" wrap="square" tIns="0">
            <a:spAutoFit/>
          </a:bodyPr>
          <a:lstStyle/>
          <a:p>
            <a:pPr indent="0" lvl="0" marL="0" marR="0" rtl="0" algn="r">
              <a:lnSpc>
                <a:spcPct val="160000"/>
              </a:lnSpc>
              <a:spcBef>
                <a:spcPts val="0"/>
              </a:spcBef>
              <a:spcAft>
                <a:spcPts val="0"/>
              </a:spcAft>
              <a:buNone/>
            </a:pPr>
            <a:r>
              <a:rPr b="0" i="0" lang="en" sz="1500" u="none" cap="none" strike="noStrike">
                <a:solidFill>
                  <a:srgbClr val="2D4263"/>
                </a:solidFill>
                <a:latin typeface="Poppins Medium"/>
                <a:ea typeface="Poppins Medium"/>
                <a:cs typeface="Poppins Medium"/>
                <a:sym typeface="Poppins Medium"/>
              </a:rPr>
              <a:t>3</a:t>
            </a:r>
            <a:endParaRPr sz="700"/>
          </a:p>
        </p:txBody>
      </p:sp>
      <p:sp>
        <p:nvSpPr>
          <p:cNvPr id="1915" name="Google Shape;1915;p1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19" name="Shape 1919"/>
        <p:cNvGrpSpPr/>
        <p:nvPr/>
      </p:nvGrpSpPr>
      <p:grpSpPr>
        <a:xfrm>
          <a:off x="0" y="0"/>
          <a:ext cx="0" cy="0"/>
          <a:chOff x="0" y="0"/>
          <a:chExt cx="0" cy="0"/>
        </a:xfrm>
      </p:grpSpPr>
      <p:sp>
        <p:nvSpPr>
          <p:cNvPr id="1920" name="Google Shape;1920;p142"/>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1921" name="Google Shape;1921;p142"/>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pic>
        <p:nvPicPr>
          <p:cNvPr id="1922" name="Google Shape;1922;p142"/>
          <p:cNvPicPr preferRelativeResize="0"/>
          <p:nvPr/>
        </p:nvPicPr>
        <p:blipFill rotWithShape="1">
          <a:blip r:embed="rId3">
            <a:alphaModFix/>
          </a:blip>
          <a:srcRect b="0" l="0" r="0" t="0"/>
          <a:stretch/>
        </p:blipFill>
        <p:spPr>
          <a:xfrm>
            <a:off x="5220311" y="1883082"/>
            <a:ext cx="3409339" cy="2746068"/>
          </a:xfrm>
          <a:prstGeom prst="rect">
            <a:avLst/>
          </a:prstGeom>
          <a:noFill/>
          <a:ln>
            <a:noFill/>
          </a:ln>
        </p:spPr>
      </p:pic>
      <p:sp>
        <p:nvSpPr>
          <p:cNvPr id="1923" name="Google Shape;1923;p142"/>
          <p:cNvSpPr txBox="1"/>
          <p:nvPr/>
        </p:nvSpPr>
        <p:spPr>
          <a:xfrm>
            <a:off x="2884045" y="1404384"/>
            <a:ext cx="2001300" cy="2844600"/>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b="0" i="0" lang="en" sz="1200" u="none" cap="none" strike="noStrike">
                <a:solidFill>
                  <a:srgbClr val="2D4263"/>
                </a:solidFill>
                <a:latin typeface="Poppins Light"/>
                <a:ea typeface="Poppins Light"/>
                <a:cs typeface="Poppins Light"/>
                <a:sym typeface="Poppins Light"/>
              </a:rPr>
              <a:t>Duis aute irure dolor in reprehenderit in voluptate velit esse cillum dolore eu fugiat nulla pariatur. Excepteur sint occaecat cupidatat non proident, sunt in culpa qui officia deserunt mollit anim id est laborum.</a:t>
            </a:r>
            <a:endParaRPr sz="700"/>
          </a:p>
        </p:txBody>
      </p:sp>
      <p:sp>
        <p:nvSpPr>
          <p:cNvPr id="1924" name="Google Shape;1924;p142"/>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b="0" i="0" lang="en" sz="1200" u="none" cap="none" strike="noStrike">
                <a:solidFill>
                  <a:srgbClr val="2D4263"/>
                </a:solidFill>
                <a:latin typeface="Poppins Medium"/>
                <a:ea typeface="Poppins Medium"/>
                <a:cs typeface="Poppins Medium"/>
                <a:sym typeface="Poppins Medium"/>
              </a:rPr>
              <a:t>Research Background &amp; Motivation</a:t>
            </a:r>
            <a:endParaRPr sz="700"/>
          </a:p>
        </p:txBody>
      </p:sp>
      <p:sp>
        <p:nvSpPr>
          <p:cNvPr id="1925" name="Google Shape;1925;p142"/>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b="0" i="0" lang="en" sz="1200" u="none" cap="none" strike="noStrike">
                <a:solidFill>
                  <a:srgbClr val="EEEEEE"/>
                </a:solidFill>
                <a:latin typeface="Poppins Medium"/>
                <a:ea typeface="Poppins Medium"/>
                <a:cs typeface="Poppins Medium"/>
                <a:sym typeface="Poppins Medium"/>
              </a:rPr>
              <a:t>I</a:t>
            </a:r>
            <a:endParaRPr sz="700"/>
          </a:p>
        </p:txBody>
      </p:sp>
      <p:sp>
        <p:nvSpPr>
          <p:cNvPr id="1926" name="Google Shape;1926;p142"/>
          <p:cNvSpPr txBox="1"/>
          <p:nvPr/>
        </p:nvSpPr>
        <p:spPr>
          <a:xfrm>
            <a:off x="561975" y="1404384"/>
            <a:ext cx="2001300" cy="3509400"/>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b="0" i="0" lang="en" sz="1200" u="none" cap="none" strike="noStrike">
                <a:solidFill>
                  <a:srgbClr val="2D4263"/>
                </a:solidFill>
                <a:latin typeface="Poppins Light"/>
                <a:ea typeface="Poppins Light"/>
                <a:cs typeface="Poppins Light"/>
                <a:sym typeface="Poppins Light"/>
              </a:rPr>
              <a:t>Lorem ipsum dolor sit amet, consectetur adipiscing elit, sed do eiusmod tempor incididunt ut labore et dolore magna aliqua. Ut enim ad minim veniam, quis nostrud exercitation ullamco laboris nisi ut aliquip ex ea commodo consequat. </a:t>
            </a:r>
            <a:endParaRPr sz="700"/>
          </a:p>
        </p:txBody>
      </p:sp>
      <p:sp>
        <p:nvSpPr>
          <p:cNvPr id="1927" name="Google Shape;1927;p142"/>
          <p:cNvSpPr txBox="1"/>
          <p:nvPr/>
        </p:nvSpPr>
        <p:spPr>
          <a:xfrm>
            <a:off x="561975" y="927156"/>
            <a:ext cx="20013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2D4263"/>
                </a:solidFill>
                <a:latin typeface="Poppins Medium"/>
                <a:ea typeface="Poppins Medium"/>
                <a:cs typeface="Poppins Medium"/>
                <a:sym typeface="Poppins Medium"/>
              </a:rPr>
              <a:t>Title</a:t>
            </a:r>
            <a:endParaRPr sz="700"/>
          </a:p>
        </p:txBody>
      </p:sp>
      <p:sp>
        <p:nvSpPr>
          <p:cNvPr id="1928" name="Google Shape;1928;p142"/>
          <p:cNvSpPr txBox="1"/>
          <p:nvPr/>
        </p:nvSpPr>
        <p:spPr>
          <a:xfrm>
            <a:off x="2884045" y="927156"/>
            <a:ext cx="20013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2D4263"/>
                </a:solidFill>
                <a:latin typeface="Poppins Medium"/>
                <a:ea typeface="Poppins Medium"/>
                <a:cs typeface="Poppins Medium"/>
                <a:sym typeface="Poppins Medium"/>
              </a:rPr>
              <a:t>Title</a:t>
            </a:r>
            <a:endParaRPr sz="700"/>
          </a:p>
        </p:txBody>
      </p:sp>
      <p:sp>
        <p:nvSpPr>
          <p:cNvPr id="1929" name="Google Shape;1929;p142"/>
          <p:cNvSpPr txBox="1"/>
          <p:nvPr/>
        </p:nvSpPr>
        <p:spPr>
          <a:xfrm>
            <a:off x="8459074" y="4567238"/>
            <a:ext cx="341100" cy="231000"/>
          </a:xfrm>
          <a:prstGeom prst="rect">
            <a:avLst/>
          </a:prstGeom>
          <a:noFill/>
          <a:ln>
            <a:noFill/>
          </a:ln>
        </p:spPr>
        <p:txBody>
          <a:bodyPr anchorCtr="0" anchor="t" bIns="0" lIns="0" spcFirstLastPara="1" rIns="0" wrap="square" tIns="0">
            <a:spAutoFit/>
          </a:bodyPr>
          <a:lstStyle/>
          <a:p>
            <a:pPr indent="0" lvl="0" marL="0" marR="0" rtl="0" algn="r">
              <a:lnSpc>
                <a:spcPct val="160000"/>
              </a:lnSpc>
              <a:spcBef>
                <a:spcPts val="0"/>
              </a:spcBef>
              <a:spcAft>
                <a:spcPts val="0"/>
              </a:spcAft>
              <a:buNone/>
            </a:pPr>
            <a:r>
              <a:rPr b="0" i="0" lang="en" sz="1500" u="none" cap="none" strike="noStrike">
                <a:solidFill>
                  <a:srgbClr val="2D4263"/>
                </a:solidFill>
                <a:latin typeface="Poppins Medium"/>
                <a:ea typeface="Poppins Medium"/>
                <a:cs typeface="Poppins Medium"/>
                <a:sym typeface="Poppins Medium"/>
              </a:rPr>
              <a:t>4</a:t>
            </a:r>
            <a:endParaRPr sz="700"/>
          </a:p>
        </p:txBody>
      </p:sp>
      <p:sp>
        <p:nvSpPr>
          <p:cNvPr id="1930" name="Google Shape;1930;p1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34" name="Shape 1934"/>
        <p:cNvGrpSpPr/>
        <p:nvPr/>
      </p:nvGrpSpPr>
      <p:grpSpPr>
        <a:xfrm>
          <a:off x="0" y="0"/>
          <a:ext cx="0" cy="0"/>
          <a:chOff x="0" y="0"/>
          <a:chExt cx="0" cy="0"/>
        </a:xfrm>
      </p:grpSpPr>
      <p:sp>
        <p:nvSpPr>
          <p:cNvPr id="1935" name="Google Shape;1935;p143"/>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1936" name="Google Shape;1936;p143"/>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pic>
        <p:nvPicPr>
          <p:cNvPr id="1937" name="Google Shape;1937;p143"/>
          <p:cNvPicPr preferRelativeResize="0"/>
          <p:nvPr/>
        </p:nvPicPr>
        <p:blipFill rotWithShape="1">
          <a:blip r:embed="rId3">
            <a:alphaModFix/>
          </a:blip>
          <a:srcRect b="0" l="0" r="0" t="0"/>
          <a:stretch/>
        </p:blipFill>
        <p:spPr>
          <a:xfrm>
            <a:off x="514350" y="1952808"/>
            <a:ext cx="4781714" cy="4651303"/>
          </a:xfrm>
          <a:prstGeom prst="rect">
            <a:avLst/>
          </a:prstGeom>
          <a:noFill/>
          <a:ln>
            <a:noFill/>
          </a:ln>
        </p:spPr>
      </p:pic>
      <p:pic>
        <p:nvPicPr>
          <p:cNvPr id="1938" name="Google Shape;1938;p143"/>
          <p:cNvPicPr preferRelativeResize="0"/>
          <p:nvPr/>
        </p:nvPicPr>
        <p:blipFill rotWithShape="1">
          <a:blip r:embed="rId4">
            <a:alphaModFix/>
          </a:blip>
          <a:srcRect b="0" l="0" r="0" t="0"/>
          <a:stretch/>
        </p:blipFill>
        <p:spPr>
          <a:xfrm>
            <a:off x="4905510" y="2045050"/>
            <a:ext cx="3586028" cy="3273065"/>
          </a:xfrm>
          <a:prstGeom prst="rect">
            <a:avLst/>
          </a:prstGeom>
          <a:noFill/>
          <a:ln>
            <a:noFill/>
          </a:ln>
        </p:spPr>
      </p:pic>
      <p:sp>
        <p:nvSpPr>
          <p:cNvPr id="1939" name="Google Shape;1939;p143"/>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b="0" i="0" lang="en" sz="1200" u="none" cap="none" strike="noStrike">
                <a:solidFill>
                  <a:srgbClr val="2D4263"/>
                </a:solidFill>
                <a:latin typeface="Poppins Medium"/>
                <a:ea typeface="Poppins Medium"/>
                <a:cs typeface="Poppins Medium"/>
                <a:sym typeface="Poppins Medium"/>
              </a:rPr>
              <a:t>Research Background &amp; Motivation</a:t>
            </a:r>
            <a:endParaRPr sz="700"/>
          </a:p>
        </p:txBody>
      </p:sp>
      <p:sp>
        <p:nvSpPr>
          <p:cNvPr id="1940" name="Google Shape;1940;p143"/>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b="0" i="0" lang="en" sz="1200" u="none" cap="none" strike="noStrike">
                <a:solidFill>
                  <a:srgbClr val="EEEEEE"/>
                </a:solidFill>
                <a:latin typeface="Poppins Medium"/>
                <a:ea typeface="Poppins Medium"/>
                <a:cs typeface="Poppins Medium"/>
                <a:sym typeface="Poppins Medium"/>
              </a:rPr>
              <a:t>I</a:t>
            </a:r>
            <a:endParaRPr sz="700"/>
          </a:p>
        </p:txBody>
      </p:sp>
      <p:sp>
        <p:nvSpPr>
          <p:cNvPr id="1941" name="Google Shape;1941;p143"/>
          <p:cNvSpPr txBox="1"/>
          <p:nvPr/>
        </p:nvSpPr>
        <p:spPr>
          <a:xfrm>
            <a:off x="561975" y="927156"/>
            <a:ext cx="8067900" cy="6003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2D4263"/>
                </a:solidFill>
                <a:latin typeface="Poppins Medium"/>
                <a:ea typeface="Poppins Medium"/>
                <a:cs typeface="Poppins Medium"/>
                <a:sym typeface="Poppins Medium"/>
              </a:rPr>
              <a:t>Nemo enim ipsam voluptatem quia voluptas sit aspernatur aut odit aut fugit, sed quia consequuntur magni dolores eos qui ratione voluptatem sequi nesciunt</a:t>
            </a:r>
            <a:endParaRPr sz="700"/>
          </a:p>
        </p:txBody>
      </p:sp>
      <p:sp>
        <p:nvSpPr>
          <p:cNvPr id="1942" name="Google Shape;1942;p143"/>
          <p:cNvSpPr txBox="1"/>
          <p:nvPr/>
        </p:nvSpPr>
        <p:spPr>
          <a:xfrm>
            <a:off x="8459074" y="4567238"/>
            <a:ext cx="341100" cy="231000"/>
          </a:xfrm>
          <a:prstGeom prst="rect">
            <a:avLst/>
          </a:prstGeom>
          <a:noFill/>
          <a:ln>
            <a:noFill/>
          </a:ln>
        </p:spPr>
        <p:txBody>
          <a:bodyPr anchorCtr="0" anchor="t" bIns="0" lIns="0" spcFirstLastPara="1" rIns="0" wrap="square" tIns="0">
            <a:spAutoFit/>
          </a:bodyPr>
          <a:lstStyle/>
          <a:p>
            <a:pPr indent="0" lvl="0" marL="0" marR="0" rtl="0" algn="r">
              <a:lnSpc>
                <a:spcPct val="160000"/>
              </a:lnSpc>
              <a:spcBef>
                <a:spcPts val="0"/>
              </a:spcBef>
              <a:spcAft>
                <a:spcPts val="0"/>
              </a:spcAft>
              <a:buNone/>
            </a:pPr>
            <a:r>
              <a:rPr b="0" i="0" lang="en" sz="1500" u="none" cap="none" strike="noStrike">
                <a:solidFill>
                  <a:srgbClr val="2D4263"/>
                </a:solidFill>
                <a:latin typeface="Poppins Medium"/>
                <a:ea typeface="Poppins Medium"/>
                <a:cs typeface="Poppins Medium"/>
                <a:sym typeface="Poppins Medium"/>
              </a:rPr>
              <a:t>5</a:t>
            </a:r>
            <a:endParaRPr sz="700"/>
          </a:p>
        </p:txBody>
      </p:sp>
      <p:sp>
        <p:nvSpPr>
          <p:cNvPr id="1943" name="Google Shape;1943;p1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47" name="Shape 1947"/>
        <p:cNvGrpSpPr/>
        <p:nvPr/>
      </p:nvGrpSpPr>
      <p:grpSpPr>
        <a:xfrm>
          <a:off x="0" y="0"/>
          <a:ext cx="0" cy="0"/>
          <a:chOff x="0" y="0"/>
          <a:chExt cx="0" cy="0"/>
        </a:xfrm>
      </p:grpSpPr>
      <p:pic>
        <p:nvPicPr>
          <p:cNvPr id="1948" name="Google Shape;1948;p144"/>
          <p:cNvPicPr preferRelativeResize="0"/>
          <p:nvPr/>
        </p:nvPicPr>
        <p:blipFill rotWithShape="1">
          <a:blip r:embed="rId3">
            <a:alphaModFix/>
          </a:blip>
          <a:srcRect b="0" l="0" r="0" t="0"/>
          <a:stretch/>
        </p:blipFill>
        <p:spPr>
          <a:xfrm rot="-9007734">
            <a:off x="498910" y="3484414"/>
            <a:ext cx="2107221" cy="2254808"/>
          </a:xfrm>
          <a:prstGeom prst="rect">
            <a:avLst/>
          </a:prstGeom>
          <a:noFill/>
          <a:ln>
            <a:noFill/>
          </a:ln>
        </p:spPr>
      </p:pic>
      <p:sp>
        <p:nvSpPr>
          <p:cNvPr id="1949" name="Google Shape;1949;p144"/>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1950" name="Google Shape;1950;p144"/>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pic>
        <p:nvPicPr>
          <p:cNvPr id="1951" name="Google Shape;1951;p144"/>
          <p:cNvPicPr preferRelativeResize="0"/>
          <p:nvPr/>
        </p:nvPicPr>
        <p:blipFill rotWithShape="1">
          <a:blip r:embed="rId4">
            <a:alphaModFix/>
          </a:blip>
          <a:srcRect b="0" l="0" r="0" t="0"/>
          <a:stretch/>
        </p:blipFill>
        <p:spPr>
          <a:xfrm rot="587550">
            <a:off x="-951166" y="866221"/>
            <a:ext cx="2595344" cy="2057400"/>
          </a:xfrm>
          <a:prstGeom prst="rect">
            <a:avLst/>
          </a:prstGeom>
          <a:noFill/>
          <a:ln>
            <a:noFill/>
          </a:ln>
        </p:spPr>
      </p:pic>
      <p:pic>
        <p:nvPicPr>
          <p:cNvPr id="1952" name="Google Shape;1952;p144"/>
          <p:cNvPicPr preferRelativeResize="0"/>
          <p:nvPr/>
        </p:nvPicPr>
        <p:blipFill rotWithShape="1">
          <a:blip r:embed="rId5">
            <a:alphaModFix/>
          </a:blip>
          <a:srcRect b="0" l="0" r="0" t="0"/>
          <a:stretch/>
        </p:blipFill>
        <p:spPr>
          <a:xfrm rot="-972080">
            <a:off x="2004656" y="2030631"/>
            <a:ext cx="1149174" cy="1239306"/>
          </a:xfrm>
          <a:prstGeom prst="rect">
            <a:avLst/>
          </a:prstGeom>
          <a:noFill/>
          <a:ln>
            <a:noFill/>
          </a:ln>
        </p:spPr>
      </p:pic>
      <p:sp>
        <p:nvSpPr>
          <p:cNvPr id="1953" name="Google Shape;1953;p144"/>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b="0" i="0" lang="en" sz="1200" u="none" cap="none" strike="noStrike">
                <a:solidFill>
                  <a:srgbClr val="2D4263"/>
                </a:solidFill>
                <a:latin typeface="Poppins Medium"/>
                <a:ea typeface="Poppins Medium"/>
                <a:cs typeface="Poppins Medium"/>
                <a:sym typeface="Poppins Medium"/>
              </a:rPr>
              <a:t>Hypotheses Development</a:t>
            </a:r>
            <a:endParaRPr sz="700"/>
          </a:p>
        </p:txBody>
      </p:sp>
      <p:sp>
        <p:nvSpPr>
          <p:cNvPr id="1954" name="Google Shape;1954;p144"/>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b="0" i="0" lang="en" sz="1200" u="none" cap="none" strike="noStrike">
                <a:solidFill>
                  <a:srgbClr val="EEEEEE"/>
                </a:solidFill>
                <a:latin typeface="Poppins Medium"/>
                <a:ea typeface="Poppins Medium"/>
                <a:cs typeface="Poppins Medium"/>
                <a:sym typeface="Poppins Medium"/>
              </a:rPr>
              <a:t>II</a:t>
            </a:r>
            <a:endParaRPr sz="700"/>
          </a:p>
        </p:txBody>
      </p:sp>
      <p:sp>
        <p:nvSpPr>
          <p:cNvPr id="1955" name="Google Shape;1955;p144"/>
          <p:cNvSpPr txBox="1"/>
          <p:nvPr/>
        </p:nvSpPr>
        <p:spPr>
          <a:xfrm>
            <a:off x="3930207" y="927156"/>
            <a:ext cx="46995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2D4263"/>
                </a:solidFill>
                <a:latin typeface="Poppins Light"/>
                <a:ea typeface="Poppins Light"/>
                <a:cs typeface="Poppins Light"/>
                <a:sym typeface="Poppins Light"/>
              </a:rPr>
              <a:t>Hypothesis 2 </a:t>
            </a:r>
            <a:endParaRPr sz="700"/>
          </a:p>
        </p:txBody>
      </p:sp>
      <p:sp>
        <p:nvSpPr>
          <p:cNvPr id="1956" name="Google Shape;1956;p144"/>
          <p:cNvSpPr txBox="1"/>
          <p:nvPr/>
        </p:nvSpPr>
        <p:spPr>
          <a:xfrm>
            <a:off x="3930207" y="1413909"/>
            <a:ext cx="4699500" cy="9696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2D4263"/>
                </a:solidFill>
                <a:latin typeface="Poppins Medium"/>
                <a:ea typeface="Poppins Medium"/>
                <a:cs typeface="Poppins Medium"/>
                <a:sym typeface="Poppins Medium"/>
              </a:rPr>
              <a:t>Lorem ipsum dolor sit amet, consectetur adipiscing elit, sed do eiusmod tempor incididunt ut labore et dolore magna aliqua.</a:t>
            </a:r>
            <a:endParaRPr sz="700"/>
          </a:p>
        </p:txBody>
      </p:sp>
      <p:sp>
        <p:nvSpPr>
          <p:cNvPr id="1957" name="Google Shape;1957;p144"/>
          <p:cNvSpPr txBox="1"/>
          <p:nvPr/>
        </p:nvSpPr>
        <p:spPr>
          <a:xfrm>
            <a:off x="3667113" y="2460120"/>
            <a:ext cx="4962600" cy="3177000"/>
          </a:xfrm>
          <a:prstGeom prst="rect">
            <a:avLst/>
          </a:prstGeom>
          <a:noFill/>
          <a:ln>
            <a:noFill/>
          </a:ln>
        </p:spPr>
        <p:txBody>
          <a:bodyPr anchorCtr="0" anchor="t" bIns="0" lIns="0" spcFirstLastPara="1" rIns="0" wrap="square" tIns="0">
            <a:spAutoFit/>
          </a:bodyPr>
          <a:lstStyle/>
          <a:p>
            <a:pPr indent="-127000" lvl="1" marL="254000" marR="0" rtl="0" algn="l">
              <a:lnSpc>
                <a:spcPct val="180000"/>
              </a:lnSpc>
              <a:spcBef>
                <a:spcPts val="0"/>
              </a:spcBef>
              <a:spcAft>
                <a:spcPts val="0"/>
              </a:spcAft>
              <a:buClr>
                <a:srgbClr val="2D4263"/>
              </a:buClr>
              <a:buSzPts val="1200"/>
              <a:buFont typeface="Arial"/>
              <a:buChar char="•"/>
            </a:pPr>
            <a:r>
              <a:rPr b="0" i="0" lang="en" sz="1200" u="none" cap="none" strike="noStrike">
                <a:solidFill>
                  <a:srgbClr val="2D4263"/>
                </a:solidFill>
                <a:latin typeface="Poppins Light"/>
                <a:ea typeface="Poppins Light"/>
                <a:cs typeface="Poppins Light"/>
                <a:sym typeface="Poppins Light"/>
              </a:rPr>
              <a:t>Lorem ipsum dolor sit amet, consectetur adipiscing elit, sed do eiusmod tempor incididunt ut labore et dolore magna aliqua.</a:t>
            </a:r>
            <a:endParaRPr sz="700"/>
          </a:p>
          <a:p>
            <a:pPr indent="-127000" lvl="1" marL="254000" marR="0" rtl="0" algn="l">
              <a:lnSpc>
                <a:spcPct val="180000"/>
              </a:lnSpc>
              <a:spcBef>
                <a:spcPts val="0"/>
              </a:spcBef>
              <a:spcAft>
                <a:spcPts val="0"/>
              </a:spcAft>
              <a:buClr>
                <a:srgbClr val="2D4263"/>
              </a:buClr>
              <a:buSzPts val="1200"/>
              <a:buFont typeface="Arial"/>
              <a:buChar char="•"/>
            </a:pPr>
            <a:r>
              <a:rPr b="0" i="0" lang="en" sz="1200" u="none" cap="none" strike="noStrike">
                <a:solidFill>
                  <a:srgbClr val="2D4263"/>
                </a:solidFill>
                <a:latin typeface="Poppins Light"/>
                <a:ea typeface="Poppins Light"/>
                <a:cs typeface="Poppins Light"/>
                <a:sym typeface="Poppins Light"/>
              </a:rPr>
              <a:t>Ut enim ad minim veniam, quis nostrud exercitation ullamco laboris nisi ut aliquip ex ea commodo consequat. </a:t>
            </a:r>
            <a:endParaRPr sz="700"/>
          </a:p>
          <a:p>
            <a:pPr indent="-127000" lvl="1" marL="254000" marR="0" rtl="0" algn="l">
              <a:lnSpc>
                <a:spcPct val="180000"/>
              </a:lnSpc>
              <a:spcBef>
                <a:spcPts val="0"/>
              </a:spcBef>
              <a:spcAft>
                <a:spcPts val="0"/>
              </a:spcAft>
              <a:buClr>
                <a:srgbClr val="2D4263"/>
              </a:buClr>
              <a:buSzPts val="1200"/>
              <a:buFont typeface="Arial"/>
              <a:buChar char="•"/>
            </a:pPr>
            <a:r>
              <a:rPr b="0" i="0" lang="en" sz="1200" u="none" cap="none" strike="noStrike">
                <a:solidFill>
                  <a:srgbClr val="2D4263"/>
                </a:solidFill>
                <a:latin typeface="Poppins Light"/>
                <a:ea typeface="Poppins Light"/>
                <a:cs typeface="Poppins Light"/>
                <a:sym typeface="Poppins Light"/>
              </a:rPr>
              <a:t>Lorem ipsum dolor sit amet, consectetur adipiscing elit, sed do eiusmod tempor incididunt ut labore et dolore magna aliqua.</a:t>
            </a:r>
            <a:endParaRPr sz="700"/>
          </a:p>
          <a:p>
            <a:pPr indent="-127000" lvl="1" marL="254000" marR="0" rtl="0" algn="l">
              <a:lnSpc>
                <a:spcPct val="180000"/>
              </a:lnSpc>
              <a:spcBef>
                <a:spcPts val="0"/>
              </a:spcBef>
              <a:spcAft>
                <a:spcPts val="0"/>
              </a:spcAft>
              <a:buClr>
                <a:srgbClr val="2D4263"/>
              </a:buClr>
              <a:buSzPts val="1200"/>
              <a:buFont typeface="Arial"/>
              <a:buChar char="•"/>
            </a:pPr>
            <a:r>
              <a:rPr b="0" i="0" lang="en" sz="1200" u="none" cap="none" strike="noStrike">
                <a:solidFill>
                  <a:srgbClr val="2D4263"/>
                </a:solidFill>
                <a:latin typeface="Poppins Light"/>
                <a:ea typeface="Poppins Light"/>
                <a:cs typeface="Poppins Light"/>
                <a:sym typeface="Poppins Light"/>
              </a:rPr>
              <a:t>Ut enim ad minim veniam, quis nostrud exercitation ullamco laboris nisi ut aliquip ex ea commodo consequat. </a:t>
            </a:r>
            <a:endParaRPr sz="700"/>
          </a:p>
        </p:txBody>
      </p:sp>
      <p:sp>
        <p:nvSpPr>
          <p:cNvPr id="1958" name="Google Shape;1958;p144"/>
          <p:cNvSpPr txBox="1"/>
          <p:nvPr/>
        </p:nvSpPr>
        <p:spPr>
          <a:xfrm>
            <a:off x="8459074" y="4567238"/>
            <a:ext cx="341100" cy="231000"/>
          </a:xfrm>
          <a:prstGeom prst="rect">
            <a:avLst/>
          </a:prstGeom>
          <a:noFill/>
          <a:ln>
            <a:noFill/>
          </a:ln>
        </p:spPr>
        <p:txBody>
          <a:bodyPr anchorCtr="0" anchor="t" bIns="0" lIns="0" spcFirstLastPara="1" rIns="0" wrap="square" tIns="0">
            <a:spAutoFit/>
          </a:bodyPr>
          <a:lstStyle/>
          <a:p>
            <a:pPr indent="0" lvl="0" marL="0" marR="0" rtl="0" algn="r">
              <a:lnSpc>
                <a:spcPct val="160000"/>
              </a:lnSpc>
              <a:spcBef>
                <a:spcPts val="0"/>
              </a:spcBef>
              <a:spcAft>
                <a:spcPts val="0"/>
              </a:spcAft>
              <a:buNone/>
            </a:pPr>
            <a:r>
              <a:rPr b="0" i="0" lang="en" sz="1500" u="none" cap="none" strike="noStrike">
                <a:solidFill>
                  <a:srgbClr val="2D4263"/>
                </a:solidFill>
                <a:latin typeface="Poppins Medium"/>
                <a:ea typeface="Poppins Medium"/>
                <a:cs typeface="Poppins Medium"/>
                <a:sym typeface="Poppins Medium"/>
              </a:rPr>
              <a:t>7</a:t>
            </a:r>
            <a:endParaRPr sz="700"/>
          </a:p>
        </p:txBody>
      </p:sp>
      <p:sp>
        <p:nvSpPr>
          <p:cNvPr id="1959" name="Google Shape;1959;p1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63" name="Shape 1963"/>
        <p:cNvGrpSpPr/>
        <p:nvPr/>
      </p:nvGrpSpPr>
      <p:grpSpPr>
        <a:xfrm>
          <a:off x="0" y="0"/>
          <a:ext cx="0" cy="0"/>
          <a:chOff x="0" y="0"/>
          <a:chExt cx="0" cy="0"/>
        </a:xfrm>
      </p:grpSpPr>
      <p:sp>
        <p:nvSpPr>
          <p:cNvPr id="1964" name="Google Shape;1964;p145"/>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1965" name="Google Shape;1965;p145"/>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pic>
        <p:nvPicPr>
          <p:cNvPr id="1966" name="Google Shape;1966;p145"/>
          <p:cNvPicPr preferRelativeResize="0"/>
          <p:nvPr/>
        </p:nvPicPr>
        <p:blipFill rotWithShape="1">
          <a:blip r:embed="rId3">
            <a:alphaModFix/>
          </a:blip>
          <a:srcRect b="0" l="0" r="0" t="0"/>
          <a:stretch/>
        </p:blipFill>
        <p:spPr>
          <a:xfrm flipH="1">
            <a:off x="7458663" y="989068"/>
            <a:ext cx="1986348" cy="1865578"/>
          </a:xfrm>
          <a:prstGeom prst="rect">
            <a:avLst/>
          </a:prstGeom>
          <a:noFill/>
          <a:ln>
            <a:noFill/>
          </a:ln>
        </p:spPr>
      </p:pic>
      <p:pic>
        <p:nvPicPr>
          <p:cNvPr id="1967" name="Google Shape;1967;p145"/>
          <p:cNvPicPr preferRelativeResize="0"/>
          <p:nvPr/>
        </p:nvPicPr>
        <p:blipFill rotWithShape="1">
          <a:blip r:embed="rId4">
            <a:alphaModFix/>
          </a:blip>
          <a:srcRect b="0" l="0" r="0" t="0"/>
          <a:stretch/>
        </p:blipFill>
        <p:spPr>
          <a:xfrm>
            <a:off x="346506" y="1368163"/>
            <a:ext cx="1221388" cy="3260987"/>
          </a:xfrm>
          <a:prstGeom prst="rect">
            <a:avLst/>
          </a:prstGeom>
          <a:noFill/>
          <a:ln>
            <a:noFill/>
          </a:ln>
        </p:spPr>
      </p:pic>
      <p:sp>
        <p:nvSpPr>
          <p:cNvPr id="1968" name="Google Shape;1968;p145"/>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b="0" i="0" lang="en" sz="1200" u="none" cap="none" strike="noStrike">
                <a:solidFill>
                  <a:srgbClr val="2D4263"/>
                </a:solidFill>
                <a:latin typeface="Poppins Medium"/>
                <a:ea typeface="Poppins Medium"/>
                <a:cs typeface="Poppins Medium"/>
                <a:sym typeface="Poppins Medium"/>
              </a:rPr>
              <a:t>Hypotheses Development</a:t>
            </a:r>
            <a:endParaRPr sz="700"/>
          </a:p>
        </p:txBody>
      </p:sp>
      <p:sp>
        <p:nvSpPr>
          <p:cNvPr id="1969" name="Google Shape;1969;p145"/>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b="0" i="0" lang="en" sz="1200" u="none" cap="none" strike="noStrike">
                <a:solidFill>
                  <a:srgbClr val="EEEEEE"/>
                </a:solidFill>
                <a:latin typeface="Poppins Medium"/>
                <a:ea typeface="Poppins Medium"/>
                <a:cs typeface="Poppins Medium"/>
                <a:sym typeface="Poppins Medium"/>
              </a:rPr>
              <a:t>II</a:t>
            </a:r>
            <a:endParaRPr sz="700"/>
          </a:p>
        </p:txBody>
      </p:sp>
      <p:sp>
        <p:nvSpPr>
          <p:cNvPr id="1970" name="Google Shape;1970;p145"/>
          <p:cNvSpPr txBox="1"/>
          <p:nvPr/>
        </p:nvSpPr>
        <p:spPr>
          <a:xfrm>
            <a:off x="2353826" y="927156"/>
            <a:ext cx="46995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2D4263"/>
                </a:solidFill>
                <a:latin typeface="Poppins Light"/>
                <a:ea typeface="Poppins Light"/>
                <a:cs typeface="Poppins Light"/>
                <a:sym typeface="Poppins Light"/>
              </a:rPr>
              <a:t>Hypothesis 3 </a:t>
            </a:r>
            <a:endParaRPr sz="700"/>
          </a:p>
        </p:txBody>
      </p:sp>
      <p:sp>
        <p:nvSpPr>
          <p:cNvPr id="1971" name="Google Shape;1971;p145"/>
          <p:cNvSpPr txBox="1"/>
          <p:nvPr/>
        </p:nvSpPr>
        <p:spPr>
          <a:xfrm>
            <a:off x="2353826" y="1413909"/>
            <a:ext cx="4699500" cy="9696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2D4263"/>
                </a:solidFill>
                <a:latin typeface="Poppins Medium"/>
                <a:ea typeface="Poppins Medium"/>
                <a:cs typeface="Poppins Medium"/>
                <a:sym typeface="Poppins Medium"/>
              </a:rPr>
              <a:t>Lorem ipsum dolor sit amet, consectetur adipiscing elit, sed do eiusmod tempor incididunt ut labore et dolore magna aliqua.</a:t>
            </a:r>
            <a:endParaRPr sz="700"/>
          </a:p>
        </p:txBody>
      </p:sp>
      <p:sp>
        <p:nvSpPr>
          <p:cNvPr id="1972" name="Google Shape;1972;p145"/>
          <p:cNvSpPr txBox="1"/>
          <p:nvPr/>
        </p:nvSpPr>
        <p:spPr>
          <a:xfrm>
            <a:off x="2090731" y="2460120"/>
            <a:ext cx="4962600" cy="3177000"/>
          </a:xfrm>
          <a:prstGeom prst="rect">
            <a:avLst/>
          </a:prstGeom>
          <a:noFill/>
          <a:ln>
            <a:noFill/>
          </a:ln>
        </p:spPr>
        <p:txBody>
          <a:bodyPr anchorCtr="0" anchor="t" bIns="0" lIns="0" spcFirstLastPara="1" rIns="0" wrap="square" tIns="0">
            <a:spAutoFit/>
          </a:bodyPr>
          <a:lstStyle/>
          <a:p>
            <a:pPr indent="-127000" lvl="1" marL="254000" marR="0" rtl="0" algn="l">
              <a:lnSpc>
                <a:spcPct val="180000"/>
              </a:lnSpc>
              <a:spcBef>
                <a:spcPts val="0"/>
              </a:spcBef>
              <a:spcAft>
                <a:spcPts val="0"/>
              </a:spcAft>
              <a:buClr>
                <a:srgbClr val="2D4263"/>
              </a:buClr>
              <a:buSzPts val="1200"/>
              <a:buFont typeface="Arial"/>
              <a:buChar char="•"/>
            </a:pPr>
            <a:r>
              <a:rPr b="0" i="0" lang="en" sz="1200" u="none" cap="none" strike="noStrike">
                <a:solidFill>
                  <a:srgbClr val="2D4263"/>
                </a:solidFill>
                <a:latin typeface="Poppins Light"/>
                <a:ea typeface="Poppins Light"/>
                <a:cs typeface="Poppins Light"/>
                <a:sym typeface="Poppins Light"/>
              </a:rPr>
              <a:t>Lorem ipsum dolor sit amet, consectetur adipiscing elit, sed do eiusmod tempor incididunt ut labore et dolore magna aliqua.</a:t>
            </a:r>
            <a:endParaRPr sz="700"/>
          </a:p>
          <a:p>
            <a:pPr indent="-127000" lvl="1" marL="254000" marR="0" rtl="0" algn="l">
              <a:lnSpc>
                <a:spcPct val="180000"/>
              </a:lnSpc>
              <a:spcBef>
                <a:spcPts val="0"/>
              </a:spcBef>
              <a:spcAft>
                <a:spcPts val="0"/>
              </a:spcAft>
              <a:buClr>
                <a:srgbClr val="2D4263"/>
              </a:buClr>
              <a:buSzPts val="1200"/>
              <a:buFont typeface="Arial"/>
              <a:buChar char="•"/>
            </a:pPr>
            <a:r>
              <a:rPr b="0" i="0" lang="en" sz="1200" u="none" cap="none" strike="noStrike">
                <a:solidFill>
                  <a:srgbClr val="2D4263"/>
                </a:solidFill>
                <a:latin typeface="Poppins Light"/>
                <a:ea typeface="Poppins Light"/>
                <a:cs typeface="Poppins Light"/>
                <a:sym typeface="Poppins Light"/>
              </a:rPr>
              <a:t>Ut enim ad minim veniam, quis nostrud exercitation ullamco laboris nisi ut aliquip ex ea commodo consequat. </a:t>
            </a:r>
            <a:endParaRPr sz="700"/>
          </a:p>
          <a:p>
            <a:pPr indent="-127000" lvl="1" marL="254000" marR="0" rtl="0" algn="l">
              <a:lnSpc>
                <a:spcPct val="180000"/>
              </a:lnSpc>
              <a:spcBef>
                <a:spcPts val="0"/>
              </a:spcBef>
              <a:spcAft>
                <a:spcPts val="0"/>
              </a:spcAft>
              <a:buClr>
                <a:srgbClr val="2D4263"/>
              </a:buClr>
              <a:buSzPts val="1200"/>
              <a:buFont typeface="Arial"/>
              <a:buChar char="•"/>
            </a:pPr>
            <a:r>
              <a:rPr b="0" i="0" lang="en" sz="1200" u="none" cap="none" strike="noStrike">
                <a:solidFill>
                  <a:srgbClr val="2D4263"/>
                </a:solidFill>
                <a:latin typeface="Poppins Light"/>
                <a:ea typeface="Poppins Light"/>
                <a:cs typeface="Poppins Light"/>
                <a:sym typeface="Poppins Light"/>
              </a:rPr>
              <a:t>Lorem ipsum dolor sit amet, consectetur adipiscing elit, sed do eiusmod tempor incididunt ut labore et dolore magna aliqua.</a:t>
            </a:r>
            <a:endParaRPr sz="700"/>
          </a:p>
          <a:p>
            <a:pPr indent="-127000" lvl="1" marL="254000" marR="0" rtl="0" algn="l">
              <a:lnSpc>
                <a:spcPct val="180000"/>
              </a:lnSpc>
              <a:spcBef>
                <a:spcPts val="0"/>
              </a:spcBef>
              <a:spcAft>
                <a:spcPts val="0"/>
              </a:spcAft>
              <a:buClr>
                <a:srgbClr val="2D4263"/>
              </a:buClr>
              <a:buSzPts val="1200"/>
              <a:buFont typeface="Arial"/>
              <a:buChar char="•"/>
            </a:pPr>
            <a:r>
              <a:rPr b="0" i="0" lang="en" sz="1200" u="none" cap="none" strike="noStrike">
                <a:solidFill>
                  <a:srgbClr val="2D4263"/>
                </a:solidFill>
                <a:latin typeface="Poppins Light"/>
                <a:ea typeface="Poppins Light"/>
                <a:cs typeface="Poppins Light"/>
                <a:sym typeface="Poppins Light"/>
              </a:rPr>
              <a:t>Ut enim ad minim veniam, quis nostrud exercitation ullamco laboris nisi ut aliquip ex ea commodo consequat. </a:t>
            </a:r>
            <a:endParaRPr sz="700"/>
          </a:p>
        </p:txBody>
      </p:sp>
      <p:sp>
        <p:nvSpPr>
          <p:cNvPr id="1973" name="Google Shape;1973;p145"/>
          <p:cNvSpPr txBox="1"/>
          <p:nvPr/>
        </p:nvSpPr>
        <p:spPr>
          <a:xfrm>
            <a:off x="8459074" y="4567238"/>
            <a:ext cx="341100" cy="231000"/>
          </a:xfrm>
          <a:prstGeom prst="rect">
            <a:avLst/>
          </a:prstGeom>
          <a:noFill/>
          <a:ln>
            <a:noFill/>
          </a:ln>
        </p:spPr>
        <p:txBody>
          <a:bodyPr anchorCtr="0" anchor="t" bIns="0" lIns="0" spcFirstLastPara="1" rIns="0" wrap="square" tIns="0">
            <a:spAutoFit/>
          </a:bodyPr>
          <a:lstStyle/>
          <a:p>
            <a:pPr indent="0" lvl="0" marL="0" marR="0" rtl="0" algn="r">
              <a:lnSpc>
                <a:spcPct val="160000"/>
              </a:lnSpc>
              <a:spcBef>
                <a:spcPts val="0"/>
              </a:spcBef>
              <a:spcAft>
                <a:spcPts val="0"/>
              </a:spcAft>
              <a:buNone/>
            </a:pPr>
            <a:r>
              <a:rPr b="0" i="0" lang="en" sz="1500" u="none" cap="none" strike="noStrike">
                <a:solidFill>
                  <a:srgbClr val="2D4263"/>
                </a:solidFill>
                <a:latin typeface="Poppins Medium"/>
                <a:ea typeface="Poppins Medium"/>
                <a:cs typeface="Poppins Medium"/>
                <a:sym typeface="Poppins Medium"/>
              </a:rPr>
              <a:t>8</a:t>
            </a:r>
            <a:endParaRPr sz="700"/>
          </a:p>
        </p:txBody>
      </p:sp>
      <p:sp>
        <p:nvSpPr>
          <p:cNvPr id="1974" name="Google Shape;1974;p1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78" name="Shape 1978"/>
        <p:cNvGrpSpPr/>
        <p:nvPr/>
      </p:nvGrpSpPr>
      <p:grpSpPr>
        <a:xfrm>
          <a:off x="0" y="0"/>
          <a:ext cx="0" cy="0"/>
          <a:chOff x="0" y="0"/>
          <a:chExt cx="0" cy="0"/>
        </a:xfrm>
      </p:grpSpPr>
      <p:sp>
        <p:nvSpPr>
          <p:cNvPr id="1979" name="Google Shape;1979;p146"/>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1980" name="Google Shape;1980;p146"/>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pic>
        <p:nvPicPr>
          <p:cNvPr id="1981" name="Google Shape;1981;p146"/>
          <p:cNvPicPr preferRelativeResize="0"/>
          <p:nvPr/>
        </p:nvPicPr>
        <p:blipFill rotWithShape="1">
          <a:blip r:embed="rId3">
            <a:alphaModFix/>
          </a:blip>
          <a:srcRect b="0" l="0" r="0" t="0"/>
          <a:stretch/>
        </p:blipFill>
        <p:spPr>
          <a:xfrm>
            <a:off x="423885" y="787320"/>
            <a:ext cx="5023270" cy="4356180"/>
          </a:xfrm>
          <a:prstGeom prst="rect">
            <a:avLst/>
          </a:prstGeom>
          <a:noFill/>
          <a:ln>
            <a:noFill/>
          </a:ln>
        </p:spPr>
      </p:pic>
      <p:sp>
        <p:nvSpPr>
          <p:cNvPr id="1982" name="Google Shape;1982;p146"/>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b="0" i="0" lang="en" sz="1200" u="none" cap="none" strike="noStrike">
                <a:solidFill>
                  <a:srgbClr val="2D4263"/>
                </a:solidFill>
                <a:latin typeface="Poppins Medium"/>
                <a:ea typeface="Poppins Medium"/>
                <a:cs typeface="Poppins Medium"/>
                <a:sym typeface="Poppins Medium"/>
              </a:rPr>
              <a:t>Methodology</a:t>
            </a:r>
            <a:endParaRPr sz="700"/>
          </a:p>
        </p:txBody>
      </p:sp>
      <p:sp>
        <p:nvSpPr>
          <p:cNvPr id="1983" name="Google Shape;1983;p146"/>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b="0" i="0" lang="en" sz="1200" u="none" cap="none" strike="noStrike">
                <a:solidFill>
                  <a:srgbClr val="EEEEEE"/>
                </a:solidFill>
                <a:latin typeface="Poppins Medium"/>
                <a:ea typeface="Poppins Medium"/>
                <a:cs typeface="Poppins Medium"/>
                <a:sym typeface="Poppins Medium"/>
              </a:rPr>
              <a:t>III</a:t>
            </a:r>
            <a:endParaRPr sz="700"/>
          </a:p>
        </p:txBody>
      </p:sp>
      <p:sp>
        <p:nvSpPr>
          <p:cNvPr id="1984" name="Google Shape;1984;p146"/>
          <p:cNvSpPr txBox="1"/>
          <p:nvPr/>
        </p:nvSpPr>
        <p:spPr>
          <a:xfrm>
            <a:off x="5683183" y="1363767"/>
            <a:ext cx="2946600" cy="1514700"/>
          </a:xfrm>
          <a:prstGeom prst="rect">
            <a:avLst/>
          </a:prstGeom>
          <a:noFill/>
          <a:ln>
            <a:noFill/>
          </a:ln>
        </p:spPr>
        <p:txBody>
          <a:bodyPr anchorCtr="0" anchor="t" bIns="0" lIns="0" spcFirstLastPara="1" rIns="0" wrap="square" tIns="0">
            <a:spAutoFit/>
          </a:bodyPr>
          <a:lstStyle/>
          <a:p>
            <a:pPr indent="-127000" lvl="1" marL="254000" marR="0" rtl="0" algn="l">
              <a:lnSpc>
                <a:spcPct val="180000"/>
              </a:lnSpc>
              <a:spcBef>
                <a:spcPts val="0"/>
              </a:spcBef>
              <a:spcAft>
                <a:spcPts val="0"/>
              </a:spcAft>
              <a:buClr>
                <a:srgbClr val="2D4263"/>
              </a:buClr>
              <a:buSzPts val="1200"/>
              <a:buFont typeface="Arial"/>
              <a:buChar char="•"/>
            </a:pPr>
            <a:r>
              <a:rPr b="0" i="0" lang="en" sz="1200" u="none" cap="none" strike="noStrike">
                <a:solidFill>
                  <a:srgbClr val="2D4263"/>
                </a:solidFill>
                <a:latin typeface="Poppins Light"/>
                <a:ea typeface="Poppins Light"/>
                <a:cs typeface="Poppins Light"/>
                <a:sym typeface="Poppins Light"/>
              </a:rPr>
              <a:t>Lorem ipsum dolor sit amet, consectetur adipiscing elit.</a:t>
            </a:r>
            <a:endParaRPr sz="700"/>
          </a:p>
          <a:p>
            <a:pPr indent="-127000" lvl="1" marL="254000" marR="0" rtl="0" algn="l">
              <a:lnSpc>
                <a:spcPct val="180000"/>
              </a:lnSpc>
              <a:spcBef>
                <a:spcPts val="0"/>
              </a:spcBef>
              <a:spcAft>
                <a:spcPts val="0"/>
              </a:spcAft>
              <a:buClr>
                <a:srgbClr val="2D4263"/>
              </a:buClr>
              <a:buSzPts val="1200"/>
              <a:buFont typeface="Arial"/>
              <a:buChar char="•"/>
            </a:pPr>
            <a:r>
              <a:rPr b="0" i="0" lang="en" sz="1200" u="none" cap="none" strike="noStrike">
                <a:solidFill>
                  <a:srgbClr val="2D4263"/>
                </a:solidFill>
                <a:latin typeface="Poppins Light"/>
                <a:ea typeface="Poppins Light"/>
                <a:cs typeface="Poppins Light"/>
                <a:sym typeface="Poppins Light"/>
              </a:rPr>
              <a:t>Ut enim ad minim veniam. </a:t>
            </a:r>
            <a:endParaRPr sz="700"/>
          </a:p>
          <a:p>
            <a:pPr indent="-127000" lvl="1" marL="254000" marR="0" rtl="0" algn="l">
              <a:lnSpc>
                <a:spcPct val="180000"/>
              </a:lnSpc>
              <a:spcBef>
                <a:spcPts val="0"/>
              </a:spcBef>
              <a:spcAft>
                <a:spcPts val="0"/>
              </a:spcAft>
              <a:buClr>
                <a:srgbClr val="2D4263"/>
              </a:buClr>
              <a:buSzPts val="1200"/>
              <a:buFont typeface="Arial"/>
              <a:buChar char="•"/>
            </a:pPr>
            <a:r>
              <a:rPr b="0" i="0" lang="en" sz="1200" u="none" cap="none" strike="noStrike">
                <a:solidFill>
                  <a:srgbClr val="2D4263"/>
                </a:solidFill>
                <a:latin typeface="Poppins Light"/>
                <a:ea typeface="Poppins Light"/>
                <a:cs typeface="Poppins Light"/>
                <a:sym typeface="Poppins Light"/>
              </a:rPr>
              <a:t>Sed do eiusmod tempor incididunt ut labore et dolore magna aliqua.</a:t>
            </a:r>
            <a:endParaRPr sz="700"/>
          </a:p>
        </p:txBody>
      </p:sp>
      <p:sp>
        <p:nvSpPr>
          <p:cNvPr id="1985" name="Google Shape;1985;p146"/>
          <p:cNvSpPr txBox="1"/>
          <p:nvPr/>
        </p:nvSpPr>
        <p:spPr>
          <a:xfrm>
            <a:off x="5946277" y="927156"/>
            <a:ext cx="26835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2D4263"/>
                </a:solidFill>
                <a:latin typeface="Poppins Medium"/>
                <a:ea typeface="Poppins Medium"/>
                <a:cs typeface="Poppins Medium"/>
                <a:sym typeface="Poppins Medium"/>
              </a:rPr>
              <a:t>Method</a:t>
            </a:r>
            <a:endParaRPr sz="700"/>
          </a:p>
        </p:txBody>
      </p:sp>
      <p:sp>
        <p:nvSpPr>
          <p:cNvPr id="1986" name="Google Shape;1986;p146"/>
          <p:cNvSpPr txBox="1"/>
          <p:nvPr/>
        </p:nvSpPr>
        <p:spPr>
          <a:xfrm>
            <a:off x="5683183" y="3563303"/>
            <a:ext cx="2946600" cy="1182000"/>
          </a:xfrm>
          <a:prstGeom prst="rect">
            <a:avLst/>
          </a:prstGeom>
          <a:noFill/>
          <a:ln>
            <a:noFill/>
          </a:ln>
        </p:spPr>
        <p:txBody>
          <a:bodyPr anchorCtr="0" anchor="t" bIns="0" lIns="0" spcFirstLastPara="1" rIns="0" wrap="square" tIns="0">
            <a:spAutoFit/>
          </a:bodyPr>
          <a:lstStyle/>
          <a:p>
            <a:pPr indent="-127000" lvl="1" marL="254000" marR="0" rtl="0" algn="l">
              <a:lnSpc>
                <a:spcPct val="180000"/>
              </a:lnSpc>
              <a:spcBef>
                <a:spcPts val="0"/>
              </a:spcBef>
              <a:spcAft>
                <a:spcPts val="0"/>
              </a:spcAft>
              <a:buClr>
                <a:srgbClr val="2D4263"/>
              </a:buClr>
              <a:buSzPts val="1200"/>
              <a:buFont typeface="Arial"/>
              <a:buChar char="•"/>
            </a:pPr>
            <a:r>
              <a:rPr b="0" i="0" lang="en" sz="1200" u="none" cap="none" strike="noStrike">
                <a:solidFill>
                  <a:srgbClr val="2D4263"/>
                </a:solidFill>
                <a:latin typeface="Poppins Light"/>
                <a:ea typeface="Poppins Light"/>
                <a:cs typeface="Poppins Light"/>
                <a:sym typeface="Poppins Light"/>
              </a:rPr>
              <a:t>Lorem ipsum </a:t>
            </a:r>
            <a:endParaRPr sz="700"/>
          </a:p>
          <a:p>
            <a:pPr indent="-127000" lvl="1" marL="254000" marR="0" rtl="0" algn="l">
              <a:lnSpc>
                <a:spcPct val="180000"/>
              </a:lnSpc>
              <a:spcBef>
                <a:spcPts val="0"/>
              </a:spcBef>
              <a:spcAft>
                <a:spcPts val="0"/>
              </a:spcAft>
              <a:buClr>
                <a:srgbClr val="2D4263"/>
              </a:buClr>
              <a:buSzPts val="1200"/>
              <a:buFont typeface="Arial"/>
              <a:buChar char="•"/>
            </a:pPr>
            <a:r>
              <a:rPr b="0" i="0" lang="en" sz="1200" u="none" cap="none" strike="noStrike">
                <a:solidFill>
                  <a:srgbClr val="2D4263"/>
                </a:solidFill>
                <a:latin typeface="Poppins Light"/>
                <a:ea typeface="Poppins Light"/>
                <a:cs typeface="Poppins Light"/>
                <a:sym typeface="Poppins Light"/>
              </a:rPr>
              <a:t>Lorem ipsum</a:t>
            </a:r>
            <a:endParaRPr sz="700"/>
          </a:p>
          <a:p>
            <a:pPr indent="-127000" lvl="1" marL="254000" marR="0" rtl="0" algn="l">
              <a:lnSpc>
                <a:spcPct val="180000"/>
              </a:lnSpc>
              <a:spcBef>
                <a:spcPts val="0"/>
              </a:spcBef>
              <a:spcAft>
                <a:spcPts val="0"/>
              </a:spcAft>
              <a:buClr>
                <a:srgbClr val="2D4263"/>
              </a:buClr>
              <a:buSzPts val="1200"/>
              <a:buFont typeface="Arial"/>
              <a:buChar char="•"/>
            </a:pPr>
            <a:r>
              <a:rPr b="0" i="0" lang="en" sz="1200" u="none" cap="none" strike="noStrike">
                <a:solidFill>
                  <a:srgbClr val="2D4263"/>
                </a:solidFill>
                <a:latin typeface="Poppins Light"/>
                <a:ea typeface="Poppins Light"/>
                <a:cs typeface="Poppins Light"/>
                <a:sym typeface="Poppins Light"/>
              </a:rPr>
              <a:t>Lorem ipsum</a:t>
            </a:r>
            <a:endParaRPr sz="700"/>
          </a:p>
          <a:p>
            <a:pPr indent="-127000" lvl="1" marL="254000" marR="0" rtl="0" algn="l">
              <a:lnSpc>
                <a:spcPct val="180000"/>
              </a:lnSpc>
              <a:spcBef>
                <a:spcPts val="0"/>
              </a:spcBef>
              <a:spcAft>
                <a:spcPts val="0"/>
              </a:spcAft>
              <a:buClr>
                <a:srgbClr val="2D4263"/>
              </a:buClr>
              <a:buSzPts val="1200"/>
              <a:buFont typeface="Arial"/>
              <a:buChar char="•"/>
            </a:pPr>
            <a:r>
              <a:rPr b="0" i="0" lang="en" sz="1200" u="none" cap="none" strike="noStrike">
                <a:solidFill>
                  <a:srgbClr val="2D4263"/>
                </a:solidFill>
                <a:latin typeface="Poppins Light"/>
                <a:ea typeface="Poppins Light"/>
                <a:cs typeface="Poppins Light"/>
                <a:sym typeface="Poppins Light"/>
              </a:rPr>
              <a:t>Lorem ipsum</a:t>
            </a:r>
            <a:endParaRPr sz="700"/>
          </a:p>
        </p:txBody>
      </p:sp>
      <p:sp>
        <p:nvSpPr>
          <p:cNvPr id="1987" name="Google Shape;1987;p146"/>
          <p:cNvSpPr txBox="1"/>
          <p:nvPr/>
        </p:nvSpPr>
        <p:spPr>
          <a:xfrm>
            <a:off x="5946277" y="3126691"/>
            <a:ext cx="26835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2D4263"/>
                </a:solidFill>
                <a:latin typeface="Poppins Medium"/>
                <a:ea typeface="Poppins Medium"/>
                <a:cs typeface="Poppins Medium"/>
                <a:sym typeface="Poppins Medium"/>
              </a:rPr>
              <a:t>Location</a:t>
            </a:r>
            <a:endParaRPr sz="700"/>
          </a:p>
        </p:txBody>
      </p:sp>
      <p:sp>
        <p:nvSpPr>
          <p:cNvPr id="1988" name="Google Shape;1988;p146"/>
          <p:cNvSpPr txBox="1"/>
          <p:nvPr/>
        </p:nvSpPr>
        <p:spPr>
          <a:xfrm>
            <a:off x="8459074" y="4567238"/>
            <a:ext cx="341100" cy="231000"/>
          </a:xfrm>
          <a:prstGeom prst="rect">
            <a:avLst/>
          </a:prstGeom>
          <a:noFill/>
          <a:ln>
            <a:noFill/>
          </a:ln>
        </p:spPr>
        <p:txBody>
          <a:bodyPr anchorCtr="0" anchor="t" bIns="0" lIns="0" spcFirstLastPara="1" rIns="0" wrap="square" tIns="0">
            <a:spAutoFit/>
          </a:bodyPr>
          <a:lstStyle/>
          <a:p>
            <a:pPr indent="0" lvl="0" marL="0" marR="0" rtl="0" algn="r">
              <a:lnSpc>
                <a:spcPct val="160000"/>
              </a:lnSpc>
              <a:spcBef>
                <a:spcPts val="0"/>
              </a:spcBef>
              <a:spcAft>
                <a:spcPts val="0"/>
              </a:spcAft>
              <a:buNone/>
            </a:pPr>
            <a:r>
              <a:rPr b="0" i="0" lang="en" sz="1500" u="none" cap="none" strike="noStrike">
                <a:solidFill>
                  <a:srgbClr val="2D4263"/>
                </a:solidFill>
                <a:latin typeface="Poppins Medium"/>
                <a:ea typeface="Poppins Medium"/>
                <a:cs typeface="Poppins Medium"/>
                <a:sym typeface="Poppins Medium"/>
              </a:rPr>
              <a:t>9</a:t>
            </a:r>
            <a:endParaRPr sz="700"/>
          </a:p>
        </p:txBody>
      </p:sp>
      <p:sp>
        <p:nvSpPr>
          <p:cNvPr id="1989" name="Google Shape;1989;p1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93" name="Shape 1993"/>
        <p:cNvGrpSpPr/>
        <p:nvPr/>
      </p:nvGrpSpPr>
      <p:grpSpPr>
        <a:xfrm>
          <a:off x="0" y="0"/>
          <a:ext cx="0" cy="0"/>
          <a:chOff x="0" y="0"/>
          <a:chExt cx="0" cy="0"/>
        </a:xfrm>
      </p:grpSpPr>
      <p:sp>
        <p:nvSpPr>
          <p:cNvPr id="1994" name="Google Shape;1994;p147"/>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1995" name="Google Shape;1995;p147"/>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pic>
        <p:nvPicPr>
          <p:cNvPr id="1996" name="Google Shape;1996;p147"/>
          <p:cNvPicPr preferRelativeResize="0"/>
          <p:nvPr/>
        </p:nvPicPr>
        <p:blipFill rotWithShape="1">
          <a:blip r:embed="rId3">
            <a:alphaModFix/>
          </a:blip>
          <a:srcRect b="0" l="0" r="0" t="0"/>
          <a:stretch/>
        </p:blipFill>
        <p:spPr>
          <a:xfrm>
            <a:off x="561975" y="1476932"/>
            <a:ext cx="2823647" cy="2145972"/>
          </a:xfrm>
          <a:prstGeom prst="rect">
            <a:avLst/>
          </a:prstGeom>
          <a:noFill/>
          <a:ln>
            <a:noFill/>
          </a:ln>
        </p:spPr>
      </p:pic>
      <p:pic>
        <p:nvPicPr>
          <p:cNvPr id="1997" name="Google Shape;1997;p147"/>
          <p:cNvPicPr preferRelativeResize="0"/>
          <p:nvPr/>
        </p:nvPicPr>
        <p:blipFill rotWithShape="1">
          <a:blip r:embed="rId4">
            <a:alphaModFix/>
          </a:blip>
          <a:srcRect b="0" l="0" r="0" t="0"/>
          <a:stretch/>
        </p:blipFill>
        <p:spPr>
          <a:xfrm>
            <a:off x="5725069" y="1476932"/>
            <a:ext cx="2076211" cy="2145972"/>
          </a:xfrm>
          <a:prstGeom prst="rect">
            <a:avLst/>
          </a:prstGeom>
          <a:noFill/>
          <a:ln>
            <a:noFill/>
          </a:ln>
        </p:spPr>
      </p:pic>
      <p:sp>
        <p:nvSpPr>
          <p:cNvPr id="1998" name="Google Shape;1998;p147"/>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b="0" i="0" lang="en" sz="1200" u="none" cap="none" strike="noStrike">
                <a:solidFill>
                  <a:srgbClr val="2D4263"/>
                </a:solidFill>
                <a:latin typeface="Poppins Medium"/>
                <a:ea typeface="Poppins Medium"/>
                <a:cs typeface="Poppins Medium"/>
                <a:sym typeface="Poppins Medium"/>
              </a:rPr>
              <a:t>Research Results</a:t>
            </a:r>
            <a:endParaRPr sz="700"/>
          </a:p>
        </p:txBody>
      </p:sp>
      <p:sp>
        <p:nvSpPr>
          <p:cNvPr id="1999" name="Google Shape;1999;p147"/>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b="0" i="0" lang="en" sz="1200" u="none" cap="none" strike="noStrike">
                <a:solidFill>
                  <a:srgbClr val="EEEEEE"/>
                </a:solidFill>
                <a:latin typeface="Poppins Medium"/>
                <a:ea typeface="Poppins Medium"/>
                <a:cs typeface="Poppins Medium"/>
                <a:sym typeface="Poppins Medium"/>
              </a:rPr>
              <a:t>IV</a:t>
            </a:r>
            <a:endParaRPr sz="700"/>
          </a:p>
        </p:txBody>
      </p:sp>
      <p:sp>
        <p:nvSpPr>
          <p:cNvPr id="2000" name="Google Shape;2000;p147"/>
          <p:cNvSpPr txBox="1"/>
          <p:nvPr/>
        </p:nvSpPr>
        <p:spPr>
          <a:xfrm>
            <a:off x="561975" y="849614"/>
            <a:ext cx="26835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2D4263"/>
                </a:solidFill>
                <a:latin typeface="Poppins Medium"/>
                <a:ea typeface="Poppins Medium"/>
                <a:cs typeface="Poppins Medium"/>
                <a:sym typeface="Poppins Medium"/>
              </a:rPr>
              <a:t>Bar Chart</a:t>
            </a:r>
            <a:endParaRPr sz="700"/>
          </a:p>
        </p:txBody>
      </p:sp>
      <p:sp>
        <p:nvSpPr>
          <p:cNvPr id="2001" name="Google Shape;2001;p147"/>
          <p:cNvSpPr txBox="1"/>
          <p:nvPr/>
        </p:nvSpPr>
        <p:spPr>
          <a:xfrm>
            <a:off x="4896699" y="849614"/>
            <a:ext cx="26835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2D4263"/>
                </a:solidFill>
                <a:latin typeface="Poppins Medium"/>
                <a:ea typeface="Poppins Medium"/>
                <a:cs typeface="Poppins Medium"/>
                <a:sym typeface="Poppins Medium"/>
              </a:rPr>
              <a:t>Pie Chart</a:t>
            </a:r>
            <a:endParaRPr sz="700"/>
          </a:p>
        </p:txBody>
      </p:sp>
      <p:sp>
        <p:nvSpPr>
          <p:cNvPr id="2002" name="Google Shape;2002;p147"/>
          <p:cNvSpPr txBox="1"/>
          <p:nvPr/>
        </p:nvSpPr>
        <p:spPr>
          <a:xfrm>
            <a:off x="514350" y="3834765"/>
            <a:ext cx="3732900" cy="849600"/>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b="0" i="0" lang="en" sz="1200" u="none" cap="none" strike="noStrike">
                <a:solidFill>
                  <a:srgbClr val="2D4263"/>
                </a:solidFill>
                <a:latin typeface="Poppins Light"/>
                <a:ea typeface="Poppins Light"/>
                <a:cs typeface="Poppins Light"/>
                <a:sym typeface="Poppins Light"/>
              </a:rPr>
              <a:t>Lorem ipsum dolor sit amet, consectetur adipiscing elit, sed do eiusmod tempor incididunt ut labore et dolore magna aliqua.</a:t>
            </a:r>
            <a:endParaRPr sz="700"/>
          </a:p>
        </p:txBody>
      </p:sp>
      <p:sp>
        <p:nvSpPr>
          <p:cNvPr id="2003" name="Google Shape;2003;p147"/>
          <p:cNvSpPr txBox="1"/>
          <p:nvPr/>
        </p:nvSpPr>
        <p:spPr>
          <a:xfrm>
            <a:off x="4896699" y="3834765"/>
            <a:ext cx="3732900" cy="849600"/>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b="0" i="0" lang="en" sz="1200" u="none" cap="none" strike="noStrike">
                <a:solidFill>
                  <a:srgbClr val="2D4263"/>
                </a:solidFill>
                <a:latin typeface="Poppins Light"/>
                <a:ea typeface="Poppins Light"/>
                <a:cs typeface="Poppins Light"/>
                <a:sym typeface="Poppins Light"/>
              </a:rPr>
              <a:t>Lorem ipsum dolor sit amet, consectetur adipiscing elit, sed do eiusmod tempor incididunt ut labore et dolore magna aliqua.</a:t>
            </a:r>
            <a:endParaRPr sz="700"/>
          </a:p>
        </p:txBody>
      </p:sp>
      <p:sp>
        <p:nvSpPr>
          <p:cNvPr id="2004" name="Google Shape;2004;p147"/>
          <p:cNvSpPr txBox="1"/>
          <p:nvPr/>
        </p:nvSpPr>
        <p:spPr>
          <a:xfrm>
            <a:off x="8459074" y="4567238"/>
            <a:ext cx="341100" cy="231000"/>
          </a:xfrm>
          <a:prstGeom prst="rect">
            <a:avLst/>
          </a:prstGeom>
          <a:noFill/>
          <a:ln>
            <a:noFill/>
          </a:ln>
        </p:spPr>
        <p:txBody>
          <a:bodyPr anchorCtr="0" anchor="t" bIns="0" lIns="0" spcFirstLastPara="1" rIns="0" wrap="square" tIns="0">
            <a:spAutoFit/>
          </a:bodyPr>
          <a:lstStyle/>
          <a:p>
            <a:pPr indent="0" lvl="0" marL="0" marR="0" rtl="0" algn="r">
              <a:lnSpc>
                <a:spcPct val="160000"/>
              </a:lnSpc>
              <a:spcBef>
                <a:spcPts val="0"/>
              </a:spcBef>
              <a:spcAft>
                <a:spcPts val="0"/>
              </a:spcAft>
              <a:buNone/>
            </a:pPr>
            <a:r>
              <a:rPr b="0" i="0" lang="en" sz="1500" u="none" cap="none" strike="noStrike">
                <a:solidFill>
                  <a:srgbClr val="2D4263"/>
                </a:solidFill>
                <a:latin typeface="Poppins Medium"/>
                <a:ea typeface="Poppins Medium"/>
                <a:cs typeface="Poppins Medium"/>
                <a:sym typeface="Poppins Medium"/>
              </a:rPr>
              <a:t>10</a:t>
            </a:r>
            <a:endParaRPr sz="700"/>
          </a:p>
        </p:txBody>
      </p:sp>
      <p:sp>
        <p:nvSpPr>
          <p:cNvPr id="2005" name="Google Shape;2005;p1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2D38"/>
        </a:solidFill>
      </p:bgPr>
    </p:bg>
    <p:spTree>
      <p:nvGrpSpPr>
        <p:cNvPr id="267" name="Shape 267"/>
        <p:cNvGrpSpPr/>
        <p:nvPr/>
      </p:nvGrpSpPr>
      <p:grpSpPr>
        <a:xfrm>
          <a:off x="0" y="0"/>
          <a:ext cx="0" cy="0"/>
          <a:chOff x="0" y="0"/>
          <a:chExt cx="0" cy="0"/>
        </a:xfrm>
      </p:grpSpPr>
      <p:sp>
        <p:nvSpPr>
          <p:cNvPr id="268" name="Google Shape;268;p40"/>
          <p:cNvSpPr/>
          <p:nvPr/>
        </p:nvSpPr>
        <p:spPr>
          <a:xfrm>
            <a:off x="0" y="4613726"/>
            <a:ext cx="9140275" cy="529239"/>
          </a:xfrm>
          <a:custGeom>
            <a:rect b="b" l="l" r="r" t="t"/>
            <a:pathLst>
              <a:path extrusionOk="0" h="908565" w="6186311">
                <a:moveTo>
                  <a:pt x="0" y="0"/>
                </a:moveTo>
                <a:lnTo>
                  <a:pt x="6186311" y="0"/>
                </a:lnTo>
                <a:lnTo>
                  <a:pt x="6186311" y="908565"/>
                </a:lnTo>
                <a:lnTo>
                  <a:pt x="0" y="908565"/>
                </a:lnTo>
                <a:close/>
              </a:path>
            </a:pathLst>
          </a:custGeom>
          <a:solidFill>
            <a:srgbClr val="2D4263"/>
          </a:solidFill>
          <a:ln>
            <a:noFill/>
          </a:ln>
        </p:spPr>
      </p:sp>
      <p:sp>
        <p:nvSpPr>
          <p:cNvPr id="269" name="Google Shape;269;p40"/>
          <p:cNvSpPr txBox="1"/>
          <p:nvPr>
            <p:ph type="title"/>
          </p:nvPr>
        </p:nvSpPr>
        <p:spPr>
          <a:xfrm>
            <a:off x="85069" y="0"/>
            <a:ext cx="3572100" cy="5143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alibri"/>
              <a:buNone/>
            </a:pPr>
            <a:r>
              <a:rPr lang="en" sz="2400">
                <a:solidFill>
                  <a:schemeClr val="lt1"/>
                </a:solidFill>
                <a:latin typeface="Poppins SemiBold"/>
                <a:ea typeface="Poppins SemiBold"/>
                <a:cs typeface="Poppins SemiBold"/>
                <a:sym typeface="Poppins SemiBold"/>
              </a:rPr>
              <a:t>Components of an influence maximization algorithm</a:t>
            </a:r>
            <a:endParaRPr sz="2400">
              <a:solidFill>
                <a:schemeClr val="lt1"/>
              </a:solidFill>
              <a:latin typeface="Poppins SemiBold"/>
              <a:ea typeface="Poppins SemiBold"/>
              <a:cs typeface="Poppins SemiBold"/>
              <a:sym typeface="Poppins SemiBold"/>
            </a:endParaRPr>
          </a:p>
          <a:p>
            <a:pPr indent="0" lvl="0" marL="0" rtl="0" algn="l">
              <a:lnSpc>
                <a:spcPct val="90000"/>
              </a:lnSpc>
              <a:spcBef>
                <a:spcPts val="0"/>
              </a:spcBef>
              <a:spcAft>
                <a:spcPts val="0"/>
              </a:spcAft>
              <a:buClr>
                <a:schemeClr val="dk1"/>
              </a:buClr>
              <a:buSzPts val="3000"/>
              <a:buFont typeface="Calibri"/>
              <a:buNone/>
            </a:pPr>
            <a:r>
              <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chemeClr val="lt1"/>
              </a:buClr>
              <a:buSzPts val="1500"/>
              <a:buFont typeface="Poppins Light"/>
              <a:buAutoNum type="arabicPeriod"/>
            </a:pPr>
            <a:r>
              <a:rPr lang="en" sz="1500">
                <a:solidFill>
                  <a:schemeClr val="lt1"/>
                </a:solidFill>
                <a:latin typeface="Poppins Light"/>
                <a:ea typeface="Poppins Light"/>
                <a:cs typeface="Poppins Light"/>
                <a:sym typeface="Poppins Light"/>
              </a:rPr>
              <a:t>Network graph</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chemeClr val="lt1"/>
              </a:buClr>
              <a:buSzPts val="1500"/>
              <a:buFont typeface="Poppins Light"/>
              <a:buAutoNum type="arabicPeriod"/>
            </a:pPr>
            <a:r>
              <a:rPr lang="en" sz="1500">
                <a:solidFill>
                  <a:schemeClr val="lt1"/>
                </a:solidFill>
                <a:latin typeface="Poppins Light"/>
                <a:ea typeface="Poppins Light"/>
                <a:cs typeface="Poppins Light"/>
                <a:sym typeface="Poppins Light"/>
              </a:rPr>
              <a:t>Budget</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rgbClr val="74A6F4"/>
              </a:buClr>
              <a:buSzPts val="1500"/>
              <a:buFont typeface="Poppins"/>
              <a:buAutoNum type="arabicPeriod"/>
            </a:pPr>
            <a:r>
              <a:rPr b="1" lang="en" sz="1500">
                <a:solidFill>
                  <a:srgbClr val="74A6F4"/>
                </a:solidFill>
                <a:latin typeface="Poppins"/>
                <a:ea typeface="Poppins"/>
                <a:cs typeface="Poppins"/>
                <a:sym typeface="Poppins"/>
              </a:rPr>
              <a:t>Influence model</a:t>
            </a:r>
            <a:endParaRPr b="1" sz="1500">
              <a:solidFill>
                <a:srgbClr val="74A6F4"/>
              </a:solidFill>
              <a:latin typeface="Poppins"/>
              <a:ea typeface="Poppins"/>
              <a:cs typeface="Poppins"/>
              <a:sym typeface="Poppins"/>
            </a:endParaRPr>
          </a:p>
          <a:p>
            <a:pPr indent="-323850" lvl="0" marL="457200" rtl="0" algn="l">
              <a:lnSpc>
                <a:spcPct val="90000"/>
              </a:lnSpc>
              <a:spcBef>
                <a:spcPts val="0"/>
              </a:spcBef>
              <a:spcAft>
                <a:spcPts val="0"/>
              </a:spcAft>
              <a:buClr>
                <a:schemeClr val="lt1"/>
              </a:buClr>
              <a:buSzPts val="1500"/>
              <a:buFont typeface="Poppins Light"/>
              <a:buAutoNum type="arabicPeriod"/>
            </a:pPr>
            <a:r>
              <a:rPr lang="en" sz="1500">
                <a:solidFill>
                  <a:schemeClr val="lt1"/>
                </a:solidFill>
                <a:latin typeface="Poppins Light"/>
                <a:ea typeface="Poppins Light"/>
                <a:cs typeface="Poppins Light"/>
                <a:sym typeface="Poppins Light"/>
              </a:rPr>
              <a:t>Optimization framework</a:t>
            </a:r>
            <a:endParaRPr sz="1500">
              <a:solidFill>
                <a:schemeClr val="lt1"/>
              </a:solidFill>
              <a:latin typeface="Poppins Light"/>
              <a:ea typeface="Poppins Light"/>
              <a:cs typeface="Poppins Light"/>
              <a:sym typeface="Poppins Light"/>
            </a:endParaRPr>
          </a:p>
        </p:txBody>
      </p:sp>
      <p:sp>
        <p:nvSpPr>
          <p:cNvPr id="270" name="Google Shape;270;p40"/>
          <p:cNvSpPr txBox="1"/>
          <p:nvPr/>
        </p:nvSpPr>
        <p:spPr>
          <a:xfrm>
            <a:off x="3771400" y="831500"/>
            <a:ext cx="4725000" cy="572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
                <a:solidFill>
                  <a:schemeClr val="lt1"/>
                </a:solidFill>
                <a:latin typeface="Poppins SemiBold"/>
                <a:ea typeface="Poppins SemiBold"/>
                <a:cs typeface="Poppins SemiBold"/>
                <a:sym typeface="Poppins SemiBold"/>
              </a:rPr>
              <a:t>Convert</a:t>
            </a:r>
            <a:r>
              <a:rPr lang="en">
                <a:solidFill>
                  <a:schemeClr val="lt1"/>
                </a:solidFill>
                <a:latin typeface="Poppins SemiBold"/>
                <a:ea typeface="Poppins SemiBold"/>
                <a:cs typeface="Poppins SemiBold"/>
                <a:sym typeface="Poppins SemiBold"/>
              </a:rPr>
              <a:t> retweet propagation network to bipartite graph to model the spread of influence</a:t>
            </a:r>
            <a:endParaRPr>
              <a:solidFill>
                <a:schemeClr val="accent3"/>
              </a:solidFill>
              <a:latin typeface="Poppins SemiBold"/>
              <a:ea typeface="Poppins SemiBold"/>
              <a:cs typeface="Poppins SemiBold"/>
              <a:sym typeface="Poppins SemiBold"/>
            </a:endParaRPr>
          </a:p>
        </p:txBody>
      </p:sp>
      <p:sp>
        <p:nvSpPr>
          <p:cNvPr id="271" name="Google Shape;271;p40"/>
          <p:cNvSpPr/>
          <p:nvPr/>
        </p:nvSpPr>
        <p:spPr>
          <a:xfrm>
            <a:off x="5920888" y="2312963"/>
            <a:ext cx="426000" cy="2130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 name="Google Shape;272;p40"/>
          <p:cNvGrpSpPr/>
          <p:nvPr/>
        </p:nvGrpSpPr>
        <p:grpSpPr>
          <a:xfrm>
            <a:off x="3955512" y="3387532"/>
            <a:ext cx="1004086" cy="430415"/>
            <a:chOff x="4264925" y="2201125"/>
            <a:chExt cx="933600" cy="400200"/>
          </a:xfrm>
        </p:grpSpPr>
        <p:grpSp>
          <p:nvGrpSpPr>
            <p:cNvPr id="273" name="Google Shape;273;p40"/>
            <p:cNvGrpSpPr/>
            <p:nvPr/>
          </p:nvGrpSpPr>
          <p:grpSpPr>
            <a:xfrm>
              <a:off x="4264925" y="2201125"/>
              <a:ext cx="933600" cy="400200"/>
              <a:chOff x="4264925" y="2124925"/>
              <a:chExt cx="933600" cy="400200"/>
            </a:xfrm>
          </p:grpSpPr>
          <p:pic>
            <p:nvPicPr>
              <p:cNvPr id="274" name="Google Shape;274;p40"/>
              <p:cNvPicPr preferRelativeResize="0"/>
              <p:nvPr/>
            </p:nvPicPr>
            <p:blipFill>
              <a:blip r:embed="rId3">
                <a:alphaModFix/>
              </a:blip>
              <a:stretch>
                <a:fillRect/>
              </a:stretch>
            </p:blipFill>
            <p:spPr>
              <a:xfrm>
                <a:off x="4264925" y="2124925"/>
                <a:ext cx="400200" cy="400200"/>
              </a:xfrm>
              <a:prstGeom prst="rect">
                <a:avLst/>
              </a:prstGeom>
              <a:noFill/>
              <a:ln>
                <a:noFill/>
              </a:ln>
            </p:spPr>
          </p:pic>
          <p:pic>
            <p:nvPicPr>
              <p:cNvPr id="275" name="Google Shape;275;p40"/>
              <p:cNvPicPr preferRelativeResize="0"/>
              <p:nvPr/>
            </p:nvPicPr>
            <p:blipFill>
              <a:blip r:embed="rId3">
                <a:alphaModFix/>
              </a:blip>
              <a:stretch>
                <a:fillRect/>
              </a:stretch>
            </p:blipFill>
            <p:spPr>
              <a:xfrm>
                <a:off x="4798325" y="2124925"/>
                <a:ext cx="400200" cy="400200"/>
              </a:xfrm>
              <a:prstGeom prst="rect">
                <a:avLst/>
              </a:prstGeom>
              <a:noFill/>
              <a:ln>
                <a:noFill/>
              </a:ln>
            </p:spPr>
          </p:pic>
        </p:grpSp>
        <p:pic>
          <p:nvPicPr>
            <p:cNvPr id="276" name="Google Shape;276;p40"/>
            <p:cNvPicPr preferRelativeResize="0"/>
            <p:nvPr/>
          </p:nvPicPr>
          <p:blipFill>
            <a:blip r:embed="rId4">
              <a:alphaModFix/>
            </a:blip>
            <a:stretch>
              <a:fillRect/>
            </a:stretch>
          </p:blipFill>
          <p:spPr>
            <a:xfrm>
              <a:off x="4652898" y="2346450"/>
              <a:ext cx="157650" cy="157650"/>
            </a:xfrm>
            <a:prstGeom prst="rect">
              <a:avLst/>
            </a:prstGeom>
            <a:noFill/>
            <a:ln>
              <a:noFill/>
            </a:ln>
          </p:spPr>
        </p:pic>
      </p:grpSp>
      <p:grpSp>
        <p:nvGrpSpPr>
          <p:cNvPr id="277" name="Google Shape;277;p40"/>
          <p:cNvGrpSpPr/>
          <p:nvPr/>
        </p:nvGrpSpPr>
        <p:grpSpPr>
          <a:xfrm>
            <a:off x="6817074" y="1692411"/>
            <a:ext cx="1159646" cy="1454131"/>
            <a:chOff x="6896875" y="884917"/>
            <a:chExt cx="938529" cy="1176862"/>
          </a:xfrm>
        </p:grpSpPr>
        <p:grpSp>
          <p:nvGrpSpPr>
            <p:cNvPr id="278" name="Google Shape;278;p40"/>
            <p:cNvGrpSpPr/>
            <p:nvPr/>
          </p:nvGrpSpPr>
          <p:grpSpPr>
            <a:xfrm>
              <a:off x="6896875" y="884917"/>
              <a:ext cx="938529" cy="1176862"/>
              <a:chOff x="6864388" y="1106479"/>
              <a:chExt cx="938529" cy="1176862"/>
            </a:xfrm>
          </p:grpSpPr>
          <p:cxnSp>
            <p:nvCxnSpPr>
              <p:cNvPr id="279" name="Google Shape;279;p40"/>
              <p:cNvCxnSpPr>
                <a:endCxn id="280" idx="3"/>
              </p:cNvCxnSpPr>
              <p:nvPr/>
            </p:nvCxnSpPr>
            <p:spPr>
              <a:xfrm flipH="1" rot="10800000">
                <a:off x="6962580" y="1190213"/>
                <a:ext cx="756600" cy="504600"/>
              </a:xfrm>
              <a:prstGeom prst="straightConnector1">
                <a:avLst/>
              </a:prstGeom>
              <a:noFill/>
              <a:ln cap="flat" cmpd="sng" w="9525">
                <a:solidFill>
                  <a:schemeClr val="accent3"/>
                </a:solidFill>
                <a:prstDash val="solid"/>
                <a:round/>
                <a:headEnd len="med" w="med" type="none"/>
                <a:tailEnd len="med" w="med" type="none"/>
              </a:ln>
            </p:spPr>
          </p:cxnSp>
          <p:cxnSp>
            <p:nvCxnSpPr>
              <p:cNvPr id="281" name="Google Shape;281;p40"/>
              <p:cNvCxnSpPr>
                <a:stCxn id="282" idx="6"/>
                <a:endCxn id="283" idx="2"/>
              </p:cNvCxnSpPr>
              <p:nvPr/>
            </p:nvCxnSpPr>
            <p:spPr>
              <a:xfrm flipH="1" rot="10800000">
                <a:off x="6962488" y="1425238"/>
                <a:ext cx="742200" cy="269700"/>
              </a:xfrm>
              <a:prstGeom prst="straightConnector1">
                <a:avLst/>
              </a:prstGeom>
              <a:noFill/>
              <a:ln cap="flat" cmpd="sng" w="9525">
                <a:solidFill>
                  <a:schemeClr val="accent3"/>
                </a:solidFill>
                <a:prstDash val="solid"/>
                <a:round/>
                <a:headEnd len="med" w="med" type="none"/>
                <a:tailEnd len="med" w="med" type="none"/>
              </a:ln>
            </p:spPr>
          </p:cxnSp>
          <p:cxnSp>
            <p:nvCxnSpPr>
              <p:cNvPr id="284" name="Google Shape;284;p40"/>
              <p:cNvCxnSpPr>
                <a:stCxn id="282" idx="6"/>
                <a:endCxn id="285" idx="2"/>
              </p:cNvCxnSpPr>
              <p:nvPr/>
            </p:nvCxnSpPr>
            <p:spPr>
              <a:xfrm>
                <a:off x="6962488" y="1694938"/>
                <a:ext cx="742200" cy="0"/>
              </a:xfrm>
              <a:prstGeom prst="straightConnector1">
                <a:avLst/>
              </a:prstGeom>
              <a:noFill/>
              <a:ln cap="flat" cmpd="sng" w="9525">
                <a:solidFill>
                  <a:schemeClr val="accent3"/>
                </a:solidFill>
                <a:prstDash val="solid"/>
                <a:round/>
                <a:headEnd len="med" w="med" type="none"/>
                <a:tailEnd len="med" w="med" type="none"/>
              </a:ln>
            </p:spPr>
          </p:cxnSp>
          <p:cxnSp>
            <p:nvCxnSpPr>
              <p:cNvPr id="286" name="Google Shape;286;p40"/>
              <p:cNvCxnSpPr>
                <a:stCxn id="282" idx="6"/>
                <a:endCxn id="287" idx="2"/>
              </p:cNvCxnSpPr>
              <p:nvPr/>
            </p:nvCxnSpPr>
            <p:spPr>
              <a:xfrm>
                <a:off x="6962488" y="1694938"/>
                <a:ext cx="742200" cy="269700"/>
              </a:xfrm>
              <a:prstGeom prst="straightConnector1">
                <a:avLst/>
              </a:prstGeom>
              <a:noFill/>
              <a:ln cap="flat" cmpd="sng" w="9525">
                <a:solidFill>
                  <a:schemeClr val="accent3"/>
                </a:solidFill>
                <a:prstDash val="solid"/>
                <a:round/>
                <a:headEnd len="med" w="med" type="none"/>
                <a:tailEnd len="med" w="med" type="none"/>
              </a:ln>
            </p:spPr>
          </p:cxnSp>
          <p:cxnSp>
            <p:nvCxnSpPr>
              <p:cNvPr id="288" name="Google Shape;288;p40"/>
              <p:cNvCxnSpPr>
                <a:stCxn id="282" idx="6"/>
                <a:endCxn id="289" idx="1"/>
              </p:cNvCxnSpPr>
              <p:nvPr/>
            </p:nvCxnSpPr>
            <p:spPr>
              <a:xfrm>
                <a:off x="6962488" y="1694938"/>
                <a:ext cx="756600" cy="504600"/>
              </a:xfrm>
              <a:prstGeom prst="straightConnector1">
                <a:avLst/>
              </a:prstGeom>
              <a:noFill/>
              <a:ln cap="flat" cmpd="sng" w="9525">
                <a:solidFill>
                  <a:schemeClr val="accent3"/>
                </a:solidFill>
                <a:prstDash val="solid"/>
                <a:round/>
                <a:headEnd len="med" w="med" type="none"/>
                <a:tailEnd len="med" w="med" type="none"/>
              </a:ln>
            </p:spPr>
          </p:cxnSp>
          <p:sp>
            <p:nvSpPr>
              <p:cNvPr id="282" name="Google Shape;282;p40"/>
              <p:cNvSpPr/>
              <p:nvPr/>
            </p:nvSpPr>
            <p:spPr>
              <a:xfrm>
                <a:off x="6864388" y="1645888"/>
                <a:ext cx="98100" cy="98100"/>
              </a:xfrm>
              <a:prstGeom prst="ellipse">
                <a:avLst/>
              </a:prstGeom>
              <a:solidFill>
                <a:srgbClr val="E7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0"/>
              <p:cNvSpPr/>
              <p:nvPr/>
            </p:nvSpPr>
            <p:spPr>
              <a:xfrm>
                <a:off x="7704814" y="1106479"/>
                <a:ext cx="98100" cy="98100"/>
              </a:xfrm>
              <a:prstGeom prst="ellipse">
                <a:avLst/>
              </a:prstGeom>
              <a:solidFill>
                <a:srgbClr val="844B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0"/>
              <p:cNvSpPr/>
              <p:nvPr/>
            </p:nvSpPr>
            <p:spPr>
              <a:xfrm>
                <a:off x="7704806" y="1376206"/>
                <a:ext cx="98100" cy="98100"/>
              </a:xfrm>
              <a:prstGeom prst="ellipse">
                <a:avLst/>
              </a:prstGeom>
              <a:solidFill>
                <a:srgbClr val="E7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0"/>
              <p:cNvSpPr/>
              <p:nvPr/>
            </p:nvSpPr>
            <p:spPr>
              <a:xfrm>
                <a:off x="7704817" y="1645897"/>
                <a:ext cx="98100" cy="98100"/>
              </a:xfrm>
              <a:prstGeom prst="ellipse">
                <a:avLst/>
              </a:prstGeom>
              <a:solidFill>
                <a:srgbClr val="844B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0"/>
              <p:cNvSpPr/>
              <p:nvPr/>
            </p:nvSpPr>
            <p:spPr>
              <a:xfrm>
                <a:off x="7704807" y="1915577"/>
                <a:ext cx="98100" cy="98100"/>
              </a:xfrm>
              <a:prstGeom prst="ellipse">
                <a:avLst/>
              </a:prstGeom>
              <a:solidFill>
                <a:srgbClr val="844B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0"/>
              <p:cNvSpPr/>
              <p:nvPr/>
            </p:nvSpPr>
            <p:spPr>
              <a:xfrm>
                <a:off x="7704788" y="2185241"/>
                <a:ext cx="98100" cy="98100"/>
              </a:xfrm>
              <a:prstGeom prst="ellipse">
                <a:avLst/>
              </a:prstGeom>
              <a:solidFill>
                <a:srgbClr val="844B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40"/>
            <p:cNvSpPr txBox="1"/>
            <p:nvPr/>
          </p:nvSpPr>
          <p:spPr>
            <a:xfrm>
              <a:off x="7529200" y="884925"/>
              <a:ext cx="139800" cy="87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baseline="-25000" sz="700">
                <a:solidFill>
                  <a:schemeClr val="accent3"/>
                </a:solidFill>
                <a:latin typeface="Poppins"/>
                <a:ea typeface="Poppins"/>
                <a:cs typeface="Poppins"/>
                <a:sym typeface="Poppins"/>
              </a:endParaRPr>
            </a:p>
          </p:txBody>
        </p:sp>
        <p:sp>
          <p:nvSpPr>
            <p:cNvPr id="291" name="Google Shape;291;p40"/>
            <p:cNvSpPr txBox="1"/>
            <p:nvPr/>
          </p:nvSpPr>
          <p:spPr>
            <a:xfrm>
              <a:off x="7529200" y="956063"/>
              <a:ext cx="139800" cy="87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chemeClr val="accent3"/>
                  </a:solidFill>
                  <a:latin typeface="Poppins"/>
                  <a:ea typeface="Poppins"/>
                  <a:cs typeface="Poppins"/>
                  <a:sym typeface="Poppins"/>
                </a:rPr>
                <a:t>?</a:t>
              </a:r>
              <a:endParaRPr baseline="-25000" sz="700">
                <a:solidFill>
                  <a:schemeClr val="accent3"/>
                </a:solidFill>
                <a:latin typeface="Poppins"/>
                <a:ea typeface="Poppins"/>
                <a:cs typeface="Poppins"/>
                <a:sym typeface="Poppins"/>
              </a:endParaRPr>
            </a:p>
          </p:txBody>
        </p:sp>
        <p:sp>
          <p:nvSpPr>
            <p:cNvPr id="292" name="Google Shape;292;p40"/>
            <p:cNvSpPr txBox="1"/>
            <p:nvPr/>
          </p:nvSpPr>
          <p:spPr>
            <a:xfrm>
              <a:off x="7529200" y="1127788"/>
              <a:ext cx="139800" cy="87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chemeClr val="accent3"/>
                  </a:solidFill>
                  <a:latin typeface="Poppins"/>
                  <a:ea typeface="Poppins"/>
                  <a:cs typeface="Poppins"/>
                  <a:sym typeface="Poppins"/>
                </a:rPr>
                <a:t>?</a:t>
              </a:r>
              <a:endParaRPr baseline="-25000" sz="700">
                <a:solidFill>
                  <a:schemeClr val="accent3"/>
                </a:solidFill>
                <a:latin typeface="Poppins"/>
                <a:ea typeface="Poppins"/>
                <a:cs typeface="Poppins"/>
                <a:sym typeface="Poppins"/>
              </a:endParaRPr>
            </a:p>
          </p:txBody>
        </p:sp>
        <p:sp>
          <p:nvSpPr>
            <p:cNvPr id="293" name="Google Shape;293;p40"/>
            <p:cNvSpPr txBox="1"/>
            <p:nvPr/>
          </p:nvSpPr>
          <p:spPr>
            <a:xfrm>
              <a:off x="7529200" y="1332663"/>
              <a:ext cx="139800" cy="87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chemeClr val="accent3"/>
                  </a:solidFill>
                  <a:latin typeface="Poppins"/>
                  <a:ea typeface="Poppins"/>
                  <a:cs typeface="Poppins"/>
                  <a:sym typeface="Poppins"/>
                </a:rPr>
                <a:t>?</a:t>
              </a:r>
              <a:endParaRPr baseline="-25000" sz="700">
                <a:solidFill>
                  <a:schemeClr val="accent3"/>
                </a:solidFill>
                <a:latin typeface="Poppins"/>
                <a:ea typeface="Poppins"/>
                <a:cs typeface="Poppins"/>
                <a:sym typeface="Poppins"/>
              </a:endParaRPr>
            </a:p>
          </p:txBody>
        </p:sp>
        <p:sp>
          <p:nvSpPr>
            <p:cNvPr id="294" name="Google Shape;294;p40"/>
            <p:cNvSpPr txBox="1"/>
            <p:nvPr/>
          </p:nvSpPr>
          <p:spPr>
            <a:xfrm>
              <a:off x="7529200" y="1529463"/>
              <a:ext cx="139800" cy="87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chemeClr val="accent3"/>
                  </a:solidFill>
                  <a:latin typeface="Poppins"/>
                  <a:ea typeface="Poppins"/>
                  <a:cs typeface="Poppins"/>
                  <a:sym typeface="Poppins"/>
                </a:rPr>
                <a:t>?</a:t>
              </a:r>
              <a:endParaRPr baseline="-25000" sz="700">
                <a:solidFill>
                  <a:schemeClr val="accent3"/>
                </a:solidFill>
                <a:latin typeface="Poppins"/>
                <a:ea typeface="Poppins"/>
                <a:cs typeface="Poppins"/>
                <a:sym typeface="Poppins"/>
              </a:endParaRPr>
            </a:p>
          </p:txBody>
        </p:sp>
        <p:sp>
          <p:nvSpPr>
            <p:cNvPr id="295" name="Google Shape;295;p40"/>
            <p:cNvSpPr txBox="1"/>
            <p:nvPr/>
          </p:nvSpPr>
          <p:spPr>
            <a:xfrm>
              <a:off x="7529200" y="1709263"/>
              <a:ext cx="139800" cy="87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chemeClr val="accent3"/>
                  </a:solidFill>
                  <a:latin typeface="Poppins"/>
                  <a:ea typeface="Poppins"/>
                  <a:cs typeface="Poppins"/>
                  <a:sym typeface="Poppins"/>
                </a:rPr>
                <a:t>?</a:t>
              </a:r>
              <a:endParaRPr baseline="-25000" sz="700">
                <a:solidFill>
                  <a:schemeClr val="accent3"/>
                </a:solidFill>
                <a:latin typeface="Poppins"/>
                <a:ea typeface="Poppins"/>
                <a:cs typeface="Poppins"/>
                <a:sym typeface="Poppins"/>
              </a:endParaRPr>
            </a:p>
          </p:txBody>
        </p:sp>
      </p:grpSp>
      <p:grpSp>
        <p:nvGrpSpPr>
          <p:cNvPr id="296" name="Google Shape;296;p40"/>
          <p:cNvGrpSpPr/>
          <p:nvPr/>
        </p:nvGrpSpPr>
        <p:grpSpPr>
          <a:xfrm>
            <a:off x="6894860" y="3337844"/>
            <a:ext cx="1004086" cy="529791"/>
            <a:chOff x="6899338" y="2132775"/>
            <a:chExt cx="933600" cy="492600"/>
          </a:xfrm>
        </p:grpSpPr>
        <p:grpSp>
          <p:nvGrpSpPr>
            <p:cNvPr id="297" name="Google Shape;297;p40"/>
            <p:cNvGrpSpPr/>
            <p:nvPr/>
          </p:nvGrpSpPr>
          <p:grpSpPr>
            <a:xfrm>
              <a:off x="6899338" y="2132775"/>
              <a:ext cx="933600" cy="492600"/>
              <a:chOff x="6899338" y="2132775"/>
              <a:chExt cx="933600" cy="492600"/>
            </a:xfrm>
          </p:grpSpPr>
          <p:grpSp>
            <p:nvGrpSpPr>
              <p:cNvPr id="298" name="Google Shape;298;p40"/>
              <p:cNvGrpSpPr/>
              <p:nvPr/>
            </p:nvGrpSpPr>
            <p:grpSpPr>
              <a:xfrm>
                <a:off x="6899338" y="2225175"/>
                <a:ext cx="933600" cy="400200"/>
                <a:chOff x="4264925" y="2124925"/>
                <a:chExt cx="933600" cy="400200"/>
              </a:xfrm>
            </p:grpSpPr>
            <p:pic>
              <p:nvPicPr>
                <p:cNvPr id="299" name="Google Shape;299;p40"/>
                <p:cNvPicPr preferRelativeResize="0"/>
                <p:nvPr/>
              </p:nvPicPr>
              <p:blipFill>
                <a:blip r:embed="rId3">
                  <a:alphaModFix/>
                </a:blip>
                <a:stretch>
                  <a:fillRect/>
                </a:stretch>
              </p:blipFill>
              <p:spPr>
                <a:xfrm>
                  <a:off x="4264925" y="2124925"/>
                  <a:ext cx="400200" cy="400200"/>
                </a:xfrm>
                <a:prstGeom prst="rect">
                  <a:avLst/>
                </a:prstGeom>
                <a:noFill/>
                <a:ln>
                  <a:noFill/>
                </a:ln>
              </p:spPr>
            </p:pic>
            <p:pic>
              <p:nvPicPr>
                <p:cNvPr id="300" name="Google Shape;300;p40"/>
                <p:cNvPicPr preferRelativeResize="0"/>
                <p:nvPr/>
              </p:nvPicPr>
              <p:blipFill>
                <a:blip r:embed="rId3">
                  <a:alphaModFix/>
                </a:blip>
                <a:stretch>
                  <a:fillRect/>
                </a:stretch>
              </p:blipFill>
              <p:spPr>
                <a:xfrm>
                  <a:off x="4798325" y="2124925"/>
                  <a:ext cx="400200" cy="400200"/>
                </a:xfrm>
                <a:prstGeom prst="rect">
                  <a:avLst/>
                </a:prstGeom>
                <a:noFill/>
                <a:ln>
                  <a:noFill/>
                </a:ln>
              </p:spPr>
            </p:pic>
          </p:grpSp>
          <p:sp>
            <p:nvSpPr>
              <p:cNvPr id="301" name="Google Shape;301;p40"/>
              <p:cNvSpPr txBox="1"/>
              <p:nvPr/>
            </p:nvSpPr>
            <p:spPr>
              <a:xfrm>
                <a:off x="7205798" y="2132775"/>
                <a:ext cx="320700" cy="27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accent3"/>
                    </a:solidFill>
                    <a:latin typeface="Poppins"/>
                    <a:ea typeface="Poppins"/>
                    <a:cs typeface="Poppins"/>
                    <a:sym typeface="Poppins"/>
                  </a:rPr>
                  <a:t>p</a:t>
                </a:r>
                <a:r>
                  <a:rPr baseline="-25000" lang="en" sz="700">
                    <a:solidFill>
                      <a:schemeClr val="accent3"/>
                    </a:solidFill>
                    <a:latin typeface="Poppins"/>
                    <a:ea typeface="Poppins"/>
                    <a:cs typeface="Poppins"/>
                    <a:sym typeface="Poppins"/>
                  </a:rPr>
                  <a:t>s,t</a:t>
                </a:r>
                <a:endParaRPr baseline="-25000" sz="700">
                  <a:solidFill>
                    <a:schemeClr val="accent3"/>
                  </a:solidFill>
                  <a:latin typeface="Poppins"/>
                  <a:ea typeface="Poppins"/>
                  <a:cs typeface="Poppins"/>
                  <a:sym typeface="Poppins"/>
                </a:endParaRPr>
              </a:p>
            </p:txBody>
          </p:sp>
          <p:cxnSp>
            <p:nvCxnSpPr>
              <p:cNvPr id="302" name="Google Shape;302;p40"/>
              <p:cNvCxnSpPr/>
              <p:nvPr/>
            </p:nvCxnSpPr>
            <p:spPr>
              <a:xfrm>
                <a:off x="7241050" y="2425275"/>
                <a:ext cx="250200" cy="5700"/>
              </a:xfrm>
              <a:prstGeom prst="straightConnector1">
                <a:avLst/>
              </a:prstGeom>
              <a:noFill/>
              <a:ln cap="flat" cmpd="sng" w="9525">
                <a:solidFill>
                  <a:schemeClr val="accent3"/>
                </a:solidFill>
                <a:prstDash val="solid"/>
                <a:round/>
                <a:headEnd len="med" w="med" type="none"/>
                <a:tailEnd len="med" w="med" type="triangle"/>
              </a:ln>
            </p:spPr>
          </p:cxnSp>
        </p:grpSp>
        <p:pic>
          <p:nvPicPr>
            <p:cNvPr id="303" name="Google Shape;303;p40"/>
            <p:cNvPicPr preferRelativeResize="0"/>
            <p:nvPr/>
          </p:nvPicPr>
          <p:blipFill rotWithShape="1">
            <a:blip r:embed="rId5">
              <a:alphaModFix/>
            </a:blip>
            <a:srcRect b="13073" l="0" r="0" t="0"/>
            <a:stretch/>
          </p:blipFill>
          <p:spPr>
            <a:xfrm>
              <a:off x="7032225" y="2167575"/>
              <a:ext cx="130500" cy="113425"/>
            </a:xfrm>
            <a:prstGeom prst="rect">
              <a:avLst/>
            </a:prstGeom>
            <a:noFill/>
            <a:ln>
              <a:noFill/>
            </a:ln>
          </p:spPr>
        </p:pic>
      </p:grpSp>
      <p:graphicFrame>
        <p:nvGraphicFramePr>
          <p:cNvPr id="304" name="Google Shape;304;p40"/>
          <p:cNvGraphicFramePr/>
          <p:nvPr/>
        </p:nvGraphicFramePr>
        <p:xfrm>
          <a:off x="5822463" y="4013800"/>
          <a:ext cx="3000000" cy="3000000"/>
        </p:xfrm>
        <a:graphic>
          <a:graphicData uri="http://schemas.openxmlformats.org/drawingml/2006/table">
            <a:tbl>
              <a:tblPr>
                <a:noFill/>
                <a:tableStyleId>{9C6FD648-FC4C-42F6-B1AC-0B3A4F257451}</a:tableStyleId>
              </a:tblPr>
              <a:tblGrid>
                <a:gridCol w="1280400"/>
                <a:gridCol w="1850575"/>
              </a:tblGrid>
              <a:tr h="553050">
                <a:tc>
                  <a:txBody>
                    <a:bodyPr/>
                    <a:lstStyle/>
                    <a:p>
                      <a:pPr indent="0" lvl="0" marL="0" rtl="0" algn="r">
                        <a:lnSpc>
                          <a:spcPct val="90000"/>
                        </a:lnSpc>
                        <a:spcBef>
                          <a:spcPts val="0"/>
                        </a:spcBef>
                        <a:spcAft>
                          <a:spcPts val="0"/>
                        </a:spcAft>
                        <a:buClr>
                          <a:schemeClr val="dk1"/>
                        </a:buClr>
                        <a:buSzPts val="1100"/>
                        <a:buFont typeface="Arial"/>
                        <a:buNone/>
                      </a:pPr>
                      <a:r>
                        <a:rPr lang="en" sz="800">
                          <a:solidFill>
                            <a:schemeClr val="accent3"/>
                          </a:solidFill>
                          <a:latin typeface="Poppins Light"/>
                          <a:ea typeface="Poppins Light"/>
                          <a:cs typeface="Poppins Light"/>
                          <a:sym typeface="Poppins Light"/>
                        </a:rPr>
                        <a:t>Diffusion probability  p</a:t>
                      </a:r>
                      <a:r>
                        <a:rPr baseline="-25000" lang="en" sz="800">
                          <a:solidFill>
                            <a:schemeClr val="accent3"/>
                          </a:solidFill>
                          <a:latin typeface="Poppins Light"/>
                          <a:ea typeface="Poppins Light"/>
                          <a:cs typeface="Poppins Light"/>
                          <a:sym typeface="Poppins Light"/>
                        </a:rPr>
                        <a:t>s,t</a:t>
                      </a:r>
                      <a:endParaRPr sz="800">
                        <a:solidFill>
                          <a:schemeClr val="accent3"/>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90000"/>
                        </a:lnSpc>
                        <a:spcBef>
                          <a:spcPts val="0"/>
                        </a:spcBef>
                        <a:spcAft>
                          <a:spcPts val="0"/>
                        </a:spcAft>
                        <a:buNone/>
                      </a:pPr>
                      <a:r>
                        <a:rPr lang="en" sz="800">
                          <a:solidFill>
                            <a:schemeClr val="accent3"/>
                          </a:solidFill>
                          <a:latin typeface="Poppins Light"/>
                          <a:ea typeface="Poppins Light"/>
                          <a:cs typeface="Poppins Light"/>
                          <a:sym typeface="Poppins Light"/>
                        </a:rPr>
                        <a:t>The probability that the seed user will influence the target user</a:t>
                      </a:r>
                      <a:endParaRPr sz="800">
                        <a:solidFill>
                          <a:schemeClr val="accent3"/>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grpSp>
        <p:nvGrpSpPr>
          <p:cNvPr id="305" name="Google Shape;305;p40"/>
          <p:cNvGrpSpPr/>
          <p:nvPr/>
        </p:nvGrpSpPr>
        <p:grpSpPr>
          <a:xfrm>
            <a:off x="3464411" y="1892930"/>
            <a:ext cx="1986298" cy="1146932"/>
            <a:chOff x="3876450" y="1085431"/>
            <a:chExt cx="1607557" cy="928239"/>
          </a:xfrm>
        </p:grpSpPr>
        <p:grpSp>
          <p:nvGrpSpPr>
            <p:cNvPr id="306" name="Google Shape;306;p40"/>
            <p:cNvGrpSpPr/>
            <p:nvPr/>
          </p:nvGrpSpPr>
          <p:grpSpPr>
            <a:xfrm>
              <a:off x="3979239" y="1085431"/>
              <a:ext cx="1504769" cy="928239"/>
              <a:chOff x="4090300" y="1930232"/>
              <a:chExt cx="2622462" cy="1617705"/>
            </a:xfrm>
          </p:grpSpPr>
          <p:sp>
            <p:nvSpPr>
              <p:cNvPr id="307" name="Google Shape;307;p40"/>
              <p:cNvSpPr/>
              <p:nvPr/>
            </p:nvSpPr>
            <p:spPr>
              <a:xfrm>
                <a:off x="4284966" y="3376937"/>
                <a:ext cx="171000" cy="171000"/>
              </a:xfrm>
              <a:prstGeom prst="ellipse">
                <a:avLst/>
              </a:prstGeom>
              <a:solidFill>
                <a:srgbClr val="E7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0"/>
              <p:cNvSpPr/>
              <p:nvPr/>
            </p:nvSpPr>
            <p:spPr>
              <a:xfrm>
                <a:off x="4090300" y="2571741"/>
                <a:ext cx="171000" cy="171000"/>
              </a:xfrm>
              <a:prstGeom prst="ellipse">
                <a:avLst/>
              </a:prstGeom>
              <a:solidFill>
                <a:srgbClr val="844B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0"/>
              <p:cNvSpPr/>
              <p:nvPr/>
            </p:nvSpPr>
            <p:spPr>
              <a:xfrm>
                <a:off x="4636840" y="1930232"/>
                <a:ext cx="171000" cy="171000"/>
              </a:xfrm>
              <a:prstGeom prst="ellipse">
                <a:avLst/>
              </a:prstGeom>
              <a:solidFill>
                <a:srgbClr val="E7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0"/>
              <p:cNvSpPr/>
              <p:nvPr/>
            </p:nvSpPr>
            <p:spPr>
              <a:xfrm>
                <a:off x="5089303" y="2528943"/>
                <a:ext cx="171000" cy="171000"/>
              </a:xfrm>
              <a:prstGeom prst="ellipse">
                <a:avLst/>
              </a:prstGeom>
              <a:solidFill>
                <a:srgbClr val="844B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0"/>
              <p:cNvSpPr/>
              <p:nvPr/>
            </p:nvSpPr>
            <p:spPr>
              <a:xfrm>
                <a:off x="5917209" y="2657525"/>
                <a:ext cx="171000" cy="171000"/>
              </a:xfrm>
              <a:prstGeom prst="ellipse">
                <a:avLst/>
              </a:prstGeom>
              <a:solidFill>
                <a:srgbClr val="844B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0"/>
              <p:cNvSpPr/>
              <p:nvPr/>
            </p:nvSpPr>
            <p:spPr>
              <a:xfrm>
                <a:off x="6541762" y="2363632"/>
                <a:ext cx="171000" cy="171000"/>
              </a:xfrm>
              <a:prstGeom prst="ellipse">
                <a:avLst/>
              </a:prstGeom>
              <a:solidFill>
                <a:srgbClr val="844B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3" name="Google Shape;313;p40"/>
              <p:cNvCxnSpPr>
                <a:stCxn id="307" idx="0"/>
                <a:endCxn id="308" idx="4"/>
              </p:cNvCxnSpPr>
              <p:nvPr/>
            </p:nvCxnSpPr>
            <p:spPr>
              <a:xfrm rot="10800000">
                <a:off x="4175766" y="2742737"/>
                <a:ext cx="194700" cy="634200"/>
              </a:xfrm>
              <a:prstGeom prst="straightConnector1">
                <a:avLst/>
              </a:prstGeom>
              <a:noFill/>
              <a:ln cap="flat" cmpd="sng" w="9525">
                <a:solidFill>
                  <a:srgbClr val="2FF2BA"/>
                </a:solidFill>
                <a:prstDash val="solid"/>
                <a:round/>
                <a:headEnd len="med" w="med" type="none"/>
                <a:tailEnd len="med" w="med" type="none"/>
              </a:ln>
            </p:spPr>
          </p:cxnSp>
          <p:cxnSp>
            <p:nvCxnSpPr>
              <p:cNvPr id="314" name="Google Shape;314;p40"/>
              <p:cNvCxnSpPr>
                <a:stCxn id="308" idx="7"/>
                <a:endCxn id="309" idx="3"/>
              </p:cNvCxnSpPr>
              <p:nvPr/>
            </p:nvCxnSpPr>
            <p:spPr>
              <a:xfrm flipH="1" rot="10800000">
                <a:off x="4236258" y="2076284"/>
                <a:ext cx="425700" cy="520500"/>
              </a:xfrm>
              <a:prstGeom prst="straightConnector1">
                <a:avLst/>
              </a:prstGeom>
              <a:noFill/>
              <a:ln cap="flat" cmpd="sng" w="9525">
                <a:solidFill>
                  <a:srgbClr val="2FF2BA"/>
                </a:solidFill>
                <a:prstDash val="solid"/>
                <a:round/>
                <a:headEnd len="med" w="med" type="none"/>
                <a:tailEnd len="med" w="med" type="none"/>
              </a:ln>
            </p:spPr>
          </p:cxnSp>
          <p:cxnSp>
            <p:nvCxnSpPr>
              <p:cNvPr id="315" name="Google Shape;315;p40"/>
              <p:cNvCxnSpPr>
                <a:stCxn id="310" idx="1"/>
                <a:endCxn id="309" idx="5"/>
              </p:cNvCxnSpPr>
              <p:nvPr/>
            </p:nvCxnSpPr>
            <p:spPr>
              <a:xfrm rot="10800000">
                <a:off x="4782846" y="2076086"/>
                <a:ext cx="331500" cy="477900"/>
              </a:xfrm>
              <a:prstGeom prst="straightConnector1">
                <a:avLst/>
              </a:prstGeom>
              <a:noFill/>
              <a:ln cap="flat" cmpd="sng" w="9525">
                <a:solidFill>
                  <a:srgbClr val="2FF2BA"/>
                </a:solidFill>
                <a:prstDash val="solid"/>
                <a:round/>
                <a:headEnd len="med" w="med" type="none"/>
                <a:tailEnd len="med" w="med" type="none"/>
              </a:ln>
            </p:spPr>
          </p:cxnSp>
          <p:cxnSp>
            <p:nvCxnSpPr>
              <p:cNvPr id="316" name="Google Shape;316;p40"/>
              <p:cNvCxnSpPr>
                <a:stCxn id="311" idx="2"/>
                <a:endCxn id="310" idx="6"/>
              </p:cNvCxnSpPr>
              <p:nvPr/>
            </p:nvCxnSpPr>
            <p:spPr>
              <a:xfrm rot="10800000">
                <a:off x="5260209" y="2614325"/>
                <a:ext cx="657000" cy="128700"/>
              </a:xfrm>
              <a:prstGeom prst="straightConnector1">
                <a:avLst/>
              </a:prstGeom>
              <a:noFill/>
              <a:ln cap="flat" cmpd="sng" w="9525">
                <a:solidFill>
                  <a:srgbClr val="2FF2BA"/>
                </a:solidFill>
                <a:prstDash val="solid"/>
                <a:round/>
                <a:headEnd len="med" w="med" type="none"/>
                <a:tailEnd len="med" w="med" type="none"/>
              </a:ln>
            </p:spPr>
          </p:cxnSp>
          <p:cxnSp>
            <p:nvCxnSpPr>
              <p:cNvPr id="317" name="Google Shape;317;p40"/>
              <p:cNvCxnSpPr>
                <a:stCxn id="312" idx="3"/>
                <a:endCxn id="311" idx="6"/>
              </p:cNvCxnSpPr>
              <p:nvPr/>
            </p:nvCxnSpPr>
            <p:spPr>
              <a:xfrm flipH="1">
                <a:off x="6088304" y="2509590"/>
                <a:ext cx="478500" cy="233400"/>
              </a:xfrm>
              <a:prstGeom prst="straightConnector1">
                <a:avLst/>
              </a:prstGeom>
              <a:noFill/>
              <a:ln cap="flat" cmpd="sng" w="9525">
                <a:solidFill>
                  <a:srgbClr val="2FF2BA"/>
                </a:solidFill>
                <a:prstDash val="solid"/>
                <a:round/>
                <a:headEnd len="med" w="med" type="none"/>
                <a:tailEnd len="med" w="med" type="none"/>
              </a:ln>
            </p:spPr>
          </p:cxnSp>
        </p:grpSp>
        <p:sp>
          <p:nvSpPr>
            <p:cNvPr id="318" name="Google Shape;318;p40"/>
            <p:cNvSpPr txBox="1"/>
            <p:nvPr/>
          </p:nvSpPr>
          <p:spPr>
            <a:xfrm>
              <a:off x="4702525" y="1455825"/>
              <a:ext cx="304800" cy="23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1"/>
                  </a:solidFill>
                  <a:latin typeface="Poppins"/>
                  <a:ea typeface="Poppins"/>
                  <a:cs typeface="Poppins"/>
                  <a:sym typeface="Poppins"/>
                </a:rPr>
                <a:t>Δ</a:t>
              </a:r>
              <a:r>
                <a:rPr lang="en" sz="700">
                  <a:solidFill>
                    <a:schemeClr val="lt1"/>
                  </a:solidFill>
                  <a:latin typeface="Poppins"/>
                  <a:ea typeface="Poppins"/>
                  <a:cs typeface="Poppins"/>
                  <a:sym typeface="Poppins"/>
                </a:rPr>
                <a:t>t</a:t>
              </a:r>
              <a:r>
                <a:rPr baseline="-25000" lang="en" sz="700">
                  <a:solidFill>
                    <a:schemeClr val="lt1"/>
                  </a:solidFill>
                  <a:latin typeface="Poppins"/>
                  <a:ea typeface="Poppins"/>
                  <a:cs typeface="Poppins"/>
                  <a:sym typeface="Poppins"/>
                </a:rPr>
                <a:t>4</a:t>
              </a:r>
              <a:endParaRPr baseline="-25000" sz="700">
                <a:solidFill>
                  <a:schemeClr val="lt1"/>
                </a:solidFill>
                <a:latin typeface="Poppins"/>
                <a:ea typeface="Poppins"/>
                <a:cs typeface="Poppins"/>
                <a:sym typeface="Poppins"/>
              </a:endParaRPr>
            </a:p>
          </p:txBody>
        </p:sp>
        <p:sp>
          <p:nvSpPr>
            <p:cNvPr id="319" name="Google Shape;319;p40"/>
            <p:cNvSpPr txBox="1"/>
            <p:nvPr/>
          </p:nvSpPr>
          <p:spPr>
            <a:xfrm>
              <a:off x="5100888" y="1236250"/>
              <a:ext cx="304800" cy="23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1"/>
                  </a:solidFill>
                  <a:latin typeface="Poppins"/>
                  <a:ea typeface="Poppins"/>
                  <a:cs typeface="Poppins"/>
                  <a:sym typeface="Poppins"/>
                </a:rPr>
                <a:t>Δ</a:t>
              </a:r>
              <a:r>
                <a:rPr lang="en" sz="700">
                  <a:solidFill>
                    <a:schemeClr val="lt1"/>
                  </a:solidFill>
                  <a:latin typeface="Poppins"/>
                  <a:ea typeface="Poppins"/>
                  <a:cs typeface="Poppins"/>
                  <a:sym typeface="Poppins"/>
                </a:rPr>
                <a:t>t</a:t>
              </a:r>
              <a:r>
                <a:rPr baseline="-25000" lang="en" sz="700">
                  <a:solidFill>
                    <a:schemeClr val="lt1"/>
                  </a:solidFill>
                  <a:latin typeface="Poppins"/>
                  <a:ea typeface="Poppins"/>
                  <a:cs typeface="Poppins"/>
                  <a:sym typeface="Poppins"/>
                </a:rPr>
                <a:t>5</a:t>
              </a:r>
              <a:endParaRPr baseline="-25000" sz="700">
                <a:solidFill>
                  <a:schemeClr val="lt1"/>
                </a:solidFill>
                <a:latin typeface="Poppins"/>
                <a:ea typeface="Poppins"/>
                <a:cs typeface="Poppins"/>
                <a:sym typeface="Poppins"/>
              </a:endParaRPr>
            </a:p>
          </p:txBody>
        </p:sp>
        <p:sp>
          <p:nvSpPr>
            <p:cNvPr id="320" name="Google Shape;320;p40"/>
            <p:cNvSpPr txBox="1"/>
            <p:nvPr/>
          </p:nvSpPr>
          <p:spPr>
            <a:xfrm>
              <a:off x="4419600" y="1127400"/>
              <a:ext cx="304800" cy="23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1"/>
                  </a:solidFill>
                  <a:latin typeface="Poppins"/>
                  <a:ea typeface="Poppins"/>
                  <a:cs typeface="Poppins"/>
                  <a:sym typeface="Poppins"/>
                </a:rPr>
                <a:t>Δt</a:t>
              </a:r>
              <a:r>
                <a:rPr baseline="-25000" lang="en" sz="700">
                  <a:solidFill>
                    <a:schemeClr val="lt1"/>
                  </a:solidFill>
                  <a:latin typeface="Poppins"/>
                  <a:ea typeface="Poppins"/>
                  <a:cs typeface="Poppins"/>
                  <a:sym typeface="Poppins"/>
                </a:rPr>
                <a:t>3</a:t>
              </a:r>
              <a:endParaRPr baseline="-25000" sz="700">
                <a:solidFill>
                  <a:schemeClr val="lt1"/>
                </a:solidFill>
                <a:latin typeface="Poppins"/>
                <a:ea typeface="Poppins"/>
                <a:cs typeface="Poppins"/>
                <a:sym typeface="Poppins"/>
              </a:endParaRPr>
            </a:p>
          </p:txBody>
        </p:sp>
        <p:sp>
          <p:nvSpPr>
            <p:cNvPr id="321" name="Google Shape;321;p40"/>
            <p:cNvSpPr txBox="1"/>
            <p:nvPr/>
          </p:nvSpPr>
          <p:spPr>
            <a:xfrm>
              <a:off x="3960125" y="1127400"/>
              <a:ext cx="304800" cy="23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1"/>
                  </a:solidFill>
                  <a:latin typeface="Poppins"/>
                  <a:ea typeface="Poppins"/>
                  <a:cs typeface="Poppins"/>
                  <a:sym typeface="Poppins"/>
                </a:rPr>
                <a:t>Δt</a:t>
              </a:r>
              <a:r>
                <a:rPr baseline="-25000" lang="en" sz="700">
                  <a:solidFill>
                    <a:schemeClr val="lt1"/>
                  </a:solidFill>
                  <a:latin typeface="Poppins"/>
                  <a:ea typeface="Poppins"/>
                  <a:cs typeface="Poppins"/>
                  <a:sym typeface="Poppins"/>
                </a:rPr>
                <a:t>2</a:t>
              </a:r>
              <a:endParaRPr baseline="-25000" sz="700">
                <a:solidFill>
                  <a:schemeClr val="lt1"/>
                </a:solidFill>
                <a:latin typeface="Poppins"/>
                <a:ea typeface="Poppins"/>
                <a:cs typeface="Poppins"/>
                <a:sym typeface="Poppins"/>
              </a:endParaRPr>
            </a:p>
          </p:txBody>
        </p:sp>
        <p:sp>
          <p:nvSpPr>
            <p:cNvPr id="322" name="Google Shape;322;p40"/>
            <p:cNvSpPr txBox="1"/>
            <p:nvPr/>
          </p:nvSpPr>
          <p:spPr>
            <a:xfrm>
              <a:off x="3876450" y="1644000"/>
              <a:ext cx="304800" cy="23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1"/>
                  </a:solidFill>
                  <a:latin typeface="Poppins"/>
                  <a:ea typeface="Poppins"/>
                  <a:cs typeface="Poppins"/>
                  <a:sym typeface="Poppins"/>
                </a:rPr>
                <a:t>Δt </a:t>
              </a:r>
              <a:r>
                <a:rPr baseline="-25000" lang="en" sz="700">
                  <a:solidFill>
                    <a:schemeClr val="lt1"/>
                  </a:solidFill>
                  <a:latin typeface="Poppins"/>
                  <a:ea typeface="Poppins"/>
                  <a:cs typeface="Poppins"/>
                  <a:sym typeface="Poppins"/>
                </a:rPr>
                <a:t>1</a:t>
              </a:r>
              <a:endParaRPr baseline="-25000" sz="700">
                <a:solidFill>
                  <a:schemeClr val="lt1"/>
                </a:solidFill>
                <a:latin typeface="Poppins"/>
                <a:ea typeface="Poppins"/>
                <a:cs typeface="Poppins"/>
                <a:sym typeface="Poppins"/>
              </a:endParaRPr>
            </a:p>
          </p:txBody>
        </p:sp>
      </p:grpSp>
      <p:sp>
        <p:nvSpPr>
          <p:cNvPr id="323" name="Google Shape;323;p40"/>
          <p:cNvSpPr txBox="1"/>
          <p:nvPr/>
        </p:nvSpPr>
        <p:spPr>
          <a:xfrm>
            <a:off x="85075" y="4643050"/>
            <a:ext cx="35721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accent3"/>
                </a:solidFill>
                <a:latin typeface="Cambria Math"/>
                <a:ea typeface="Cambria Math"/>
                <a:cs typeface="Cambria Math"/>
                <a:sym typeface="Cambria Math"/>
              </a:rPr>
              <a:t>Complexity of building data</a:t>
            </a:r>
            <a:endParaRPr/>
          </a:p>
        </p:txBody>
      </p:sp>
      <p:sp>
        <p:nvSpPr>
          <p:cNvPr id="324" name="Google Shape;324;p40"/>
          <p:cNvSpPr txBox="1"/>
          <p:nvPr/>
        </p:nvSpPr>
        <p:spPr>
          <a:xfrm>
            <a:off x="5896900" y="4643050"/>
            <a:ext cx="3000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accent3"/>
                </a:solidFill>
                <a:latin typeface="Cambria Math"/>
                <a:ea typeface="Cambria Math"/>
                <a:cs typeface="Cambria Math"/>
                <a:sym typeface="Cambria Math"/>
              </a:rPr>
              <a:t>O(</a:t>
            </a:r>
            <a:r>
              <a:rPr lang="en" sz="1300">
                <a:solidFill>
                  <a:schemeClr val="accent3"/>
                </a:solidFill>
                <a:latin typeface="Cambria Math"/>
                <a:ea typeface="Cambria Math"/>
                <a:cs typeface="Cambria Math"/>
                <a:sym typeface="Cambria Math"/>
              </a:rPr>
              <a:t>c⋅n</a:t>
            </a:r>
            <a:r>
              <a:rPr lang="en" sz="1500">
                <a:solidFill>
                  <a:schemeClr val="accent3"/>
                </a:solidFill>
                <a:latin typeface="Cambria Math"/>
                <a:ea typeface="Cambria Math"/>
                <a:cs typeface="Cambria Math"/>
                <a:sym typeface="Cambria Math"/>
              </a:rPr>
              <a:t>)</a:t>
            </a:r>
            <a:endParaRPr/>
          </a:p>
        </p:txBody>
      </p:sp>
      <p:sp>
        <p:nvSpPr>
          <p:cNvPr id="325" name="Google Shape;325;p40"/>
          <p:cNvSpPr txBox="1"/>
          <p:nvPr/>
        </p:nvSpPr>
        <p:spPr>
          <a:xfrm>
            <a:off x="3273850" y="4643038"/>
            <a:ext cx="3000000" cy="415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500">
                <a:solidFill>
                  <a:schemeClr val="accent3"/>
                </a:solidFill>
                <a:latin typeface="Cambria Math"/>
                <a:ea typeface="Cambria Math"/>
                <a:cs typeface="Cambria Math"/>
                <a:sym typeface="Cambria Math"/>
              </a:rPr>
              <a:t>O(</a:t>
            </a:r>
            <a:r>
              <a:rPr lang="en" sz="1300">
                <a:solidFill>
                  <a:schemeClr val="accent3"/>
                </a:solidFill>
                <a:latin typeface="Cambria Math"/>
                <a:ea typeface="Cambria Math"/>
                <a:cs typeface="Cambria Math"/>
                <a:sym typeface="Cambria Math"/>
              </a:rPr>
              <a:t>c(n(n-1)/2)</a:t>
            </a:r>
            <a:r>
              <a:rPr lang="en" sz="1500">
                <a:solidFill>
                  <a:schemeClr val="accent3"/>
                </a:solidFill>
                <a:latin typeface="Cambria Math"/>
                <a:ea typeface="Cambria Math"/>
                <a:cs typeface="Cambria Math"/>
                <a:sym typeface="Cambria Math"/>
              </a:rPr>
              <a:t>)                    vs.</a:t>
            </a:r>
            <a:endParaRPr/>
          </a:p>
        </p:txBody>
      </p:sp>
      <p:sp>
        <p:nvSpPr>
          <p:cNvPr id="326" name="Google Shape;326;p40"/>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09" name="Shape 2009"/>
        <p:cNvGrpSpPr/>
        <p:nvPr/>
      </p:nvGrpSpPr>
      <p:grpSpPr>
        <a:xfrm>
          <a:off x="0" y="0"/>
          <a:ext cx="0" cy="0"/>
          <a:chOff x="0" y="0"/>
          <a:chExt cx="0" cy="0"/>
        </a:xfrm>
      </p:grpSpPr>
      <p:sp>
        <p:nvSpPr>
          <p:cNvPr id="2010" name="Google Shape;2010;p148"/>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2011" name="Google Shape;2011;p148"/>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pic>
        <p:nvPicPr>
          <p:cNvPr id="2012" name="Google Shape;2012;p148"/>
          <p:cNvPicPr preferRelativeResize="0"/>
          <p:nvPr/>
        </p:nvPicPr>
        <p:blipFill rotWithShape="1">
          <a:blip r:embed="rId3">
            <a:alphaModFix/>
          </a:blip>
          <a:srcRect b="0" l="0" r="0" t="0"/>
          <a:stretch/>
        </p:blipFill>
        <p:spPr>
          <a:xfrm>
            <a:off x="886606" y="1016112"/>
            <a:ext cx="2988439" cy="2057400"/>
          </a:xfrm>
          <a:prstGeom prst="rect">
            <a:avLst/>
          </a:prstGeom>
          <a:noFill/>
          <a:ln>
            <a:noFill/>
          </a:ln>
        </p:spPr>
      </p:pic>
      <p:pic>
        <p:nvPicPr>
          <p:cNvPr id="2013" name="Google Shape;2013;p148"/>
          <p:cNvPicPr preferRelativeResize="0"/>
          <p:nvPr/>
        </p:nvPicPr>
        <p:blipFill rotWithShape="1">
          <a:blip r:embed="rId4">
            <a:alphaModFix/>
          </a:blip>
          <a:srcRect b="0" l="0" r="0" t="0"/>
          <a:stretch/>
        </p:blipFill>
        <p:spPr>
          <a:xfrm>
            <a:off x="5247457" y="1016112"/>
            <a:ext cx="3031436" cy="2057401"/>
          </a:xfrm>
          <a:prstGeom prst="rect">
            <a:avLst/>
          </a:prstGeom>
          <a:noFill/>
          <a:ln>
            <a:noFill/>
          </a:ln>
        </p:spPr>
      </p:pic>
      <p:sp>
        <p:nvSpPr>
          <p:cNvPr id="2014" name="Google Shape;2014;p148"/>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b="0" i="0" lang="en" sz="1200" u="none" cap="none" strike="noStrike">
                <a:solidFill>
                  <a:srgbClr val="2D4263"/>
                </a:solidFill>
                <a:latin typeface="Poppins Medium"/>
                <a:ea typeface="Poppins Medium"/>
                <a:cs typeface="Poppins Medium"/>
                <a:sym typeface="Poppins Medium"/>
              </a:rPr>
              <a:t>Research Results</a:t>
            </a:r>
            <a:endParaRPr sz="700"/>
          </a:p>
        </p:txBody>
      </p:sp>
      <p:sp>
        <p:nvSpPr>
          <p:cNvPr id="2015" name="Google Shape;2015;p148"/>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b="0" i="0" lang="en" sz="1200" u="none" cap="none" strike="noStrike">
                <a:solidFill>
                  <a:srgbClr val="EEEEEE"/>
                </a:solidFill>
                <a:latin typeface="Poppins Medium"/>
                <a:ea typeface="Poppins Medium"/>
                <a:cs typeface="Poppins Medium"/>
                <a:sym typeface="Poppins Medium"/>
              </a:rPr>
              <a:t>IV</a:t>
            </a:r>
            <a:endParaRPr sz="700"/>
          </a:p>
        </p:txBody>
      </p:sp>
      <p:sp>
        <p:nvSpPr>
          <p:cNvPr id="2016" name="Google Shape;2016;p148"/>
          <p:cNvSpPr txBox="1"/>
          <p:nvPr/>
        </p:nvSpPr>
        <p:spPr>
          <a:xfrm>
            <a:off x="514350" y="3332391"/>
            <a:ext cx="26835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2D4263"/>
                </a:solidFill>
                <a:latin typeface="Poppins Medium"/>
                <a:ea typeface="Poppins Medium"/>
                <a:cs typeface="Poppins Medium"/>
                <a:sym typeface="Poppins Medium"/>
              </a:rPr>
              <a:t>Title</a:t>
            </a:r>
            <a:endParaRPr sz="700"/>
          </a:p>
        </p:txBody>
      </p:sp>
      <p:sp>
        <p:nvSpPr>
          <p:cNvPr id="2017" name="Google Shape;2017;p148"/>
          <p:cNvSpPr txBox="1"/>
          <p:nvPr/>
        </p:nvSpPr>
        <p:spPr>
          <a:xfrm>
            <a:off x="4896699" y="3332391"/>
            <a:ext cx="26835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2D4263"/>
                </a:solidFill>
                <a:latin typeface="Poppins Medium"/>
                <a:ea typeface="Poppins Medium"/>
                <a:cs typeface="Poppins Medium"/>
                <a:sym typeface="Poppins Medium"/>
              </a:rPr>
              <a:t>Title</a:t>
            </a:r>
            <a:endParaRPr sz="700"/>
          </a:p>
        </p:txBody>
      </p:sp>
      <p:sp>
        <p:nvSpPr>
          <p:cNvPr id="2018" name="Google Shape;2018;p148"/>
          <p:cNvSpPr txBox="1"/>
          <p:nvPr/>
        </p:nvSpPr>
        <p:spPr>
          <a:xfrm>
            <a:off x="514350" y="3834765"/>
            <a:ext cx="3732900" cy="849600"/>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b="0" i="0" lang="en" sz="1200" u="none" cap="none" strike="noStrike">
                <a:solidFill>
                  <a:srgbClr val="2D4263"/>
                </a:solidFill>
                <a:latin typeface="Poppins Light"/>
                <a:ea typeface="Poppins Light"/>
                <a:cs typeface="Poppins Light"/>
                <a:sym typeface="Poppins Light"/>
              </a:rPr>
              <a:t>Lorem ipsum dolor sit amet, consectetur adipiscing elit, sed do eiusmod tempor incididunt ut labore et dolore magna aliqua.</a:t>
            </a:r>
            <a:endParaRPr sz="700"/>
          </a:p>
        </p:txBody>
      </p:sp>
      <p:sp>
        <p:nvSpPr>
          <p:cNvPr id="2019" name="Google Shape;2019;p148"/>
          <p:cNvSpPr txBox="1"/>
          <p:nvPr/>
        </p:nvSpPr>
        <p:spPr>
          <a:xfrm>
            <a:off x="4896699" y="3834765"/>
            <a:ext cx="3732900" cy="849600"/>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b="0" i="0" lang="en" sz="1200" u="none" cap="none" strike="noStrike">
                <a:solidFill>
                  <a:srgbClr val="2D4263"/>
                </a:solidFill>
                <a:latin typeface="Poppins Light"/>
                <a:ea typeface="Poppins Light"/>
                <a:cs typeface="Poppins Light"/>
                <a:sym typeface="Poppins Light"/>
              </a:rPr>
              <a:t>Lorem ipsum dolor sit amet, consectetur adipiscing elit, sed do eiusmod tempor incididunt ut labore et dolore magna aliqua.</a:t>
            </a:r>
            <a:endParaRPr sz="700"/>
          </a:p>
        </p:txBody>
      </p:sp>
      <p:sp>
        <p:nvSpPr>
          <p:cNvPr id="2020" name="Google Shape;2020;p148"/>
          <p:cNvSpPr txBox="1"/>
          <p:nvPr/>
        </p:nvSpPr>
        <p:spPr>
          <a:xfrm>
            <a:off x="8459074" y="4567238"/>
            <a:ext cx="341100" cy="231000"/>
          </a:xfrm>
          <a:prstGeom prst="rect">
            <a:avLst/>
          </a:prstGeom>
          <a:noFill/>
          <a:ln>
            <a:noFill/>
          </a:ln>
        </p:spPr>
        <p:txBody>
          <a:bodyPr anchorCtr="0" anchor="t" bIns="0" lIns="0" spcFirstLastPara="1" rIns="0" wrap="square" tIns="0">
            <a:spAutoFit/>
          </a:bodyPr>
          <a:lstStyle/>
          <a:p>
            <a:pPr indent="0" lvl="0" marL="0" marR="0" rtl="0" algn="r">
              <a:lnSpc>
                <a:spcPct val="160000"/>
              </a:lnSpc>
              <a:spcBef>
                <a:spcPts val="0"/>
              </a:spcBef>
              <a:spcAft>
                <a:spcPts val="0"/>
              </a:spcAft>
              <a:buNone/>
            </a:pPr>
            <a:r>
              <a:rPr b="0" i="0" lang="en" sz="1500" u="none" cap="none" strike="noStrike">
                <a:solidFill>
                  <a:srgbClr val="2D4263"/>
                </a:solidFill>
                <a:latin typeface="Poppins Medium"/>
                <a:ea typeface="Poppins Medium"/>
                <a:cs typeface="Poppins Medium"/>
                <a:sym typeface="Poppins Medium"/>
              </a:rPr>
              <a:t>11</a:t>
            </a:r>
            <a:endParaRPr sz="700"/>
          </a:p>
        </p:txBody>
      </p:sp>
      <p:sp>
        <p:nvSpPr>
          <p:cNvPr id="2021" name="Google Shape;2021;p1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25" name="Shape 2025"/>
        <p:cNvGrpSpPr/>
        <p:nvPr/>
      </p:nvGrpSpPr>
      <p:grpSpPr>
        <a:xfrm>
          <a:off x="0" y="0"/>
          <a:ext cx="0" cy="0"/>
          <a:chOff x="0" y="0"/>
          <a:chExt cx="0" cy="0"/>
        </a:xfrm>
      </p:grpSpPr>
      <p:sp>
        <p:nvSpPr>
          <p:cNvPr id="2026" name="Google Shape;2026;p149"/>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2027" name="Google Shape;2027;p149"/>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pic>
        <p:nvPicPr>
          <p:cNvPr id="2028" name="Google Shape;2028;p149"/>
          <p:cNvPicPr preferRelativeResize="0"/>
          <p:nvPr/>
        </p:nvPicPr>
        <p:blipFill rotWithShape="1">
          <a:blip r:embed="rId3">
            <a:alphaModFix/>
          </a:blip>
          <a:srcRect b="0" l="0" r="0" t="0"/>
          <a:stretch/>
        </p:blipFill>
        <p:spPr>
          <a:xfrm>
            <a:off x="346506" y="1140756"/>
            <a:ext cx="4225494" cy="4002744"/>
          </a:xfrm>
          <a:prstGeom prst="rect">
            <a:avLst/>
          </a:prstGeom>
          <a:noFill/>
          <a:ln>
            <a:noFill/>
          </a:ln>
        </p:spPr>
      </p:pic>
      <p:sp>
        <p:nvSpPr>
          <p:cNvPr id="2029" name="Google Shape;2029;p149"/>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b="0" i="0" lang="en" sz="1200" u="none" cap="none" strike="noStrike">
                <a:solidFill>
                  <a:srgbClr val="2D4263"/>
                </a:solidFill>
                <a:latin typeface="Poppins Medium"/>
                <a:ea typeface="Poppins Medium"/>
                <a:cs typeface="Poppins Medium"/>
                <a:sym typeface="Poppins Medium"/>
              </a:rPr>
              <a:t>Research Results</a:t>
            </a:r>
            <a:endParaRPr sz="700"/>
          </a:p>
        </p:txBody>
      </p:sp>
      <p:sp>
        <p:nvSpPr>
          <p:cNvPr id="2030" name="Google Shape;2030;p149"/>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b="0" i="0" lang="en" sz="1200" u="none" cap="none" strike="noStrike">
                <a:solidFill>
                  <a:srgbClr val="EEEEEE"/>
                </a:solidFill>
                <a:latin typeface="Poppins Medium"/>
                <a:ea typeface="Poppins Medium"/>
                <a:cs typeface="Poppins Medium"/>
                <a:sym typeface="Poppins Medium"/>
              </a:rPr>
              <a:t>IV</a:t>
            </a:r>
            <a:endParaRPr sz="700"/>
          </a:p>
        </p:txBody>
      </p:sp>
      <p:sp>
        <p:nvSpPr>
          <p:cNvPr id="2031" name="Google Shape;2031;p149"/>
          <p:cNvSpPr txBox="1"/>
          <p:nvPr/>
        </p:nvSpPr>
        <p:spPr>
          <a:xfrm>
            <a:off x="4896699" y="719138"/>
            <a:ext cx="26835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2D4263"/>
                </a:solidFill>
                <a:latin typeface="Poppins Medium"/>
                <a:ea typeface="Poppins Medium"/>
                <a:cs typeface="Poppins Medium"/>
                <a:sym typeface="Poppins Medium"/>
              </a:rPr>
              <a:t>Title</a:t>
            </a:r>
            <a:endParaRPr sz="700"/>
          </a:p>
        </p:txBody>
      </p:sp>
      <p:sp>
        <p:nvSpPr>
          <p:cNvPr id="2032" name="Google Shape;2032;p149"/>
          <p:cNvSpPr txBox="1"/>
          <p:nvPr/>
        </p:nvSpPr>
        <p:spPr>
          <a:xfrm>
            <a:off x="4896699" y="1088162"/>
            <a:ext cx="3732900" cy="849600"/>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b="0" i="0" lang="en" sz="1200" u="none" cap="none" strike="noStrike">
                <a:solidFill>
                  <a:srgbClr val="2D4263"/>
                </a:solidFill>
                <a:latin typeface="Poppins Light"/>
                <a:ea typeface="Poppins Light"/>
                <a:cs typeface="Poppins Light"/>
                <a:sym typeface="Poppins Light"/>
              </a:rPr>
              <a:t>Lorem ipsum dolor sit amet, consectetur adipiscing elit, sed do eiusmod tempor incididunt ut labore et dolore magna aliqua.</a:t>
            </a:r>
            <a:endParaRPr sz="700"/>
          </a:p>
        </p:txBody>
      </p:sp>
      <p:sp>
        <p:nvSpPr>
          <p:cNvPr id="2033" name="Google Shape;2033;p149"/>
          <p:cNvSpPr txBox="1"/>
          <p:nvPr/>
        </p:nvSpPr>
        <p:spPr>
          <a:xfrm>
            <a:off x="4896699" y="2092439"/>
            <a:ext cx="26835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2D4263"/>
                </a:solidFill>
                <a:latin typeface="Poppins Medium"/>
                <a:ea typeface="Poppins Medium"/>
                <a:cs typeface="Poppins Medium"/>
                <a:sym typeface="Poppins Medium"/>
              </a:rPr>
              <a:t>Title</a:t>
            </a:r>
            <a:endParaRPr sz="700"/>
          </a:p>
        </p:txBody>
      </p:sp>
      <p:sp>
        <p:nvSpPr>
          <p:cNvPr id="2034" name="Google Shape;2034;p149"/>
          <p:cNvSpPr txBox="1"/>
          <p:nvPr/>
        </p:nvSpPr>
        <p:spPr>
          <a:xfrm>
            <a:off x="4896699" y="2461464"/>
            <a:ext cx="3732900" cy="849600"/>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b="0" i="0" lang="en" sz="1200" u="none" cap="none" strike="noStrike">
                <a:solidFill>
                  <a:srgbClr val="2D4263"/>
                </a:solidFill>
                <a:latin typeface="Poppins Light"/>
                <a:ea typeface="Poppins Light"/>
                <a:cs typeface="Poppins Light"/>
                <a:sym typeface="Poppins Light"/>
              </a:rPr>
              <a:t>Lorem ipsum dolor sit amet, consectetur adipiscing elit, sed do eiusmod tempor incididunt ut labore et dolore magna aliqua.</a:t>
            </a:r>
            <a:endParaRPr sz="700"/>
          </a:p>
        </p:txBody>
      </p:sp>
      <p:sp>
        <p:nvSpPr>
          <p:cNvPr id="2035" name="Google Shape;2035;p149"/>
          <p:cNvSpPr txBox="1"/>
          <p:nvPr/>
        </p:nvSpPr>
        <p:spPr>
          <a:xfrm>
            <a:off x="4896699" y="3465741"/>
            <a:ext cx="26835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2D4263"/>
                </a:solidFill>
                <a:latin typeface="Poppins Medium"/>
                <a:ea typeface="Poppins Medium"/>
                <a:cs typeface="Poppins Medium"/>
                <a:sym typeface="Poppins Medium"/>
              </a:rPr>
              <a:t>Title</a:t>
            </a:r>
            <a:endParaRPr sz="700"/>
          </a:p>
        </p:txBody>
      </p:sp>
      <p:sp>
        <p:nvSpPr>
          <p:cNvPr id="2036" name="Google Shape;2036;p149"/>
          <p:cNvSpPr txBox="1"/>
          <p:nvPr/>
        </p:nvSpPr>
        <p:spPr>
          <a:xfrm>
            <a:off x="4896699" y="3834765"/>
            <a:ext cx="3732900" cy="849600"/>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b="0" i="0" lang="en" sz="1200" u="none" cap="none" strike="noStrike">
                <a:solidFill>
                  <a:srgbClr val="2D4263"/>
                </a:solidFill>
                <a:latin typeface="Poppins Light"/>
                <a:ea typeface="Poppins Light"/>
                <a:cs typeface="Poppins Light"/>
                <a:sym typeface="Poppins Light"/>
              </a:rPr>
              <a:t>Lorem ipsum dolor sit amet, consectetur adipiscing elit, sed do eiusmod tempor incididunt ut labore et dolore magna aliqua.</a:t>
            </a:r>
            <a:endParaRPr sz="700"/>
          </a:p>
        </p:txBody>
      </p:sp>
      <p:sp>
        <p:nvSpPr>
          <p:cNvPr id="2037" name="Google Shape;2037;p149"/>
          <p:cNvSpPr txBox="1"/>
          <p:nvPr/>
        </p:nvSpPr>
        <p:spPr>
          <a:xfrm>
            <a:off x="8459074" y="4567238"/>
            <a:ext cx="341100" cy="231000"/>
          </a:xfrm>
          <a:prstGeom prst="rect">
            <a:avLst/>
          </a:prstGeom>
          <a:noFill/>
          <a:ln>
            <a:noFill/>
          </a:ln>
        </p:spPr>
        <p:txBody>
          <a:bodyPr anchorCtr="0" anchor="t" bIns="0" lIns="0" spcFirstLastPara="1" rIns="0" wrap="square" tIns="0">
            <a:spAutoFit/>
          </a:bodyPr>
          <a:lstStyle/>
          <a:p>
            <a:pPr indent="0" lvl="0" marL="0" marR="0" rtl="0" algn="r">
              <a:lnSpc>
                <a:spcPct val="160000"/>
              </a:lnSpc>
              <a:spcBef>
                <a:spcPts val="0"/>
              </a:spcBef>
              <a:spcAft>
                <a:spcPts val="0"/>
              </a:spcAft>
              <a:buNone/>
            </a:pPr>
            <a:r>
              <a:rPr b="0" i="0" lang="en" sz="1500" u="none" cap="none" strike="noStrike">
                <a:solidFill>
                  <a:srgbClr val="2D4263"/>
                </a:solidFill>
                <a:latin typeface="Poppins Medium"/>
                <a:ea typeface="Poppins Medium"/>
                <a:cs typeface="Poppins Medium"/>
                <a:sym typeface="Poppins Medium"/>
              </a:rPr>
              <a:t>12</a:t>
            </a:r>
            <a:endParaRPr sz="700"/>
          </a:p>
        </p:txBody>
      </p:sp>
      <p:sp>
        <p:nvSpPr>
          <p:cNvPr id="2038" name="Google Shape;2038;p1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42" name="Shape 2042"/>
        <p:cNvGrpSpPr/>
        <p:nvPr/>
      </p:nvGrpSpPr>
      <p:grpSpPr>
        <a:xfrm>
          <a:off x="0" y="0"/>
          <a:ext cx="0" cy="0"/>
          <a:chOff x="0" y="0"/>
          <a:chExt cx="0" cy="0"/>
        </a:xfrm>
      </p:grpSpPr>
      <p:sp>
        <p:nvSpPr>
          <p:cNvPr id="2043" name="Google Shape;2043;p150"/>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2044" name="Google Shape;2044;p150"/>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pic>
        <p:nvPicPr>
          <p:cNvPr id="2045" name="Google Shape;2045;p150"/>
          <p:cNvPicPr preferRelativeResize="0"/>
          <p:nvPr/>
        </p:nvPicPr>
        <p:blipFill rotWithShape="1">
          <a:blip r:embed="rId3">
            <a:alphaModFix/>
          </a:blip>
          <a:srcRect b="0" l="0" r="0" t="0"/>
          <a:stretch/>
        </p:blipFill>
        <p:spPr>
          <a:xfrm>
            <a:off x="3409857" y="1151809"/>
            <a:ext cx="1589593" cy="1562100"/>
          </a:xfrm>
          <a:prstGeom prst="rect">
            <a:avLst/>
          </a:prstGeom>
          <a:noFill/>
          <a:ln>
            <a:noFill/>
          </a:ln>
        </p:spPr>
      </p:pic>
      <p:pic>
        <p:nvPicPr>
          <p:cNvPr id="2046" name="Google Shape;2046;p150"/>
          <p:cNvPicPr preferRelativeResize="0"/>
          <p:nvPr/>
        </p:nvPicPr>
        <p:blipFill rotWithShape="1">
          <a:blip r:embed="rId4">
            <a:alphaModFix/>
          </a:blip>
          <a:srcRect b="0" l="0" r="0" t="0"/>
          <a:stretch/>
        </p:blipFill>
        <p:spPr>
          <a:xfrm>
            <a:off x="526790" y="1151809"/>
            <a:ext cx="1677071" cy="1562100"/>
          </a:xfrm>
          <a:prstGeom prst="rect">
            <a:avLst/>
          </a:prstGeom>
          <a:noFill/>
          <a:ln>
            <a:noFill/>
          </a:ln>
        </p:spPr>
      </p:pic>
      <p:pic>
        <p:nvPicPr>
          <p:cNvPr id="2047" name="Google Shape;2047;p150"/>
          <p:cNvPicPr preferRelativeResize="0"/>
          <p:nvPr/>
        </p:nvPicPr>
        <p:blipFill rotWithShape="1">
          <a:blip r:embed="rId5">
            <a:alphaModFix/>
          </a:blip>
          <a:srcRect b="0" l="0" r="0" t="0"/>
          <a:stretch/>
        </p:blipFill>
        <p:spPr>
          <a:xfrm>
            <a:off x="6305363" y="1151809"/>
            <a:ext cx="2031980" cy="1562100"/>
          </a:xfrm>
          <a:prstGeom prst="rect">
            <a:avLst/>
          </a:prstGeom>
          <a:noFill/>
          <a:ln>
            <a:noFill/>
          </a:ln>
        </p:spPr>
      </p:pic>
      <p:sp>
        <p:nvSpPr>
          <p:cNvPr id="2048" name="Google Shape;2048;p150"/>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b="0" i="0" lang="en" sz="1200" u="none" cap="none" strike="noStrike">
                <a:solidFill>
                  <a:srgbClr val="2D4263"/>
                </a:solidFill>
                <a:latin typeface="Poppins Medium"/>
                <a:ea typeface="Poppins Medium"/>
                <a:cs typeface="Poppins Medium"/>
                <a:sym typeface="Poppins Medium"/>
              </a:rPr>
              <a:t>Conclusion &amp; Discussions</a:t>
            </a:r>
            <a:endParaRPr sz="700"/>
          </a:p>
        </p:txBody>
      </p:sp>
      <p:sp>
        <p:nvSpPr>
          <p:cNvPr id="2049" name="Google Shape;2049;p150"/>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b="0" i="0" lang="en" sz="1200" u="none" cap="none" strike="noStrike">
                <a:solidFill>
                  <a:srgbClr val="EEEEEE"/>
                </a:solidFill>
                <a:latin typeface="Poppins Medium"/>
                <a:ea typeface="Poppins Medium"/>
                <a:cs typeface="Poppins Medium"/>
                <a:sym typeface="Poppins Medium"/>
              </a:rPr>
              <a:t>V</a:t>
            </a:r>
            <a:endParaRPr sz="700"/>
          </a:p>
        </p:txBody>
      </p:sp>
      <p:sp>
        <p:nvSpPr>
          <p:cNvPr id="2050" name="Google Shape;2050;p150"/>
          <p:cNvSpPr txBox="1"/>
          <p:nvPr/>
        </p:nvSpPr>
        <p:spPr>
          <a:xfrm>
            <a:off x="526790" y="2922816"/>
            <a:ext cx="23244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2D4263"/>
                </a:solidFill>
                <a:latin typeface="Poppins Medium"/>
                <a:ea typeface="Poppins Medium"/>
                <a:cs typeface="Poppins Medium"/>
                <a:sym typeface="Poppins Medium"/>
              </a:rPr>
              <a:t>Title</a:t>
            </a:r>
            <a:endParaRPr sz="700"/>
          </a:p>
        </p:txBody>
      </p:sp>
      <p:sp>
        <p:nvSpPr>
          <p:cNvPr id="2051" name="Google Shape;2051;p150"/>
          <p:cNvSpPr txBox="1"/>
          <p:nvPr/>
        </p:nvSpPr>
        <p:spPr>
          <a:xfrm>
            <a:off x="526790" y="3291840"/>
            <a:ext cx="2324400" cy="1514700"/>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b="0" i="0" lang="en" sz="1200" u="none" cap="none" strike="noStrike">
                <a:solidFill>
                  <a:srgbClr val="2D4263"/>
                </a:solidFill>
                <a:latin typeface="Poppins Light"/>
                <a:ea typeface="Poppins Light"/>
                <a:cs typeface="Poppins Light"/>
                <a:sym typeface="Poppins Light"/>
              </a:rPr>
              <a:t>Lorem ipsum dolor sit amet, consectetur adipiscing elit, sed do eiusmod tempor incididunt ut labore et dolore magna aliqua.</a:t>
            </a:r>
            <a:endParaRPr sz="700"/>
          </a:p>
        </p:txBody>
      </p:sp>
      <p:sp>
        <p:nvSpPr>
          <p:cNvPr id="2052" name="Google Shape;2052;p150"/>
          <p:cNvSpPr txBox="1"/>
          <p:nvPr/>
        </p:nvSpPr>
        <p:spPr>
          <a:xfrm>
            <a:off x="3409857" y="2922816"/>
            <a:ext cx="23244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2D4263"/>
                </a:solidFill>
                <a:latin typeface="Poppins Medium"/>
                <a:ea typeface="Poppins Medium"/>
                <a:cs typeface="Poppins Medium"/>
                <a:sym typeface="Poppins Medium"/>
              </a:rPr>
              <a:t>Title</a:t>
            </a:r>
            <a:endParaRPr sz="700"/>
          </a:p>
        </p:txBody>
      </p:sp>
      <p:sp>
        <p:nvSpPr>
          <p:cNvPr id="2053" name="Google Shape;2053;p150"/>
          <p:cNvSpPr txBox="1"/>
          <p:nvPr/>
        </p:nvSpPr>
        <p:spPr>
          <a:xfrm>
            <a:off x="3409857" y="3291840"/>
            <a:ext cx="2324400" cy="1514700"/>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b="0" i="0" lang="en" sz="1200" u="none" cap="none" strike="noStrike">
                <a:solidFill>
                  <a:srgbClr val="2D4263"/>
                </a:solidFill>
                <a:latin typeface="Poppins Light"/>
                <a:ea typeface="Poppins Light"/>
                <a:cs typeface="Poppins Light"/>
                <a:sym typeface="Poppins Light"/>
              </a:rPr>
              <a:t>Lorem ipsum dolor sit amet, consectetur adipiscing elit, sed do eiusmod tempor incididunt ut labore et dolore magna aliqua.</a:t>
            </a:r>
            <a:endParaRPr sz="700"/>
          </a:p>
        </p:txBody>
      </p:sp>
      <p:sp>
        <p:nvSpPr>
          <p:cNvPr id="2054" name="Google Shape;2054;p150"/>
          <p:cNvSpPr txBox="1"/>
          <p:nvPr/>
        </p:nvSpPr>
        <p:spPr>
          <a:xfrm>
            <a:off x="6305363" y="2922816"/>
            <a:ext cx="23244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2D4263"/>
                </a:solidFill>
                <a:latin typeface="Poppins Medium"/>
                <a:ea typeface="Poppins Medium"/>
                <a:cs typeface="Poppins Medium"/>
                <a:sym typeface="Poppins Medium"/>
              </a:rPr>
              <a:t>Title</a:t>
            </a:r>
            <a:endParaRPr sz="700"/>
          </a:p>
        </p:txBody>
      </p:sp>
      <p:sp>
        <p:nvSpPr>
          <p:cNvPr id="2055" name="Google Shape;2055;p150"/>
          <p:cNvSpPr txBox="1"/>
          <p:nvPr/>
        </p:nvSpPr>
        <p:spPr>
          <a:xfrm>
            <a:off x="6305363" y="3291840"/>
            <a:ext cx="2324400" cy="1514700"/>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b="0" i="0" lang="en" sz="1200" u="none" cap="none" strike="noStrike">
                <a:solidFill>
                  <a:srgbClr val="2D4263"/>
                </a:solidFill>
                <a:latin typeface="Poppins Light"/>
                <a:ea typeface="Poppins Light"/>
                <a:cs typeface="Poppins Light"/>
                <a:sym typeface="Poppins Light"/>
              </a:rPr>
              <a:t>Lorem ipsum dolor sit amet, consectetur adipiscing elit, sed do eiusmod tempor incididunt ut labore et dolore magna aliqua.</a:t>
            </a:r>
            <a:endParaRPr sz="700"/>
          </a:p>
        </p:txBody>
      </p:sp>
      <p:sp>
        <p:nvSpPr>
          <p:cNvPr id="2056" name="Google Shape;2056;p150"/>
          <p:cNvSpPr txBox="1"/>
          <p:nvPr/>
        </p:nvSpPr>
        <p:spPr>
          <a:xfrm>
            <a:off x="8459074" y="4567238"/>
            <a:ext cx="341100" cy="231000"/>
          </a:xfrm>
          <a:prstGeom prst="rect">
            <a:avLst/>
          </a:prstGeom>
          <a:noFill/>
          <a:ln>
            <a:noFill/>
          </a:ln>
        </p:spPr>
        <p:txBody>
          <a:bodyPr anchorCtr="0" anchor="t" bIns="0" lIns="0" spcFirstLastPara="1" rIns="0" wrap="square" tIns="0">
            <a:spAutoFit/>
          </a:bodyPr>
          <a:lstStyle/>
          <a:p>
            <a:pPr indent="0" lvl="0" marL="0" marR="0" rtl="0" algn="r">
              <a:lnSpc>
                <a:spcPct val="160000"/>
              </a:lnSpc>
              <a:spcBef>
                <a:spcPts val="0"/>
              </a:spcBef>
              <a:spcAft>
                <a:spcPts val="0"/>
              </a:spcAft>
              <a:buNone/>
            </a:pPr>
            <a:r>
              <a:rPr b="0" i="0" lang="en" sz="1500" u="none" cap="none" strike="noStrike">
                <a:solidFill>
                  <a:srgbClr val="2D4263"/>
                </a:solidFill>
                <a:latin typeface="Poppins Medium"/>
                <a:ea typeface="Poppins Medium"/>
                <a:cs typeface="Poppins Medium"/>
                <a:sym typeface="Poppins Medium"/>
              </a:rPr>
              <a:t>14</a:t>
            </a:r>
            <a:endParaRPr sz="700"/>
          </a:p>
        </p:txBody>
      </p:sp>
      <p:sp>
        <p:nvSpPr>
          <p:cNvPr id="2057" name="Google Shape;2057;p1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61" name="Shape 2061"/>
        <p:cNvGrpSpPr/>
        <p:nvPr/>
      </p:nvGrpSpPr>
      <p:grpSpPr>
        <a:xfrm>
          <a:off x="0" y="0"/>
          <a:ext cx="0" cy="0"/>
          <a:chOff x="0" y="0"/>
          <a:chExt cx="0" cy="0"/>
        </a:xfrm>
      </p:grpSpPr>
      <p:sp>
        <p:nvSpPr>
          <p:cNvPr id="2062" name="Google Shape;2062;p151"/>
          <p:cNvSpPr/>
          <p:nvPr/>
        </p:nvSpPr>
        <p:spPr>
          <a:xfrm>
            <a:off x="0" y="0"/>
            <a:ext cx="9140275" cy="3831633"/>
          </a:xfrm>
          <a:custGeom>
            <a:rect b="b" l="l" r="r" t="t"/>
            <a:pathLst>
              <a:path extrusionOk="0" h="2593322" w="6186311">
                <a:moveTo>
                  <a:pt x="0" y="0"/>
                </a:moveTo>
                <a:lnTo>
                  <a:pt x="6186311" y="0"/>
                </a:lnTo>
                <a:lnTo>
                  <a:pt x="6186311" y="2593322"/>
                </a:lnTo>
                <a:lnTo>
                  <a:pt x="0" y="2593322"/>
                </a:lnTo>
                <a:close/>
              </a:path>
            </a:pathLst>
          </a:custGeom>
          <a:solidFill>
            <a:srgbClr val="EEEEEE"/>
          </a:solidFill>
          <a:ln>
            <a:noFill/>
          </a:ln>
        </p:spPr>
      </p:sp>
      <p:pic>
        <p:nvPicPr>
          <p:cNvPr id="2063" name="Google Shape;2063;p151"/>
          <p:cNvPicPr preferRelativeResize="0"/>
          <p:nvPr/>
        </p:nvPicPr>
        <p:blipFill rotWithShape="1">
          <a:blip r:embed="rId3">
            <a:alphaModFix/>
          </a:blip>
          <a:srcRect b="0" l="0" r="0" t="0"/>
          <a:stretch/>
        </p:blipFill>
        <p:spPr>
          <a:xfrm>
            <a:off x="5257315" y="998712"/>
            <a:ext cx="3372336" cy="2834483"/>
          </a:xfrm>
          <a:prstGeom prst="rect">
            <a:avLst/>
          </a:prstGeom>
          <a:noFill/>
          <a:ln>
            <a:noFill/>
          </a:ln>
        </p:spPr>
      </p:pic>
      <p:sp>
        <p:nvSpPr>
          <p:cNvPr id="2064" name="Google Shape;2064;p151"/>
          <p:cNvSpPr txBox="1"/>
          <p:nvPr/>
        </p:nvSpPr>
        <p:spPr>
          <a:xfrm>
            <a:off x="561975" y="1885950"/>
            <a:ext cx="5296500" cy="1523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 sz="4500" u="none" cap="none" strike="noStrike">
                <a:solidFill>
                  <a:srgbClr val="2D4263"/>
                </a:solidFill>
                <a:latin typeface="Poppins"/>
                <a:ea typeface="Poppins"/>
                <a:cs typeface="Poppins"/>
                <a:sym typeface="Poppins"/>
              </a:rPr>
              <a:t>Thank you </a:t>
            </a:r>
            <a:endParaRPr sz="700"/>
          </a:p>
          <a:p>
            <a:pPr indent="0" lvl="0" marL="0" marR="0" rtl="0" algn="l">
              <a:lnSpc>
                <a:spcPct val="120000"/>
              </a:lnSpc>
              <a:spcBef>
                <a:spcPts val="0"/>
              </a:spcBef>
              <a:spcAft>
                <a:spcPts val="0"/>
              </a:spcAft>
              <a:buNone/>
            </a:pPr>
            <a:r>
              <a:rPr b="1" i="0" lang="en" sz="4500" u="none" cap="none" strike="noStrike">
                <a:solidFill>
                  <a:srgbClr val="2D4263"/>
                </a:solidFill>
                <a:latin typeface="Poppins"/>
                <a:ea typeface="Poppins"/>
                <a:cs typeface="Poppins"/>
                <a:sym typeface="Poppins"/>
              </a:rPr>
              <a:t>for listening</a:t>
            </a:r>
            <a:endParaRPr sz="700"/>
          </a:p>
        </p:txBody>
      </p:sp>
      <p:sp>
        <p:nvSpPr>
          <p:cNvPr id="2065" name="Google Shape;2065;p151"/>
          <p:cNvSpPr txBox="1"/>
          <p:nvPr/>
        </p:nvSpPr>
        <p:spPr>
          <a:xfrm>
            <a:off x="561975" y="311468"/>
            <a:ext cx="1451700" cy="1848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 sz="1200" u="none" cap="none" strike="noStrike">
                <a:solidFill>
                  <a:srgbClr val="2D4263"/>
                </a:solidFill>
                <a:latin typeface="Poppins Medium"/>
                <a:ea typeface="Poppins Medium"/>
                <a:cs typeface="Poppins Medium"/>
                <a:sym typeface="Poppins Medium"/>
              </a:rPr>
              <a:t>The End</a:t>
            </a:r>
            <a:endParaRPr sz="700"/>
          </a:p>
        </p:txBody>
      </p:sp>
      <p:sp>
        <p:nvSpPr>
          <p:cNvPr id="2066" name="Google Shape;2066;p1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2D38"/>
        </a:solidFill>
      </p:bgPr>
    </p:bg>
    <p:spTree>
      <p:nvGrpSpPr>
        <p:cNvPr id="330" name="Shape 330"/>
        <p:cNvGrpSpPr/>
        <p:nvPr/>
      </p:nvGrpSpPr>
      <p:grpSpPr>
        <a:xfrm>
          <a:off x="0" y="0"/>
          <a:ext cx="0" cy="0"/>
          <a:chOff x="0" y="0"/>
          <a:chExt cx="0" cy="0"/>
        </a:xfrm>
      </p:grpSpPr>
      <p:sp>
        <p:nvSpPr>
          <p:cNvPr id="331" name="Google Shape;331;p41"/>
          <p:cNvSpPr txBox="1"/>
          <p:nvPr>
            <p:ph type="title"/>
          </p:nvPr>
        </p:nvSpPr>
        <p:spPr>
          <a:xfrm>
            <a:off x="85069" y="0"/>
            <a:ext cx="3572100" cy="5143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alibri"/>
              <a:buNone/>
            </a:pPr>
            <a:r>
              <a:rPr lang="en" sz="2400">
                <a:solidFill>
                  <a:schemeClr val="lt1"/>
                </a:solidFill>
                <a:latin typeface="Poppins SemiBold"/>
                <a:ea typeface="Poppins SemiBold"/>
                <a:cs typeface="Poppins SemiBold"/>
                <a:sym typeface="Poppins SemiBold"/>
              </a:rPr>
              <a:t>Components of an influence maximization algorithm</a:t>
            </a:r>
            <a:endParaRPr sz="2400">
              <a:solidFill>
                <a:schemeClr val="lt1"/>
              </a:solidFill>
              <a:latin typeface="Poppins SemiBold"/>
              <a:ea typeface="Poppins SemiBold"/>
              <a:cs typeface="Poppins SemiBold"/>
              <a:sym typeface="Poppins SemiBold"/>
            </a:endParaRPr>
          </a:p>
          <a:p>
            <a:pPr indent="0" lvl="0" marL="0" rtl="0" algn="l">
              <a:lnSpc>
                <a:spcPct val="90000"/>
              </a:lnSpc>
              <a:spcBef>
                <a:spcPts val="0"/>
              </a:spcBef>
              <a:spcAft>
                <a:spcPts val="0"/>
              </a:spcAft>
              <a:buClr>
                <a:schemeClr val="dk1"/>
              </a:buClr>
              <a:buSzPts val="3000"/>
              <a:buFont typeface="Calibri"/>
              <a:buNone/>
            </a:pPr>
            <a:r>
              <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chemeClr val="lt1"/>
              </a:buClr>
              <a:buSzPts val="1500"/>
              <a:buFont typeface="Poppins Light"/>
              <a:buAutoNum type="arabicPeriod"/>
            </a:pPr>
            <a:r>
              <a:rPr lang="en" sz="1500">
                <a:solidFill>
                  <a:schemeClr val="lt1"/>
                </a:solidFill>
                <a:latin typeface="Poppins Light"/>
                <a:ea typeface="Poppins Light"/>
                <a:cs typeface="Poppins Light"/>
                <a:sym typeface="Poppins Light"/>
              </a:rPr>
              <a:t>Network graph</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chemeClr val="lt1"/>
              </a:buClr>
              <a:buSzPts val="1500"/>
              <a:buFont typeface="Poppins Light"/>
              <a:buAutoNum type="arabicPeriod"/>
            </a:pPr>
            <a:r>
              <a:rPr lang="en" sz="1500">
                <a:solidFill>
                  <a:schemeClr val="lt1"/>
                </a:solidFill>
                <a:latin typeface="Poppins Light"/>
                <a:ea typeface="Poppins Light"/>
                <a:cs typeface="Poppins Light"/>
                <a:sym typeface="Poppins Light"/>
              </a:rPr>
              <a:t>Budget</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rgbClr val="74A6F4"/>
              </a:buClr>
              <a:buSzPts val="1500"/>
              <a:buFont typeface="Poppins"/>
              <a:buAutoNum type="arabicPeriod"/>
            </a:pPr>
            <a:r>
              <a:rPr b="1" lang="en" sz="1500">
                <a:solidFill>
                  <a:srgbClr val="74A6F4"/>
                </a:solidFill>
                <a:latin typeface="Poppins"/>
                <a:ea typeface="Poppins"/>
                <a:cs typeface="Poppins"/>
                <a:sym typeface="Poppins"/>
              </a:rPr>
              <a:t>Influence model</a:t>
            </a:r>
            <a:endParaRPr b="1" sz="1500">
              <a:solidFill>
                <a:srgbClr val="74A6F4"/>
              </a:solidFill>
              <a:latin typeface="Poppins"/>
              <a:ea typeface="Poppins"/>
              <a:cs typeface="Poppins"/>
              <a:sym typeface="Poppins"/>
            </a:endParaRPr>
          </a:p>
          <a:p>
            <a:pPr indent="-323850" lvl="0" marL="457200" rtl="0" algn="l">
              <a:lnSpc>
                <a:spcPct val="90000"/>
              </a:lnSpc>
              <a:spcBef>
                <a:spcPts val="0"/>
              </a:spcBef>
              <a:spcAft>
                <a:spcPts val="0"/>
              </a:spcAft>
              <a:buClr>
                <a:schemeClr val="lt1"/>
              </a:buClr>
              <a:buSzPts val="1500"/>
              <a:buFont typeface="Poppins Light"/>
              <a:buAutoNum type="arabicPeriod"/>
            </a:pPr>
            <a:r>
              <a:rPr lang="en" sz="1500">
                <a:solidFill>
                  <a:schemeClr val="lt1"/>
                </a:solidFill>
                <a:latin typeface="Poppins Light"/>
                <a:ea typeface="Poppins Light"/>
                <a:cs typeface="Poppins Light"/>
                <a:sym typeface="Poppins Light"/>
              </a:rPr>
              <a:t>Optimization framework</a:t>
            </a:r>
            <a:endParaRPr sz="1500">
              <a:solidFill>
                <a:schemeClr val="lt1"/>
              </a:solidFill>
              <a:latin typeface="Poppins Light"/>
              <a:ea typeface="Poppins Light"/>
              <a:cs typeface="Poppins Light"/>
              <a:sym typeface="Poppins Light"/>
            </a:endParaRPr>
          </a:p>
        </p:txBody>
      </p:sp>
      <p:sp>
        <p:nvSpPr>
          <p:cNvPr id="332" name="Google Shape;332;p41"/>
          <p:cNvSpPr txBox="1"/>
          <p:nvPr/>
        </p:nvSpPr>
        <p:spPr>
          <a:xfrm>
            <a:off x="3580975" y="1048213"/>
            <a:ext cx="5143500" cy="572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
                <a:solidFill>
                  <a:schemeClr val="lt1"/>
                </a:solidFill>
                <a:latin typeface="Poppins SemiBold"/>
                <a:ea typeface="Poppins SemiBold"/>
                <a:cs typeface="Poppins SemiBold"/>
                <a:sym typeface="Poppins SemiBold"/>
              </a:rPr>
              <a:t>Representation</a:t>
            </a:r>
            <a:r>
              <a:rPr lang="en">
                <a:solidFill>
                  <a:schemeClr val="lt1"/>
                </a:solidFill>
                <a:latin typeface="Poppins SemiBold"/>
                <a:ea typeface="Poppins SemiBold"/>
                <a:cs typeface="Poppins SemiBold"/>
                <a:sym typeface="Poppins SemiBold"/>
              </a:rPr>
              <a:t> learning with cascade context to infer </a:t>
            </a:r>
            <a:r>
              <a:rPr lang="en">
                <a:solidFill>
                  <a:srgbClr val="74A6F4"/>
                </a:solidFill>
                <a:latin typeface="Poppins SemiBold"/>
                <a:ea typeface="Poppins SemiBold"/>
                <a:cs typeface="Poppins SemiBold"/>
                <a:sym typeface="Poppins SemiBold"/>
              </a:rPr>
              <a:t>diffusion probabilities</a:t>
            </a:r>
            <a:r>
              <a:rPr lang="en">
                <a:solidFill>
                  <a:schemeClr val="lt1"/>
                </a:solidFill>
                <a:latin typeface="Poppins SemiBold"/>
                <a:ea typeface="Poppins SemiBold"/>
                <a:cs typeface="Poppins SemiBold"/>
                <a:sym typeface="Poppins SemiBold"/>
              </a:rPr>
              <a:t> between seed and target users</a:t>
            </a:r>
            <a:endParaRPr>
              <a:solidFill>
                <a:schemeClr val="lt1"/>
              </a:solidFill>
              <a:latin typeface="Poppins SemiBold"/>
              <a:ea typeface="Poppins SemiBold"/>
              <a:cs typeface="Poppins SemiBold"/>
              <a:sym typeface="Poppins SemiBold"/>
            </a:endParaRPr>
          </a:p>
        </p:txBody>
      </p:sp>
      <p:sp>
        <p:nvSpPr>
          <p:cNvPr id="333" name="Google Shape;333;p41"/>
          <p:cNvSpPr/>
          <p:nvPr/>
        </p:nvSpPr>
        <p:spPr>
          <a:xfrm>
            <a:off x="6191875" y="2532475"/>
            <a:ext cx="426000" cy="2130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 name="Google Shape;334;p41"/>
          <p:cNvGrpSpPr/>
          <p:nvPr/>
        </p:nvGrpSpPr>
        <p:grpSpPr>
          <a:xfrm>
            <a:off x="4162264" y="1951111"/>
            <a:ext cx="1087943" cy="1364218"/>
            <a:chOff x="6864388" y="1106479"/>
            <a:chExt cx="938529" cy="1176862"/>
          </a:xfrm>
        </p:grpSpPr>
        <p:cxnSp>
          <p:nvCxnSpPr>
            <p:cNvPr id="335" name="Google Shape;335;p41"/>
            <p:cNvCxnSpPr>
              <a:endCxn id="336" idx="3"/>
            </p:cNvCxnSpPr>
            <p:nvPr/>
          </p:nvCxnSpPr>
          <p:spPr>
            <a:xfrm flipH="1" rot="10800000">
              <a:off x="6962580" y="1190213"/>
              <a:ext cx="756600" cy="504600"/>
            </a:xfrm>
            <a:prstGeom prst="straightConnector1">
              <a:avLst/>
            </a:prstGeom>
            <a:noFill/>
            <a:ln cap="flat" cmpd="sng" w="9525">
              <a:solidFill>
                <a:schemeClr val="accent3"/>
              </a:solidFill>
              <a:prstDash val="solid"/>
              <a:round/>
              <a:headEnd len="med" w="med" type="none"/>
              <a:tailEnd len="med" w="med" type="none"/>
            </a:ln>
          </p:spPr>
        </p:cxnSp>
        <p:cxnSp>
          <p:nvCxnSpPr>
            <p:cNvPr id="337" name="Google Shape;337;p41"/>
            <p:cNvCxnSpPr>
              <a:stCxn id="338" idx="6"/>
              <a:endCxn id="339" idx="2"/>
            </p:cNvCxnSpPr>
            <p:nvPr/>
          </p:nvCxnSpPr>
          <p:spPr>
            <a:xfrm flipH="1" rot="10800000">
              <a:off x="6962488" y="1425238"/>
              <a:ext cx="742200" cy="269700"/>
            </a:xfrm>
            <a:prstGeom prst="straightConnector1">
              <a:avLst/>
            </a:prstGeom>
            <a:noFill/>
            <a:ln cap="flat" cmpd="sng" w="9525">
              <a:solidFill>
                <a:schemeClr val="accent3"/>
              </a:solidFill>
              <a:prstDash val="solid"/>
              <a:round/>
              <a:headEnd len="med" w="med" type="none"/>
              <a:tailEnd len="med" w="med" type="none"/>
            </a:ln>
          </p:spPr>
        </p:cxnSp>
        <p:cxnSp>
          <p:nvCxnSpPr>
            <p:cNvPr id="340" name="Google Shape;340;p41"/>
            <p:cNvCxnSpPr>
              <a:stCxn id="338" idx="6"/>
              <a:endCxn id="341" idx="2"/>
            </p:cNvCxnSpPr>
            <p:nvPr/>
          </p:nvCxnSpPr>
          <p:spPr>
            <a:xfrm>
              <a:off x="6962488" y="1694938"/>
              <a:ext cx="742200" cy="0"/>
            </a:xfrm>
            <a:prstGeom prst="straightConnector1">
              <a:avLst/>
            </a:prstGeom>
            <a:noFill/>
            <a:ln cap="flat" cmpd="sng" w="9525">
              <a:solidFill>
                <a:schemeClr val="accent3"/>
              </a:solidFill>
              <a:prstDash val="solid"/>
              <a:round/>
              <a:headEnd len="med" w="med" type="none"/>
              <a:tailEnd len="med" w="med" type="none"/>
            </a:ln>
          </p:spPr>
        </p:cxnSp>
        <p:cxnSp>
          <p:nvCxnSpPr>
            <p:cNvPr id="342" name="Google Shape;342;p41"/>
            <p:cNvCxnSpPr>
              <a:stCxn id="338" idx="6"/>
              <a:endCxn id="343" idx="2"/>
            </p:cNvCxnSpPr>
            <p:nvPr/>
          </p:nvCxnSpPr>
          <p:spPr>
            <a:xfrm>
              <a:off x="6962488" y="1694938"/>
              <a:ext cx="742200" cy="269700"/>
            </a:xfrm>
            <a:prstGeom prst="straightConnector1">
              <a:avLst/>
            </a:prstGeom>
            <a:noFill/>
            <a:ln cap="flat" cmpd="sng" w="9525">
              <a:solidFill>
                <a:schemeClr val="accent3"/>
              </a:solidFill>
              <a:prstDash val="solid"/>
              <a:round/>
              <a:headEnd len="med" w="med" type="none"/>
              <a:tailEnd len="med" w="med" type="none"/>
            </a:ln>
          </p:spPr>
        </p:cxnSp>
        <p:cxnSp>
          <p:nvCxnSpPr>
            <p:cNvPr id="344" name="Google Shape;344;p41"/>
            <p:cNvCxnSpPr>
              <a:stCxn id="338" idx="6"/>
              <a:endCxn id="345" idx="1"/>
            </p:cNvCxnSpPr>
            <p:nvPr/>
          </p:nvCxnSpPr>
          <p:spPr>
            <a:xfrm>
              <a:off x="6962488" y="1694938"/>
              <a:ext cx="756600" cy="504600"/>
            </a:xfrm>
            <a:prstGeom prst="straightConnector1">
              <a:avLst/>
            </a:prstGeom>
            <a:noFill/>
            <a:ln cap="flat" cmpd="sng" w="9525">
              <a:solidFill>
                <a:schemeClr val="accent3"/>
              </a:solidFill>
              <a:prstDash val="solid"/>
              <a:round/>
              <a:headEnd len="med" w="med" type="none"/>
              <a:tailEnd len="med" w="med" type="none"/>
            </a:ln>
          </p:spPr>
        </p:cxnSp>
        <p:sp>
          <p:nvSpPr>
            <p:cNvPr id="338" name="Google Shape;338;p41"/>
            <p:cNvSpPr/>
            <p:nvPr/>
          </p:nvSpPr>
          <p:spPr>
            <a:xfrm>
              <a:off x="6864388" y="1645888"/>
              <a:ext cx="98100" cy="9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1"/>
            <p:cNvSpPr/>
            <p:nvPr/>
          </p:nvSpPr>
          <p:spPr>
            <a:xfrm>
              <a:off x="7704814" y="1106479"/>
              <a:ext cx="98100" cy="9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1"/>
            <p:cNvSpPr/>
            <p:nvPr/>
          </p:nvSpPr>
          <p:spPr>
            <a:xfrm>
              <a:off x="7704806" y="1376206"/>
              <a:ext cx="98100" cy="9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1"/>
            <p:cNvSpPr/>
            <p:nvPr/>
          </p:nvSpPr>
          <p:spPr>
            <a:xfrm>
              <a:off x="7704817" y="1645897"/>
              <a:ext cx="98100" cy="9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1"/>
            <p:cNvSpPr/>
            <p:nvPr/>
          </p:nvSpPr>
          <p:spPr>
            <a:xfrm>
              <a:off x="7704807" y="1915577"/>
              <a:ext cx="98100" cy="9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1"/>
            <p:cNvSpPr/>
            <p:nvPr/>
          </p:nvSpPr>
          <p:spPr>
            <a:xfrm>
              <a:off x="7704788" y="2185241"/>
              <a:ext cx="98100" cy="9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 name="Google Shape;346;p41"/>
          <p:cNvGrpSpPr/>
          <p:nvPr/>
        </p:nvGrpSpPr>
        <p:grpSpPr>
          <a:xfrm>
            <a:off x="3580983" y="2565410"/>
            <a:ext cx="499731" cy="135626"/>
            <a:chOff x="3580983" y="2550585"/>
            <a:chExt cx="499731" cy="135626"/>
          </a:xfrm>
        </p:grpSpPr>
        <p:sp>
          <p:nvSpPr>
            <p:cNvPr id="347" name="Google Shape;347;p41"/>
            <p:cNvSpPr/>
            <p:nvPr/>
          </p:nvSpPr>
          <p:spPr>
            <a:xfrm>
              <a:off x="3580983" y="2550585"/>
              <a:ext cx="499731" cy="135626"/>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1"/>
            <p:cNvSpPr/>
            <p:nvPr/>
          </p:nvSpPr>
          <p:spPr>
            <a:xfrm>
              <a:off x="3597733" y="2564495"/>
              <a:ext cx="107806" cy="107806"/>
            </a:xfrm>
            <a:prstGeom prst="rect">
              <a:avLst/>
            </a:prstGeom>
            <a:solidFill>
              <a:srgbClr val="E7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1"/>
            <p:cNvSpPr/>
            <p:nvPr/>
          </p:nvSpPr>
          <p:spPr>
            <a:xfrm>
              <a:off x="3716435" y="2564495"/>
              <a:ext cx="107806" cy="107806"/>
            </a:xfrm>
            <a:prstGeom prst="rect">
              <a:avLst/>
            </a:prstGeom>
            <a:solidFill>
              <a:srgbClr val="4E6F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1"/>
            <p:cNvSpPr/>
            <p:nvPr/>
          </p:nvSpPr>
          <p:spPr>
            <a:xfrm>
              <a:off x="3835137" y="2564495"/>
              <a:ext cx="107806" cy="107806"/>
            </a:xfrm>
            <a:prstGeom prst="rect">
              <a:avLst/>
            </a:prstGeom>
            <a:solidFill>
              <a:srgbClr val="74A6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4A6F4"/>
                </a:solidFill>
              </a:endParaRPr>
            </a:p>
          </p:txBody>
        </p:sp>
        <p:sp>
          <p:nvSpPr>
            <p:cNvPr id="351" name="Google Shape;351;p41"/>
            <p:cNvSpPr/>
            <p:nvPr/>
          </p:nvSpPr>
          <p:spPr>
            <a:xfrm>
              <a:off x="3953839" y="2564495"/>
              <a:ext cx="107806" cy="107806"/>
            </a:xfrm>
            <a:prstGeom prst="rect">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7C94"/>
                </a:solidFill>
              </a:endParaRPr>
            </a:p>
          </p:txBody>
        </p:sp>
      </p:grpSp>
      <p:sp>
        <p:nvSpPr>
          <p:cNvPr id="352" name="Google Shape;352;p41"/>
          <p:cNvSpPr/>
          <p:nvPr/>
        </p:nvSpPr>
        <p:spPr>
          <a:xfrm>
            <a:off x="5328853" y="1935877"/>
            <a:ext cx="499800" cy="13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1"/>
          <p:cNvSpPr/>
          <p:nvPr/>
        </p:nvSpPr>
        <p:spPr>
          <a:xfrm>
            <a:off x="5345604" y="1949788"/>
            <a:ext cx="107700" cy="107700"/>
          </a:xfrm>
          <a:prstGeom prst="rect">
            <a:avLst/>
          </a:prstGeom>
          <a:solidFill>
            <a:srgbClr val="E7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1"/>
          <p:cNvSpPr/>
          <p:nvPr/>
        </p:nvSpPr>
        <p:spPr>
          <a:xfrm>
            <a:off x="5464306" y="1949788"/>
            <a:ext cx="107700" cy="107700"/>
          </a:xfrm>
          <a:prstGeom prst="rect">
            <a:avLst/>
          </a:prstGeom>
          <a:solidFill>
            <a:srgbClr val="B9B9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4A6F4"/>
              </a:solidFill>
            </a:endParaRPr>
          </a:p>
        </p:txBody>
      </p:sp>
      <p:sp>
        <p:nvSpPr>
          <p:cNvPr id="355" name="Google Shape;355;p41"/>
          <p:cNvSpPr/>
          <p:nvPr/>
        </p:nvSpPr>
        <p:spPr>
          <a:xfrm>
            <a:off x="5583008" y="1949788"/>
            <a:ext cx="107700" cy="107700"/>
          </a:xfrm>
          <a:prstGeom prst="rect">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7C94"/>
              </a:solidFill>
            </a:endParaRPr>
          </a:p>
        </p:txBody>
      </p:sp>
      <p:sp>
        <p:nvSpPr>
          <p:cNvPr id="356" name="Google Shape;356;p41"/>
          <p:cNvSpPr/>
          <p:nvPr/>
        </p:nvSpPr>
        <p:spPr>
          <a:xfrm>
            <a:off x="5701710" y="1949788"/>
            <a:ext cx="107700" cy="107700"/>
          </a:xfrm>
          <a:prstGeom prst="rect">
            <a:avLst/>
          </a:prstGeom>
          <a:solidFill>
            <a:srgbClr val="4E6F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1"/>
          <p:cNvSpPr/>
          <p:nvPr/>
        </p:nvSpPr>
        <p:spPr>
          <a:xfrm>
            <a:off x="5328853" y="2244891"/>
            <a:ext cx="499800" cy="13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1"/>
          <p:cNvSpPr/>
          <p:nvPr/>
        </p:nvSpPr>
        <p:spPr>
          <a:xfrm>
            <a:off x="5345604" y="2258802"/>
            <a:ext cx="107700" cy="107700"/>
          </a:xfrm>
          <a:prstGeom prst="rect">
            <a:avLst/>
          </a:prstGeom>
          <a:solidFill>
            <a:srgbClr val="74A6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4A6F4"/>
              </a:solidFill>
            </a:endParaRPr>
          </a:p>
        </p:txBody>
      </p:sp>
      <p:sp>
        <p:nvSpPr>
          <p:cNvPr id="359" name="Google Shape;359;p41"/>
          <p:cNvSpPr/>
          <p:nvPr/>
        </p:nvSpPr>
        <p:spPr>
          <a:xfrm>
            <a:off x="5464306" y="2258802"/>
            <a:ext cx="107700" cy="107700"/>
          </a:xfrm>
          <a:prstGeom prst="rect">
            <a:avLst/>
          </a:prstGeom>
          <a:solidFill>
            <a:srgbClr val="E7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1"/>
          <p:cNvSpPr/>
          <p:nvPr/>
        </p:nvSpPr>
        <p:spPr>
          <a:xfrm>
            <a:off x="5583008" y="2258802"/>
            <a:ext cx="107700" cy="107700"/>
          </a:xfrm>
          <a:prstGeom prst="rect">
            <a:avLst/>
          </a:prstGeom>
          <a:solidFill>
            <a:srgbClr val="B7D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1"/>
          <p:cNvSpPr/>
          <p:nvPr/>
        </p:nvSpPr>
        <p:spPr>
          <a:xfrm>
            <a:off x="5701710" y="2258802"/>
            <a:ext cx="107700" cy="107700"/>
          </a:xfrm>
          <a:prstGeom prst="rect">
            <a:avLst/>
          </a:prstGeom>
          <a:solidFill>
            <a:srgbClr val="4E6F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1"/>
          <p:cNvSpPr/>
          <p:nvPr/>
        </p:nvSpPr>
        <p:spPr>
          <a:xfrm>
            <a:off x="5331751" y="2565410"/>
            <a:ext cx="499800" cy="13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1"/>
          <p:cNvSpPr/>
          <p:nvPr/>
        </p:nvSpPr>
        <p:spPr>
          <a:xfrm>
            <a:off x="5348502" y="2579320"/>
            <a:ext cx="107700" cy="107700"/>
          </a:xfrm>
          <a:prstGeom prst="rect">
            <a:avLst/>
          </a:prstGeom>
          <a:solidFill>
            <a:srgbClr val="BC7D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4A6F4"/>
              </a:solidFill>
            </a:endParaRPr>
          </a:p>
        </p:txBody>
      </p:sp>
      <p:sp>
        <p:nvSpPr>
          <p:cNvPr id="364" name="Google Shape;364;p41"/>
          <p:cNvSpPr/>
          <p:nvPr/>
        </p:nvSpPr>
        <p:spPr>
          <a:xfrm>
            <a:off x="5467204" y="2579320"/>
            <a:ext cx="107700" cy="107700"/>
          </a:xfrm>
          <a:prstGeom prst="rect">
            <a:avLst/>
          </a:prstGeom>
          <a:solidFill>
            <a:srgbClr val="4E6F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1"/>
          <p:cNvSpPr/>
          <p:nvPr/>
        </p:nvSpPr>
        <p:spPr>
          <a:xfrm>
            <a:off x="5585906" y="2579320"/>
            <a:ext cx="107700" cy="107700"/>
          </a:xfrm>
          <a:prstGeom prst="rect">
            <a:avLst/>
          </a:prstGeom>
          <a:solidFill>
            <a:srgbClr val="E7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1"/>
          <p:cNvSpPr/>
          <p:nvPr/>
        </p:nvSpPr>
        <p:spPr>
          <a:xfrm>
            <a:off x="5704608" y="2579320"/>
            <a:ext cx="107700" cy="107700"/>
          </a:xfrm>
          <a:prstGeom prst="rect">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7C94"/>
              </a:solidFill>
            </a:endParaRPr>
          </a:p>
        </p:txBody>
      </p:sp>
      <p:sp>
        <p:nvSpPr>
          <p:cNvPr id="367" name="Google Shape;367;p41"/>
          <p:cNvSpPr/>
          <p:nvPr/>
        </p:nvSpPr>
        <p:spPr>
          <a:xfrm>
            <a:off x="5331751" y="2885929"/>
            <a:ext cx="499800" cy="135600"/>
          </a:xfrm>
          <a:prstGeom prst="rect">
            <a:avLst/>
          </a:prstGeom>
          <a:solidFill>
            <a:srgbClr val="74A6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4A6F4"/>
              </a:solidFill>
            </a:endParaRPr>
          </a:p>
        </p:txBody>
      </p:sp>
      <p:sp>
        <p:nvSpPr>
          <p:cNvPr id="368" name="Google Shape;368;p41"/>
          <p:cNvSpPr/>
          <p:nvPr/>
        </p:nvSpPr>
        <p:spPr>
          <a:xfrm>
            <a:off x="5348502" y="2899839"/>
            <a:ext cx="107700" cy="107700"/>
          </a:xfrm>
          <a:prstGeom prst="rect">
            <a:avLst/>
          </a:prstGeom>
          <a:solidFill>
            <a:srgbClr val="E7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1"/>
          <p:cNvSpPr/>
          <p:nvPr/>
        </p:nvSpPr>
        <p:spPr>
          <a:xfrm>
            <a:off x="5467204" y="2899839"/>
            <a:ext cx="107700" cy="107700"/>
          </a:xfrm>
          <a:prstGeom prst="rect">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7C94"/>
              </a:solidFill>
            </a:endParaRPr>
          </a:p>
        </p:txBody>
      </p:sp>
      <p:sp>
        <p:nvSpPr>
          <p:cNvPr id="370" name="Google Shape;370;p41"/>
          <p:cNvSpPr/>
          <p:nvPr/>
        </p:nvSpPr>
        <p:spPr>
          <a:xfrm>
            <a:off x="5585906" y="2899839"/>
            <a:ext cx="107700" cy="107700"/>
          </a:xfrm>
          <a:prstGeom prst="rect">
            <a:avLst/>
          </a:prstGeom>
          <a:solidFill>
            <a:srgbClr val="4E6F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1"/>
          <p:cNvSpPr/>
          <p:nvPr/>
        </p:nvSpPr>
        <p:spPr>
          <a:xfrm>
            <a:off x="5704608" y="2899839"/>
            <a:ext cx="107700" cy="107700"/>
          </a:xfrm>
          <a:prstGeom prst="rect">
            <a:avLst/>
          </a:prstGeom>
          <a:solidFill>
            <a:srgbClr val="BC7D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4A6F4"/>
              </a:solidFill>
            </a:endParaRPr>
          </a:p>
        </p:txBody>
      </p:sp>
      <p:sp>
        <p:nvSpPr>
          <p:cNvPr id="372" name="Google Shape;372;p41"/>
          <p:cNvSpPr/>
          <p:nvPr/>
        </p:nvSpPr>
        <p:spPr>
          <a:xfrm>
            <a:off x="5331751" y="3206448"/>
            <a:ext cx="499800" cy="13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1"/>
          <p:cNvSpPr/>
          <p:nvPr/>
        </p:nvSpPr>
        <p:spPr>
          <a:xfrm>
            <a:off x="5348502" y="3220358"/>
            <a:ext cx="107700" cy="107700"/>
          </a:xfrm>
          <a:prstGeom prst="rect">
            <a:avLst/>
          </a:prstGeom>
          <a:solidFill>
            <a:srgbClr val="E7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1"/>
          <p:cNvSpPr/>
          <p:nvPr/>
        </p:nvSpPr>
        <p:spPr>
          <a:xfrm>
            <a:off x="5467204" y="3220358"/>
            <a:ext cx="107700" cy="107700"/>
          </a:xfrm>
          <a:prstGeom prst="rect">
            <a:avLst/>
          </a:prstGeom>
          <a:solidFill>
            <a:srgbClr val="4E6F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1"/>
          <p:cNvSpPr/>
          <p:nvPr/>
        </p:nvSpPr>
        <p:spPr>
          <a:xfrm>
            <a:off x="5585906" y="3220358"/>
            <a:ext cx="107700" cy="107700"/>
          </a:xfrm>
          <a:prstGeom prst="rect">
            <a:avLst/>
          </a:prstGeom>
          <a:solidFill>
            <a:srgbClr val="74A6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4A6F4"/>
              </a:solidFill>
            </a:endParaRPr>
          </a:p>
        </p:txBody>
      </p:sp>
      <p:sp>
        <p:nvSpPr>
          <p:cNvPr id="376" name="Google Shape;376;p41"/>
          <p:cNvSpPr/>
          <p:nvPr/>
        </p:nvSpPr>
        <p:spPr>
          <a:xfrm>
            <a:off x="5704608" y="3220358"/>
            <a:ext cx="107700" cy="107700"/>
          </a:xfrm>
          <a:prstGeom prst="rect">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7C94"/>
              </a:solidFill>
            </a:endParaRPr>
          </a:p>
        </p:txBody>
      </p:sp>
      <p:grpSp>
        <p:nvGrpSpPr>
          <p:cNvPr id="377" name="Google Shape;377;p41"/>
          <p:cNvGrpSpPr/>
          <p:nvPr/>
        </p:nvGrpSpPr>
        <p:grpSpPr>
          <a:xfrm>
            <a:off x="6978274" y="1956872"/>
            <a:ext cx="1087943" cy="1364218"/>
            <a:chOff x="6896875" y="3632042"/>
            <a:chExt cx="938529" cy="1176862"/>
          </a:xfrm>
        </p:grpSpPr>
        <p:grpSp>
          <p:nvGrpSpPr>
            <p:cNvPr id="378" name="Google Shape;378;p41"/>
            <p:cNvGrpSpPr/>
            <p:nvPr/>
          </p:nvGrpSpPr>
          <p:grpSpPr>
            <a:xfrm>
              <a:off x="6896875" y="3632042"/>
              <a:ext cx="938529" cy="1176862"/>
              <a:chOff x="6864388" y="1106479"/>
              <a:chExt cx="938529" cy="1176862"/>
            </a:xfrm>
          </p:grpSpPr>
          <p:cxnSp>
            <p:nvCxnSpPr>
              <p:cNvPr id="379" name="Google Shape;379;p41"/>
              <p:cNvCxnSpPr>
                <a:endCxn id="380" idx="3"/>
              </p:cNvCxnSpPr>
              <p:nvPr/>
            </p:nvCxnSpPr>
            <p:spPr>
              <a:xfrm flipH="1" rot="10800000">
                <a:off x="6962580" y="1190213"/>
                <a:ext cx="756600" cy="504600"/>
              </a:xfrm>
              <a:prstGeom prst="straightConnector1">
                <a:avLst/>
              </a:prstGeom>
              <a:noFill/>
              <a:ln cap="flat" cmpd="sng" w="9525">
                <a:solidFill>
                  <a:schemeClr val="accent3"/>
                </a:solidFill>
                <a:prstDash val="solid"/>
                <a:round/>
                <a:headEnd len="med" w="med" type="none"/>
                <a:tailEnd len="med" w="med" type="none"/>
              </a:ln>
            </p:spPr>
          </p:cxnSp>
          <p:cxnSp>
            <p:nvCxnSpPr>
              <p:cNvPr id="381" name="Google Shape;381;p41"/>
              <p:cNvCxnSpPr>
                <a:stCxn id="382" idx="6"/>
                <a:endCxn id="383" idx="2"/>
              </p:cNvCxnSpPr>
              <p:nvPr/>
            </p:nvCxnSpPr>
            <p:spPr>
              <a:xfrm flipH="1" rot="10800000">
                <a:off x="6962488" y="1425238"/>
                <a:ext cx="742200" cy="269700"/>
              </a:xfrm>
              <a:prstGeom prst="straightConnector1">
                <a:avLst/>
              </a:prstGeom>
              <a:noFill/>
              <a:ln cap="flat" cmpd="sng" w="9525">
                <a:solidFill>
                  <a:schemeClr val="accent3"/>
                </a:solidFill>
                <a:prstDash val="solid"/>
                <a:round/>
                <a:headEnd len="med" w="med" type="none"/>
                <a:tailEnd len="med" w="med" type="none"/>
              </a:ln>
            </p:spPr>
          </p:cxnSp>
          <p:cxnSp>
            <p:nvCxnSpPr>
              <p:cNvPr id="384" name="Google Shape;384;p41"/>
              <p:cNvCxnSpPr>
                <a:stCxn id="382" idx="6"/>
                <a:endCxn id="385" idx="2"/>
              </p:cNvCxnSpPr>
              <p:nvPr/>
            </p:nvCxnSpPr>
            <p:spPr>
              <a:xfrm>
                <a:off x="6962488" y="1694938"/>
                <a:ext cx="742200" cy="0"/>
              </a:xfrm>
              <a:prstGeom prst="straightConnector1">
                <a:avLst/>
              </a:prstGeom>
              <a:noFill/>
              <a:ln cap="flat" cmpd="sng" w="9525">
                <a:solidFill>
                  <a:schemeClr val="accent3"/>
                </a:solidFill>
                <a:prstDash val="solid"/>
                <a:round/>
                <a:headEnd len="med" w="med" type="none"/>
                <a:tailEnd len="med" w="med" type="none"/>
              </a:ln>
            </p:spPr>
          </p:cxnSp>
          <p:cxnSp>
            <p:nvCxnSpPr>
              <p:cNvPr id="386" name="Google Shape;386;p41"/>
              <p:cNvCxnSpPr>
                <a:stCxn id="382" idx="6"/>
                <a:endCxn id="387" idx="2"/>
              </p:cNvCxnSpPr>
              <p:nvPr/>
            </p:nvCxnSpPr>
            <p:spPr>
              <a:xfrm>
                <a:off x="6962488" y="1694938"/>
                <a:ext cx="742200" cy="269700"/>
              </a:xfrm>
              <a:prstGeom prst="straightConnector1">
                <a:avLst/>
              </a:prstGeom>
              <a:noFill/>
              <a:ln cap="flat" cmpd="sng" w="9525">
                <a:solidFill>
                  <a:schemeClr val="accent3"/>
                </a:solidFill>
                <a:prstDash val="solid"/>
                <a:round/>
                <a:headEnd len="med" w="med" type="none"/>
                <a:tailEnd len="med" w="med" type="none"/>
              </a:ln>
            </p:spPr>
          </p:cxnSp>
          <p:cxnSp>
            <p:nvCxnSpPr>
              <p:cNvPr id="388" name="Google Shape;388;p41"/>
              <p:cNvCxnSpPr>
                <a:stCxn id="382" idx="6"/>
                <a:endCxn id="389" idx="1"/>
              </p:cNvCxnSpPr>
              <p:nvPr/>
            </p:nvCxnSpPr>
            <p:spPr>
              <a:xfrm>
                <a:off x="6962488" y="1694938"/>
                <a:ext cx="756600" cy="504600"/>
              </a:xfrm>
              <a:prstGeom prst="straightConnector1">
                <a:avLst/>
              </a:prstGeom>
              <a:noFill/>
              <a:ln cap="flat" cmpd="sng" w="9525">
                <a:solidFill>
                  <a:schemeClr val="accent3"/>
                </a:solidFill>
                <a:prstDash val="solid"/>
                <a:round/>
                <a:headEnd len="med" w="med" type="none"/>
                <a:tailEnd len="med" w="med" type="none"/>
              </a:ln>
            </p:spPr>
          </p:cxnSp>
          <p:sp>
            <p:nvSpPr>
              <p:cNvPr id="382" name="Google Shape;382;p41"/>
              <p:cNvSpPr/>
              <p:nvPr/>
            </p:nvSpPr>
            <p:spPr>
              <a:xfrm>
                <a:off x="6864388" y="1645888"/>
                <a:ext cx="98100" cy="9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1"/>
              <p:cNvSpPr/>
              <p:nvPr/>
            </p:nvSpPr>
            <p:spPr>
              <a:xfrm>
                <a:off x="7704814" y="1106479"/>
                <a:ext cx="98100" cy="9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1"/>
              <p:cNvSpPr/>
              <p:nvPr/>
            </p:nvSpPr>
            <p:spPr>
              <a:xfrm>
                <a:off x="7704806" y="1376206"/>
                <a:ext cx="98100" cy="9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1"/>
              <p:cNvSpPr/>
              <p:nvPr/>
            </p:nvSpPr>
            <p:spPr>
              <a:xfrm>
                <a:off x="7704817" y="1645897"/>
                <a:ext cx="98100" cy="9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1"/>
              <p:cNvSpPr/>
              <p:nvPr/>
            </p:nvSpPr>
            <p:spPr>
              <a:xfrm>
                <a:off x="7704807" y="1915577"/>
                <a:ext cx="98100" cy="9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1"/>
              <p:cNvSpPr/>
              <p:nvPr/>
            </p:nvSpPr>
            <p:spPr>
              <a:xfrm>
                <a:off x="7704788" y="2185241"/>
                <a:ext cx="98100" cy="9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 name="Google Shape;390;p41"/>
            <p:cNvSpPr txBox="1"/>
            <p:nvPr/>
          </p:nvSpPr>
          <p:spPr>
            <a:xfrm>
              <a:off x="7529200" y="3664675"/>
              <a:ext cx="139800" cy="9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rgbClr val="74A6F4"/>
                  </a:solidFill>
                  <a:latin typeface="Poppins"/>
                  <a:ea typeface="Poppins"/>
                  <a:cs typeface="Poppins"/>
                  <a:sym typeface="Poppins"/>
                </a:rPr>
                <a:t>p</a:t>
              </a:r>
              <a:r>
                <a:rPr baseline="-25000" lang="en" sz="700">
                  <a:solidFill>
                    <a:srgbClr val="74A6F4"/>
                  </a:solidFill>
                  <a:latin typeface="Poppins"/>
                  <a:ea typeface="Poppins"/>
                  <a:cs typeface="Poppins"/>
                  <a:sym typeface="Poppins"/>
                </a:rPr>
                <a:t>1,1</a:t>
              </a:r>
              <a:endParaRPr baseline="-25000" sz="700">
                <a:solidFill>
                  <a:srgbClr val="74A6F4"/>
                </a:solidFill>
                <a:latin typeface="Poppins"/>
                <a:ea typeface="Poppins"/>
                <a:cs typeface="Poppins"/>
                <a:sym typeface="Poppins"/>
              </a:endParaRPr>
            </a:p>
          </p:txBody>
        </p:sp>
        <p:sp>
          <p:nvSpPr>
            <p:cNvPr id="391" name="Google Shape;391;p41"/>
            <p:cNvSpPr txBox="1"/>
            <p:nvPr/>
          </p:nvSpPr>
          <p:spPr>
            <a:xfrm>
              <a:off x="7529216" y="3852146"/>
              <a:ext cx="254100" cy="9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rgbClr val="74A6F4"/>
                  </a:solidFill>
                  <a:latin typeface="Poppins"/>
                  <a:ea typeface="Poppins"/>
                  <a:cs typeface="Poppins"/>
                  <a:sym typeface="Poppins"/>
                </a:rPr>
                <a:t>p</a:t>
              </a:r>
              <a:r>
                <a:rPr baseline="-25000" lang="en" sz="700">
                  <a:solidFill>
                    <a:srgbClr val="74A6F4"/>
                  </a:solidFill>
                  <a:latin typeface="Poppins"/>
                  <a:ea typeface="Poppins"/>
                  <a:cs typeface="Poppins"/>
                  <a:sym typeface="Poppins"/>
                </a:rPr>
                <a:t>1</a:t>
              </a:r>
              <a:r>
                <a:rPr baseline="-25000" lang="en" sz="700">
                  <a:solidFill>
                    <a:srgbClr val="74A6F4"/>
                  </a:solidFill>
                  <a:latin typeface="Poppins"/>
                  <a:ea typeface="Poppins"/>
                  <a:cs typeface="Poppins"/>
                  <a:sym typeface="Poppins"/>
                </a:rPr>
                <a:t>,2</a:t>
              </a:r>
              <a:endParaRPr baseline="-25000" sz="700">
                <a:solidFill>
                  <a:srgbClr val="74A6F4"/>
                </a:solidFill>
                <a:latin typeface="Poppins"/>
                <a:ea typeface="Poppins"/>
                <a:cs typeface="Poppins"/>
                <a:sym typeface="Poppins"/>
              </a:endParaRPr>
            </a:p>
          </p:txBody>
        </p:sp>
        <p:sp>
          <p:nvSpPr>
            <p:cNvPr id="392" name="Google Shape;392;p41"/>
            <p:cNvSpPr txBox="1"/>
            <p:nvPr/>
          </p:nvSpPr>
          <p:spPr>
            <a:xfrm>
              <a:off x="7529200" y="4074425"/>
              <a:ext cx="139800" cy="9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rgbClr val="74A6F4"/>
                  </a:solidFill>
                  <a:latin typeface="Poppins"/>
                  <a:ea typeface="Poppins"/>
                  <a:cs typeface="Poppins"/>
                  <a:sym typeface="Poppins"/>
                </a:rPr>
                <a:t>p</a:t>
              </a:r>
              <a:r>
                <a:rPr baseline="-25000" lang="en" sz="700">
                  <a:solidFill>
                    <a:srgbClr val="74A6F4"/>
                  </a:solidFill>
                  <a:latin typeface="Poppins"/>
                  <a:ea typeface="Poppins"/>
                  <a:cs typeface="Poppins"/>
                  <a:sym typeface="Poppins"/>
                </a:rPr>
                <a:t>1,3</a:t>
              </a:r>
              <a:endParaRPr baseline="-25000" sz="700">
                <a:solidFill>
                  <a:srgbClr val="74A6F4"/>
                </a:solidFill>
                <a:latin typeface="Poppins"/>
                <a:ea typeface="Poppins"/>
                <a:cs typeface="Poppins"/>
                <a:sym typeface="Poppins"/>
              </a:endParaRPr>
            </a:p>
          </p:txBody>
        </p:sp>
        <p:sp>
          <p:nvSpPr>
            <p:cNvPr id="393" name="Google Shape;393;p41"/>
            <p:cNvSpPr txBox="1"/>
            <p:nvPr/>
          </p:nvSpPr>
          <p:spPr>
            <a:xfrm>
              <a:off x="7529200" y="4271225"/>
              <a:ext cx="139800" cy="9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rgbClr val="74A6F4"/>
                  </a:solidFill>
                  <a:latin typeface="Poppins"/>
                  <a:ea typeface="Poppins"/>
                  <a:cs typeface="Poppins"/>
                  <a:sym typeface="Poppins"/>
                </a:rPr>
                <a:t>p</a:t>
              </a:r>
              <a:r>
                <a:rPr baseline="-25000" lang="en" sz="700">
                  <a:solidFill>
                    <a:srgbClr val="74A6F4"/>
                  </a:solidFill>
                  <a:latin typeface="Poppins"/>
                  <a:ea typeface="Poppins"/>
                  <a:cs typeface="Poppins"/>
                  <a:sym typeface="Poppins"/>
                </a:rPr>
                <a:t>1,4</a:t>
              </a:r>
              <a:endParaRPr baseline="-25000" sz="700">
                <a:solidFill>
                  <a:srgbClr val="74A6F4"/>
                </a:solidFill>
                <a:latin typeface="Poppins"/>
                <a:ea typeface="Poppins"/>
                <a:cs typeface="Poppins"/>
                <a:sym typeface="Poppins"/>
              </a:endParaRPr>
            </a:p>
          </p:txBody>
        </p:sp>
        <p:sp>
          <p:nvSpPr>
            <p:cNvPr id="394" name="Google Shape;394;p41"/>
            <p:cNvSpPr txBox="1"/>
            <p:nvPr/>
          </p:nvSpPr>
          <p:spPr>
            <a:xfrm>
              <a:off x="7529200" y="4451025"/>
              <a:ext cx="139800" cy="9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rgbClr val="74A6F4"/>
                  </a:solidFill>
                  <a:latin typeface="Poppins"/>
                  <a:ea typeface="Poppins"/>
                  <a:cs typeface="Poppins"/>
                  <a:sym typeface="Poppins"/>
                </a:rPr>
                <a:t>p</a:t>
              </a:r>
              <a:r>
                <a:rPr baseline="-25000" lang="en" sz="700">
                  <a:solidFill>
                    <a:srgbClr val="74A6F4"/>
                  </a:solidFill>
                  <a:latin typeface="Poppins"/>
                  <a:ea typeface="Poppins"/>
                  <a:cs typeface="Poppins"/>
                  <a:sym typeface="Poppins"/>
                </a:rPr>
                <a:t>1,5</a:t>
              </a:r>
              <a:endParaRPr baseline="-25000" sz="700">
                <a:solidFill>
                  <a:srgbClr val="74A6F4"/>
                </a:solidFill>
                <a:latin typeface="Poppins"/>
                <a:ea typeface="Poppins"/>
                <a:cs typeface="Poppins"/>
                <a:sym typeface="Poppins"/>
              </a:endParaRPr>
            </a:p>
          </p:txBody>
        </p:sp>
      </p:grpSp>
      <p:graphicFrame>
        <p:nvGraphicFramePr>
          <p:cNvPr id="395" name="Google Shape;395;p41"/>
          <p:cNvGraphicFramePr/>
          <p:nvPr/>
        </p:nvGraphicFramePr>
        <p:xfrm>
          <a:off x="4052238" y="3692975"/>
          <a:ext cx="3000000" cy="3000000"/>
        </p:xfrm>
        <a:graphic>
          <a:graphicData uri="http://schemas.openxmlformats.org/drawingml/2006/table">
            <a:tbl>
              <a:tblPr>
                <a:noFill/>
                <a:tableStyleId>{9C6FD648-FC4C-42F6-B1AC-0B3A4F257451}</a:tableStyleId>
              </a:tblPr>
              <a:tblGrid>
                <a:gridCol w="1150125"/>
                <a:gridCol w="3149525"/>
              </a:tblGrid>
              <a:tr h="336675">
                <a:tc>
                  <a:txBody>
                    <a:bodyPr/>
                    <a:lstStyle/>
                    <a:p>
                      <a:pPr indent="0" lvl="0" marL="0" rtl="0" algn="r">
                        <a:lnSpc>
                          <a:spcPct val="90000"/>
                        </a:lnSpc>
                        <a:spcBef>
                          <a:spcPts val="0"/>
                        </a:spcBef>
                        <a:spcAft>
                          <a:spcPts val="0"/>
                        </a:spcAft>
                        <a:buClr>
                          <a:schemeClr val="dk1"/>
                        </a:buClr>
                        <a:buSzPts val="1100"/>
                        <a:buFont typeface="Arial"/>
                        <a:buNone/>
                      </a:pPr>
                      <a:r>
                        <a:rPr lang="en" sz="800">
                          <a:solidFill>
                            <a:schemeClr val="accent3"/>
                          </a:solidFill>
                          <a:latin typeface="Poppins"/>
                          <a:ea typeface="Poppins"/>
                          <a:cs typeface="Poppins"/>
                          <a:sym typeface="Poppins"/>
                        </a:rPr>
                        <a:t>Cascade context</a:t>
                      </a:r>
                      <a:endParaRPr sz="800">
                        <a:solidFill>
                          <a:schemeClr val="accent3"/>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90000"/>
                        </a:lnSpc>
                        <a:spcBef>
                          <a:spcPts val="0"/>
                        </a:spcBef>
                        <a:spcAft>
                          <a:spcPts val="0"/>
                        </a:spcAft>
                        <a:buNone/>
                      </a:pPr>
                      <a:r>
                        <a:rPr lang="en" sz="800">
                          <a:solidFill>
                            <a:schemeClr val="accent3"/>
                          </a:solidFill>
                          <a:latin typeface="Poppins Light"/>
                          <a:ea typeface="Poppins Light"/>
                          <a:cs typeface="Poppins Light"/>
                          <a:sym typeface="Poppins Light"/>
                        </a:rPr>
                        <a:t>Number of participating users and its fairness score</a:t>
                      </a:r>
                      <a:endParaRPr sz="800">
                        <a:solidFill>
                          <a:schemeClr val="accent3"/>
                        </a:solidFill>
                        <a:latin typeface="Poppins Light"/>
                        <a:ea typeface="Poppins Light"/>
                        <a:cs typeface="Poppins Light"/>
                        <a:sym typeface="Poppins Light"/>
                      </a:endParaRPr>
                    </a:p>
                    <a:p>
                      <a:pPr indent="0" lvl="0" marL="0" rtl="0" algn="ctr">
                        <a:lnSpc>
                          <a:spcPct val="90000"/>
                        </a:lnSpc>
                        <a:spcBef>
                          <a:spcPts val="0"/>
                        </a:spcBef>
                        <a:spcAft>
                          <a:spcPts val="0"/>
                        </a:spcAft>
                        <a:buNone/>
                      </a:pPr>
                      <a:r>
                        <a:rPr lang="en" sz="800">
                          <a:solidFill>
                            <a:schemeClr val="accent3"/>
                          </a:solidFill>
                          <a:latin typeface="Poppins Light"/>
                          <a:ea typeface="Poppins Light"/>
                          <a:cs typeface="Poppins Light"/>
                          <a:sym typeface="Poppins Light"/>
                        </a:rPr>
                        <a:t>[seed user, target user, # usrs, fair score]</a:t>
                      </a:r>
                      <a:endParaRPr sz="800">
                        <a:solidFill>
                          <a:schemeClr val="accent3"/>
                        </a:solidFill>
                        <a:latin typeface="Poppins Light"/>
                        <a:ea typeface="Poppins Light"/>
                        <a:cs typeface="Poppins Light"/>
                        <a:sym typeface="Poppins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396" name="Google Shape;396;p41"/>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2D38"/>
        </a:solidFill>
      </p:bgPr>
    </p:bg>
    <p:spTree>
      <p:nvGrpSpPr>
        <p:cNvPr id="400" name="Shape 400"/>
        <p:cNvGrpSpPr/>
        <p:nvPr/>
      </p:nvGrpSpPr>
      <p:grpSpPr>
        <a:xfrm>
          <a:off x="0" y="0"/>
          <a:ext cx="0" cy="0"/>
          <a:chOff x="0" y="0"/>
          <a:chExt cx="0" cy="0"/>
        </a:xfrm>
      </p:grpSpPr>
      <p:sp>
        <p:nvSpPr>
          <p:cNvPr id="401" name="Google Shape;401;p42"/>
          <p:cNvSpPr txBox="1"/>
          <p:nvPr>
            <p:ph type="title"/>
          </p:nvPr>
        </p:nvSpPr>
        <p:spPr>
          <a:xfrm>
            <a:off x="85069" y="0"/>
            <a:ext cx="3572100" cy="5143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alibri"/>
              <a:buNone/>
            </a:pPr>
            <a:r>
              <a:rPr lang="en" sz="2400">
                <a:solidFill>
                  <a:schemeClr val="lt1"/>
                </a:solidFill>
                <a:latin typeface="Poppins SemiBold"/>
                <a:ea typeface="Poppins SemiBold"/>
                <a:cs typeface="Poppins SemiBold"/>
                <a:sym typeface="Poppins SemiBold"/>
              </a:rPr>
              <a:t>Components of an influence maximization algorithm</a:t>
            </a:r>
            <a:endParaRPr sz="2400">
              <a:solidFill>
                <a:schemeClr val="lt1"/>
              </a:solidFill>
              <a:latin typeface="Poppins SemiBold"/>
              <a:ea typeface="Poppins SemiBold"/>
              <a:cs typeface="Poppins SemiBold"/>
              <a:sym typeface="Poppins SemiBold"/>
            </a:endParaRPr>
          </a:p>
          <a:p>
            <a:pPr indent="0" lvl="0" marL="0" rtl="0" algn="l">
              <a:lnSpc>
                <a:spcPct val="90000"/>
              </a:lnSpc>
              <a:spcBef>
                <a:spcPts val="0"/>
              </a:spcBef>
              <a:spcAft>
                <a:spcPts val="0"/>
              </a:spcAft>
              <a:buClr>
                <a:schemeClr val="dk1"/>
              </a:buClr>
              <a:buSzPts val="3000"/>
              <a:buFont typeface="Calibri"/>
              <a:buNone/>
            </a:pPr>
            <a:r>
              <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chemeClr val="lt1"/>
              </a:buClr>
              <a:buSzPts val="1500"/>
              <a:buFont typeface="Poppins Light"/>
              <a:buAutoNum type="arabicPeriod"/>
            </a:pPr>
            <a:r>
              <a:rPr lang="en" sz="1500">
                <a:solidFill>
                  <a:schemeClr val="lt1"/>
                </a:solidFill>
                <a:latin typeface="Poppins Light"/>
                <a:ea typeface="Poppins Light"/>
                <a:cs typeface="Poppins Light"/>
                <a:sym typeface="Poppins Light"/>
              </a:rPr>
              <a:t>Network graph</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chemeClr val="lt1"/>
              </a:buClr>
              <a:buSzPts val="1500"/>
              <a:buFont typeface="Poppins Light"/>
              <a:buAutoNum type="arabicPeriod"/>
            </a:pPr>
            <a:r>
              <a:rPr lang="en" sz="1500">
                <a:solidFill>
                  <a:schemeClr val="lt1"/>
                </a:solidFill>
                <a:latin typeface="Poppins Light"/>
                <a:ea typeface="Poppins Light"/>
                <a:cs typeface="Poppins Light"/>
                <a:sym typeface="Poppins Light"/>
              </a:rPr>
              <a:t>Budget</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chemeClr val="lt1"/>
              </a:buClr>
              <a:buSzPts val="1500"/>
              <a:buFont typeface="Poppins Light"/>
              <a:buAutoNum type="arabicPeriod"/>
            </a:pPr>
            <a:r>
              <a:rPr lang="en" sz="1500">
                <a:solidFill>
                  <a:schemeClr val="lt1"/>
                </a:solidFill>
                <a:latin typeface="Poppins Light"/>
                <a:ea typeface="Poppins Light"/>
                <a:cs typeface="Poppins Light"/>
                <a:sym typeface="Poppins Light"/>
              </a:rPr>
              <a:t>Influence model</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rgbClr val="74A6F4"/>
              </a:buClr>
              <a:buSzPts val="1500"/>
              <a:buFont typeface="Poppins"/>
              <a:buAutoNum type="arabicPeriod"/>
            </a:pPr>
            <a:r>
              <a:rPr b="1" lang="en" sz="1500">
                <a:solidFill>
                  <a:srgbClr val="74A6F4"/>
                </a:solidFill>
                <a:latin typeface="Poppins"/>
                <a:ea typeface="Poppins"/>
                <a:cs typeface="Poppins"/>
                <a:sym typeface="Poppins"/>
              </a:rPr>
              <a:t>Optimization framework</a:t>
            </a:r>
            <a:endParaRPr b="1" sz="1500">
              <a:solidFill>
                <a:srgbClr val="74A6F4"/>
              </a:solidFill>
              <a:latin typeface="Poppins"/>
              <a:ea typeface="Poppins"/>
              <a:cs typeface="Poppins"/>
              <a:sym typeface="Poppins"/>
            </a:endParaRPr>
          </a:p>
        </p:txBody>
      </p:sp>
      <p:sp>
        <p:nvSpPr>
          <p:cNvPr id="402" name="Google Shape;402;p42"/>
          <p:cNvSpPr/>
          <p:nvPr/>
        </p:nvSpPr>
        <p:spPr>
          <a:xfrm>
            <a:off x="5984463" y="2431250"/>
            <a:ext cx="426000" cy="2130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2"/>
          <p:cNvSpPr txBox="1"/>
          <p:nvPr/>
        </p:nvSpPr>
        <p:spPr>
          <a:xfrm>
            <a:off x="3753825" y="587850"/>
            <a:ext cx="4854000" cy="572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
                <a:solidFill>
                  <a:schemeClr val="lt1"/>
                </a:solidFill>
                <a:latin typeface="Poppins SemiBold"/>
                <a:ea typeface="Poppins SemiBold"/>
                <a:cs typeface="Poppins SemiBold"/>
                <a:sym typeface="Poppins SemiBold"/>
              </a:rPr>
              <a:t>Rank top seeds that maximize </a:t>
            </a:r>
            <a:r>
              <a:rPr lang="en">
                <a:solidFill>
                  <a:srgbClr val="2FF2BA"/>
                </a:solidFill>
                <a:latin typeface="Poppins SemiBold"/>
                <a:ea typeface="Poppins SemiBold"/>
                <a:cs typeface="Poppins SemiBold"/>
                <a:sym typeface="Poppins SemiBold"/>
              </a:rPr>
              <a:t>influence spread</a:t>
            </a:r>
            <a:r>
              <a:rPr lang="en">
                <a:solidFill>
                  <a:schemeClr val="lt1"/>
                </a:solidFill>
                <a:latin typeface="Poppins SemiBold"/>
                <a:ea typeface="Poppins SemiBold"/>
                <a:cs typeface="Poppins SemiBold"/>
                <a:sym typeface="Poppins SemiBold"/>
              </a:rPr>
              <a:t>,</a:t>
            </a:r>
            <a:r>
              <a:rPr lang="en">
                <a:solidFill>
                  <a:schemeClr val="lt1"/>
                </a:solidFill>
                <a:latin typeface="Poppins SemiBold"/>
                <a:ea typeface="Poppins SemiBold"/>
                <a:cs typeface="Poppins SemiBold"/>
                <a:sym typeface="Poppins SemiBold"/>
              </a:rPr>
              <a:t> remove, &amp; repeat</a:t>
            </a:r>
            <a:endParaRPr>
              <a:solidFill>
                <a:schemeClr val="lt1"/>
              </a:solidFill>
              <a:latin typeface="Poppins SemiBold"/>
              <a:ea typeface="Poppins SemiBold"/>
              <a:cs typeface="Poppins SemiBold"/>
              <a:sym typeface="Poppins SemiBold"/>
            </a:endParaRPr>
          </a:p>
        </p:txBody>
      </p:sp>
      <p:grpSp>
        <p:nvGrpSpPr>
          <p:cNvPr id="404" name="Google Shape;404;p42"/>
          <p:cNvGrpSpPr/>
          <p:nvPr/>
        </p:nvGrpSpPr>
        <p:grpSpPr>
          <a:xfrm>
            <a:off x="4073357" y="1350950"/>
            <a:ext cx="1284283" cy="2373600"/>
            <a:chOff x="4103057" y="2021800"/>
            <a:chExt cx="1284283" cy="2373600"/>
          </a:xfrm>
        </p:grpSpPr>
        <p:cxnSp>
          <p:nvCxnSpPr>
            <p:cNvPr id="405" name="Google Shape;405;p42"/>
            <p:cNvCxnSpPr>
              <a:stCxn id="406" idx="6"/>
              <a:endCxn id="407" idx="2"/>
            </p:cNvCxnSpPr>
            <p:nvPr/>
          </p:nvCxnSpPr>
          <p:spPr>
            <a:xfrm>
              <a:off x="4237297" y="3208646"/>
              <a:ext cx="1015800" cy="0"/>
            </a:xfrm>
            <a:prstGeom prst="straightConnector1">
              <a:avLst/>
            </a:prstGeom>
            <a:noFill/>
            <a:ln cap="flat" cmpd="sng" w="9525">
              <a:solidFill>
                <a:schemeClr val="accent3"/>
              </a:solidFill>
              <a:prstDash val="solid"/>
              <a:round/>
              <a:headEnd len="med" w="med" type="none"/>
              <a:tailEnd len="med" w="med" type="none"/>
            </a:ln>
          </p:spPr>
        </p:cxnSp>
        <p:cxnSp>
          <p:nvCxnSpPr>
            <p:cNvPr id="408" name="Google Shape;408;p42"/>
            <p:cNvCxnSpPr>
              <a:stCxn id="406" idx="6"/>
              <a:endCxn id="409" idx="2"/>
            </p:cNvCxnSpPr>
            <p:nvPr/>
          </p:nvCxnSpPr>
          <p:spPr>
            <a:xfrm>
              <a:off x="4237297" y="3208646"/>
              <a:ext cx="1015800" cy="369000"/>
            </a:xfrm>
            <a:prstGeom prst="straightConnector1">
              <a:avLst/>
            </a:prstGeom>
            <a:noFill/>
            <a:ln cap="flat" cmpd="sng" w="9525">
              <a:solidFill>
                <a:schemeClr val="accent3"/>
              </a:solidFill>
              <a:prstDash val="solid"/>
              <a:round/>
              <a:headEnd len="med" w="med" type="none"/>
              <a:tailEnd len="med" w="med" type="none"/>
            </a:ln>
          </p:spPr>
        </p:cxnSp>
        <p:cxnSp>
          <p:nvCxnSpPr>
            <p:cNvPr id="410" name="Google Shape;410;p42"/>
            <p:cNvCxnSpPr>
              <a:stCxn id="406" idx="6"/>
              <a:endCxn id="411" idx="1"/>
            </p:cNvCxnSpPr>
            <p:nvPr/>
          </p:nvCxnSpPr>
          <p:spPr>
            <a:xfrm>
              <a:off x="4237297" y="3208646"/>
              <a:ext cx="1035300" cy="690600"/>
            </a:xfrm>
            <a:prstGeom prst="straightConnector1">
              <a:avLst/>
            </a:prstGeom>
            <a:noFill/>
            <a:ln cap="flat" cmpd="sng" w="9525">
              <a:solidFill>
                <a:schemeClr val="accent3"/>
              </a:solidFill>
              <a:prstDash val="solid"/>
              <a:round/>
              <a:headEnd len="med" w="med" type="none"/>
              <a:tailEnd len="med" w="med" type="none"/>
            </a:ln>
          </p:spPr>
        </p:cxnSp>
        <p:sp>
          <p:nvSpPr>
            <p:cNvPr id="406" name="Google Shape;406;p42"/>
            <p:cNvSpPr/>
            <p:nvPr/>
          </p:nvSpPr>
          <p:spPr>
            <a:xfrm>
              <a:off x="4103057" y="3141531"/>
              <a:ext cx="134240" cy="13423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2"/>
            <p:cNvSpPr/>
            <p:nvPr/>
          </p:nvSpPr>
          <p:spPr>
            <a:xfrm>
              <a:off x="5253096" y="2403457"/>
              <a:ext cx="134240" cy="134230"/>
            </a:xfrm>
            <a:prstGeom prst="ellipse">
              <a:avLst/>
            </a:prstGeom>
            <a:solidFill>
              <a:srgbClr val="2FF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2"/>
            <p:cNvSpPr/>
            <p:nvPr/>
          </p:nvSpPr>
          <p:spPr>
            <a:xfrm>
              <a:off x="5253085" y="2772525"/>
              <a:ext cx="134240" cy="13423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2"/>
            <p:cNvSpPr/>
            <p:nvPr/>
          </p:nvSpPr>
          <p:spPr>
            <a:xfrm>
              <a:off x="5253100" y="3141542"/>
              <a:ext cx="134240" cy="134230"/>
            </a:xfrm>
            <a:prstGeom prst="ellipse">
              <a:avLst/>
            </a:prstGeom>
            <a:solidFill>
              <a:srgbClr val="2FF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2"/>
            <p:cNvSpPr/>
            <p:nvPr/>
          </p:nvSpPr>
          <p:spPr>
            <a:xfrm>
              <a:off x="5253086" y="3510546"/>
              <a:ext cx="134240" cy="134230"/>
            </a:xfrm>
            <a:prstGeom prst="ellipse">
              <a:avLst/>
            </a:prstGeom>
            <a:solidFill>
              <a:srgbClr val="2FF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2"/>
            <p:cNvSpPr/>
            <p:nvPr/>
          </p:nvSpPr>
          <p:spPr>
            <a:xfrm>
              <a:off x="5253060" y="3879528"/>
              <a:ext cx="134240" cy="13423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4" name="Google Shape;414;p42"/>
            <p:cNvCxnSpPr/>
            <p:nvPr/>
          </p:nvCxnSpPr>
          <p:spPr>
            <a:xfrm flipH="1" rot="10800000">
              <a:off x="4237423" y="2887765"/>
              <a:ext cx="1035300" cy="690300"/>
            </a:xfrm>
            <a:prstGeom prst="straightConnector1">
              <a:avLst/>
            </a:prstGeom>
            <a:noFill/>
            <a:ln cap="flat" cmpd="sng" w="9525">
              <a:solidFill>
                <a:schemeClr val="accent3"/>
              </a:solidFill>
              <a:prstDash val="solid"/>
              <a:round/>
              <a:headEnd len="med" w="med" type="none"/>
              <a:tailEnd len="med" w="med" type="none"/>
            </a:ln>
          </p:spPr>
        </p:cxnSp>
        <p:cxnSp>
          <p:nvCxnSpPr>
            <p:cNvPr id="415" name="Google Shape;415;p42"/>
            <p:cNvCxnSpPr>
              <a:stCxn id="416" idx="6"/>
              <a:endCxn id="417" idx="1"/>
            </p:cNvCxnSpPr>
            <p:nvPr/>
          </p:nvCxnSpPr>
          <p:spPr>
            <a:xfrm>
              <a:off x="4237297" y="3578236"/>
              <a:ext cx="1035300" cy="690600"/>
            </a:xfrm>
            <a:prstGeom prst="straightConnector1">
              <a:avLst/>
            </a:prstGeom>
            <a:noFill/>
            <a:ln cap="flat" cmpd="sng" w="9525">
              <a:solidFill>
                <a:schemeClr val="accent3"/>
              </a:solidFill>
              <a:prstDash val="solid"/>
              <a:round/>
              <a:headEnd len="med" w="med" type="none"/>
              <a:tailEnd len="med" w="med" type="none"/>
            </a:ln>
          </p:spPr>
        </p:cxnSp>
        <p:sp>
          <p:nvSpPr>
            <p:cNvPr id="416" name="Google Shape;416;p42"/>
            <p:cNvSpPr/>
            <p:nvPr/>
          </p:nvSpPr>
          <p:spPr>
            <a:xfrm>
              <a:off x="4103057" y="3511121"/>
              <a:ext cx="134240" cy="13423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8" name="Google Shape;418;p42"/>
            <p:cNvCxnSpPr/>
            <p:nvPr/>
          </p:nvCxnSpPr>
          <p:spPr>
            <a:xfrm flipH="1" rot="10800000">
              <a:off x="4237423" y="2139792"/>
              <a:ext cx="1035300" cy="690300"/>
            </a:xfrm>
            <a:prstGeom prst="straightConnector1">
              <a:avLst/>
            </a:prstGeom>
            <a:noFill/>
            <a:ln cap="flat" cmpd="sng" w="9525">
              <a:solidFill>
                <a:schemeClr val="accent5"/>
              </a:solidFill>
              <a:prstDash val="dash"/>
              <a:round/>
              <a:headEnd len="med" w="med" type="none"/>
              <a:tailEnd len="med" w="med" type="none"/>
            </a:ln>
          </p:spPr>
        </p:cxnSp>
        <p:cxnSp>
          <p:nvCxnSpPr>
            <p:cNvPr id="419" name="Google Shape;419;p42"/>
            <p:cNvCxnSpPr>
              <a:stCxn id="420" idx="6"/>
              <a:endCxn id="421" idx="2"/>
            </p:cNvCxnSpPr>
            <p:nvPr/>
          </p:nvCxnSpPr>
          <p:spPr>
            <a:xfrm flipH="1" rot="10800000">
              <a:off x="4237297" y="2461263"/>
              <a:ext cx="1015800" cy="369000"/>
            </a:xfrm>
            <a:prstGeom prst="straightConnector1">
              <a:avLst/>
            </a:prstGeom>
            <a:noFill/>
            <a:ln cap="flat" cmpd="sng" w="9525">
              <a:solidFill>
                <a:schemeClr val="accent5"/>
              </a:solidFill>
              <a:prstDash val="dash"/>
              <a:round/>
              <a:headEnd len="med" w="med" type="none"/>
              <a:tailEnd len="med" w="med" type="none"/>
            </a:ln>
          </p:spPr>
        </p:cxnSp>
        <p:cxnSp>
          <p:nvCxnSpPr>
            <p:cNvPr id="422" name="Google Shape;422;p42"/>
            <p:cNvCxnSpPr>
              <a:stCxn id="420" idx="6"/>
              <a:endCxn id="423" idx="2"/>
            </p:cNvCxnSpPr>
            <p:nvPr/>
          </p:nvCxnSpPr>
          <p:spPr>
            <a:xfrm>
              <a:off x="4237297" y="2830263"/>
              <a:ext cx="1015800" cy="369000"/>
            </a:xfrm>
            <a:prstGeom prst="straightConnector1">
              <a:avLst/>
            </a:prstGeom>
            <a:noFill/>
            <a:ln cap="flat" cmpd="sng" w="9525">
              <a:solidFill>
                <a:schemeClr val="accent5"/>
              </a:solidFill>
              <a:prstDash val="dash"/>
              <a:round/>
              <a:headEnd len="med" w="med" type="none"/>
              <a:tailEnd len="med" w="med" type="none"/>
            </a:ln>
          </p:spPr>
        </p:cxnSp>
        <p:cxnSp>
          <p:nvCxnSpPr>
            <p:cNvPr id="424" name="Google Shape;424;p42"/>
            <p:cNvCxnSpPr>
              <a:stCxn id="420" idx="6"/>
              <a:endCxn id="425" idx="1"/>
            </p:cNvCxnSpPr>
            <p:nvPr/>
          </p:nvCxnSpPr>
          <p:spPr>
            <a:xfrm>
              <a:off x="4237297" y="2830263"/>
              <a:ext cx="1035300" cy="690600"/>
            </a:xfrm>
            <a:prstGeom prst="straightConnector1">
              <a:avLst/>
            </a:prstGeom>
            <a:noFill/>
            <a:ln cap="flat" cmpd="sng" w="9525">
              <a:solidFill>
                <a:schemeClr val="accent5"/>
              </a:solidFill>
              <a:prstDash val="dash"/>
              <a:round/>
              <a:headEnd len="med" w="med" type="none"/>
              <a:tailEnd len="med" w="med" type="none"/>
            </a:ln>
          </p:spPr>
        </p:cxnSp>
        <p:sp>
          <p:nvSpPr>
            <p:cNvPr id="420" name="Google Shape;420;p42"/>
            <p:cNvSpPr/>
            <p:nvPr/>
          </p:nvSpPr>
          <p:spPr>
            <a:xfrm>
              <a:off x="4103057" y="2763148"/>
              <a:ext cx="134240" cy="13423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2"/>
            <p:cNvSpPr/>
            <p:nvPr/>
          </p:nvSpPr>
          <p:spPr>
            <a:xfrm>
              <a:off x="5252935" y="2021800"/>
              <a:ext cx="134100" cy="134100"/>
            </a:xfrm>
            <a:prstGeom prst="ellipse">
              <a:avLst/>
            </a:prstGeom>
            <a:solidFill>
              <a:srgbClr val="2FF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2"/>
            <p:cNvSpPr/>
            <p:nvPr/>
          </p:nvSpPr>
          <p:spPr>
            <a:xfrm>
              <a:off x="5252935" y="4261300"/>
              <a:ext cx="134100" cy="134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 name="Google Shape;428;p42"/>
          <p:cNvGrpSpPr/>
          <p:nvPr/>
        </p:nvGrpSpPr>
        <p:grpSpPr>
          <a:xfrm>
            <a:off x="3718422" y="1981889"/>
            <a:ext cx="354936" cy="354936"/>
            <a:chOff x="3712572" y="2652801"/>
            <a:chExt cx="354936" cy="354936"/>
          </a:xfrm>
        </p:grpSpPr>
        <p:grpSp>
          <p:nvGrpSpPr>
            <p:cNvPr id="429" name="Google Shape;429;p42"/>
            <p:cNvGrpSpPr/>
            <p:nvPr/>
          </p:nvGrpSpPr>
          <p:grpSpPr>
            <a:xfrm>
              <a:off x="3712572" y="2652801"/>
              <a:ext cx="354936" cy="354936"/>
              <a:chOff x="320642" y="21122"/>
              <a:chExt cx="2471700" cy="2471700"/>
            </a:xfrm>
          </p:grpSpPr>
          <p:pic>
            <p:nvPicPr>
              <p:cNvPr id="430" name="Google Shape;430;p42"/>
              <p:cNvPicPr preferRelativeResize="0"/>
              <p:nvPr/>
            </p:nvPicPr>
            <p:blipFill>
              <a:blip r:embed="rId3">
                <a:alphaModFix/>
              </a:blip>
              <a:stretch>
                <a:fillRect/>
              </a:stretch>
            </p:blipFill>
            <p:spPr>
              <a:xfrm>
                <a:off x="320642" y="21122"/>
                <a:ext cx="2471700" cy="2471700"/>
              </a:xfrm>
              <a:prstGeom prst="rect">
                <a:avLst/>
              </a:prstGeom>
              <a:noFill/>
              <a:ln>
                <a:noFill/>
              </a:ln>
            </p:spPr>
          </p:pic>
          <p:sp>
            <p:nvSpPr>
              <p:cNvPr id="431" name="Google Shape;431;p42"/>
              <p:cNvSpPr/>
              <p:nvPr/>
            </p:nvSpPr>
            <p:spPr>
              <a:xfrm>
                <a:off x="1173525" y="357875"/>
                <a:ext cx="632400" cy="898800"/>
              </a:xfrm>
              <a:prstGeom prst="rect">
                <a:avLst/>
              </a:prstGeom>
              <a:solidFill>
                <a:srgbClr val="302D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42"/>
            <p:cNvSpPr txBox="1"/>
            <p:nvPr/>
          </p:nvSpPr>
          <p:spPr>
            <a:xfrm>
              <a:off x="3814100" y="2692425"/>
              <a:ext cx="1476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1000">
                  <a:solidFill>
                    <a:schemeClr val="lt1"/>
                  </a:solidFill>
                  <a:latin typeface="Poppins"/>
                  <a:ea typeface="Poppins"/>
                  <a:cs typeface="Poppins"/>
                  <a:sym typeface="Poppins"/>
                </a:rPr>
                <a:t>1</a:t>
              </a:r>
              <a:endParaRPr b="1" sz="1000">
                <a:solidFill>
                  <a:schemeClr val="lt1"/>
                </a:solidFill>
                <a:latin typeface="Poppins"/>
                <a:ea typeface="Poppins"/>
                <a:cs typeface="Poppins"/>
                <a:sym typeface="Poppins"/>
              </a:endParaRPr>
            </a:p>
          </p:txBody>
        </p:sp>
      </p:grpSp>
      <p:cxnSp>
        <p:nvCxnSpPr>
          <p:cNvPr id="433" name="Google Shape;433;p42"/>
          <p:cNvCxnSpPr>
            <a:stCxn id="434" idx="6"/>
            <a:endCxn id="435" idx="1"/>
          </p:cNvCxnSpPr>
          <p:nvPr/>
        </p:nvCxnSpPr>
        <p:spPr>
          <a:xfrm>
            <a:off x="7171407" y="2537731"/>
            <a:ext cx="1035600" cy="690600"/>
          </a:xfrm>
          <a:prstGeom prst="straightConnector1">
            <a:avLst/>
          </a:prstGeom>
          <a:noFill/>
          <a:ln cap="flat" cmpd="sng" w="9525">
            <a:solidFill>
              <a:schemeClr val="accent3"/>
            </a:solidFill>
            <a:prstDash val="solid"/>
            <a:round/>
            <a:headEnd len="med" w="med" type="none"/>
            <a:tailEnd len="med" w="med" type="none"/>
          </a:ln>
        </p:spPr>
      </p:cxnSp>
      <p:sp>
        <p:nvSpPr>
          <p:cNvPr id="434" name="Google Shape;434;p42"/>
          <p:cNvSpPr/>
          <p:nvPr/>
        </p:nvSpPr>
        <p:spPr>
          <a:xfrm>
            <a:off x="7037307" y="2470681"/>
            <a:ext cx="134100" cy="134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2"/>
          <p:cNvSpPr/>
          <p:nvPr/>
        </p:nvSpPr>
        <p:spPr>
          <a:xfrm>
            <a:off x="8187346" y="1732607"/>
            <a:ext cx="134100" cy="134100"/>
          </a:xfrm>
          <a:prstGeom prst="ellipse">
            <a:avLst/>
          </a:prstGeom>
          <a:solidFill>
            <a:srgbClr val="2FF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2"/>
          <p:cNvSpPr/>
          <p:nvPr/>
        </p:nvSpPr>
        <p:spPr>
          <a:xfrm>
            <a:off x="8187335" y="2101675"/>
            <a:ext cx="134100" cy="13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2"/>
          <p:cNvSpPr/>
          <p:nvPr/>
        </p:nvSpPr>
        <p:spPr>
          <a:xfrm>
            <a:off x="8187350" y="2470692"/>
            <a:ext cx="134100" cy="134100"/>
          </a:xfrm>
          <a:prstGeom prst="ellipse">
            <a:avLst/>
          </a:prstGeom>
          <a:solidFill>
            <a:srgbClr val="2FF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2"/>
          <p:cNvSpPr/>
          <p:nvPr/>
        </p:nvSpPr>
        <p:spPr>
          <a:xfrm>
            <a:off x="8187336" y="2839696"/>
            <a:ext cx="134100" cy="134100"/>
          </a:xfrm>
          <a:prstGeom prst="ellipse">
            <a:avLst/>
          </a:prstGeom>
          <a:solidFill>
            <a:srgbClr val="2FF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2"/>
          <p:cNvSpPr/>
          <p:nvPr/>
        </p:nvSpPr>
        <p:spPr>
          <a:xfrm>
            <a:off x="8187310" y="3208678"/>
            <a:ext cx="134100" cy="134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0" name="Google Shape;440;p42"/>
          <p:cNvCxnSpPr/>
          <p:nvPr/>
        </p:nvCxnSpPr>
        <p:spPr>
          <a:xfrm flipH="1" rot="10800000">
            <a:off x="7171673" y="2216915"/>
            <a:ext cx="1035300" cy="690300"/>
          </a:xfrm>
          <a:prstGeom prst="straightConnector1">
            <a:avLst/>
          </a:prstGeom>
          <a:noFill/>
          <a:ln cap="flat" cmpd="sng" w="9525">
            <a:solidFill>
              <a:schemeClr val="accent5"/>
            </a:solidFill>
            <a:prstDash val="dash"/>
            <a:round/>
            <a:headEnd len="med" w="med" type="none"/>
            <a:tailEnd len="med" w="med" type="none"/>
          </a:ln>
        </p:spPr>
      </p:cxnSp>
      <p:cxnSp>
        <p:nvCxnSpPr>
          <p:cNvPr id="441" name="Google Shape;441;p42"/>
          <p:cNvCxnSpPr>
            <a:stCxn id="442" idx="6"/>
          </p:cNvCxnSpPr>
          <p:nvPr/>
        </p:nvCxnSpPr>
        <p:spPr>
          <a:xfrm>
            <a:off x="7171407" y="2907321"/>
            <a:ext cx="1035300" cy="690300"/>
          </a:xfrm>
          <a:prstGeom prst="straightConnector1">
            <a:avLst/>
          </a:prstGeom>
          <a:noFill/>
          <a:ln cap="flat" cmpd="sng" w="9525">
            <a:solidFill>
              <a:schemeClr val="accent5"/>
            </a:solidFill>
            <a:prstDash val="dash"/>
            <a:round/>
            <a:headEnd len="med" w="med" type="none"/>
            <a:tailEnd len="med" w="med" type="none"/>
          </a:ln>
        </p:spPr>
      </p:cxnSp>
      <p:sp>
        <p:nvSpPr>
          <p:cNvPr id="442" name="Google Shape;442;p42"/>
          <p:cNvSpPr/>
          <p:nvPr/>
        </p:nvSpPr>
        <p:spPr>
          <a:xfrm>
            <a:off x="7037307" y="2840271"/>
            <a:ext cx="134100" cy="13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2"/>
          <p:cNvSpPr/>
          <p:nvPr/>
        </p:nvSpPr>
        <p:spPr>
          <a:xfrm>
            <a:off x="7037307" y="2092298"/>
            <a:ext cx="134100" cy="13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2"/>
          <p:cNvSpPr/>
          <p:nvPr/>
        </p:nvSpPr>
        <p:spPr>
          <a:xfrm>
            <a:off x="8187185" y="1350950"/>
            <a:ext cx="134100" cy="134100"/>
          </a:xfrm>
          <a:prstGeom prst="ellipse">
            <a:avLst/>
          </a:prstGeom>
          <a:solidFill>
            <a:srgbClr val="2FF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2"/>
          <p:cNvSpPr/>
          <p:nvPr/>
        </p:nvSpPr>
        <p:spPr>
          <a:xfrm>
            <a:off x="8187185" y="3590450"/>
            <a:ext cx="134100" cy="13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 name="Google Shape;446;p42"/>
          <p:cNvGrpSpPr/>
          <p:nvPr/>
        </p:nvGrpSpPr>
        <p:grpSpPr>
          <a:xfrm>
            <a:off x="6682097" y="2729851"/>
            <a:ext cx="354936" cy="354936"/>
            <a:chOff x="3700097" y="2652726"/>
            <a:chExt cx="354936" cy="354936"/>
          </a:xfrm>
        </p:grpSpPr>
        <p:grpSp>
          <p:nvGrpSpPr>
            <p:cNvPr id="447" name="Google Shape;447;p42"/>
            <p:cNvGrpSpPr/>
            <p:nvPr/>
          </p:nvGrpSpPr>
          <p:grpSpPr>
            <a:xfrm>
              <a:off x="3700097" y="2652726"/>
              <a:ext cx="354936" cy="354936"/>
              <a:chOff x="233769" y="20600"/>
              <a:chExt cx="2471700" cy="2471700"/>
            </a:xfrm>
          </p:grpSpPr>
          <p:pic>
            <p:nvPicPr>
              <p:cNvPr id="448" name="Google Shape;448;p42"/>
              <p:cNvPicPr preferRelativeResize="0"/>
              <p:nvPr/>
            </p:nvPicPr>
            <p:blipFill>
              <a:blip r:embed="rId3">
                <a:alphaModFix/>
              </a:blip>
              <a:stretch>
                <a:fillRect/>
              </a:stretch>
            </p:blipFill>
            <p:spPr>
              <a:xfrm>
                <a:off x="233769" y="20600"/>
                <a:ext cx="2471700" cy="2471700"/>
              </a:xfrm>
              <a:prstGeom prst="rect">
                <a:avLst/>
              </a:prstGeom>
              <a:noFill/>
              <a:ln>
                <a:noFill/>
              </a:ln>
            </p:spPr>
          </p:pic>
          <p:sp>
            <p:nvSpPr>
              <p:cNvPr id="449" name="Google Shape;449;p42"/>
              <p:cNvSpPr/>
              <p:nvPr/>
            </p:nvSpPr>
            <p:spPr>
              <a:xfrm>
                <a:off x="1173525" y="357875"/>
                <a:ext cx="632400" cy="898800"/>
              </a:xfrm>
              <a:prstGeom prst="rect">
                <a:avLst/>
              </a:prstGeom>
              <a:solidFill>
                <a:srgbClr val="302D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 name="Google Shape;450;p42"/>
            <p:cNvSpPr txBox="1"/>
            <p:nvPr/>
          </p:nvSpPr>
          <p:spPr>
            <a:xfrm>
              <a:off x="3814100" y="2688800"/>
              <a:ext cx="1269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1000">
                  <a:solidFill>
                    <a:schemeClr val="lt1"/>
                  </a:solidFill>
                  <a:latin typeface="Poppins"/>
                  <a:ea typeface="Poppins"/>
                  <a:cs typeface="Poppins"/>
                  <a:sym typeface="Poppins"/>
                </a:rPr>
                <a:t>2</a:t>
              </a:r>
              <a:endParaRPr b="1" sz="1000">
                <a:solidFill>
                  <a:schemeClr val="lt1"/>
                </a:solidFill>
                <a:latin typeface="Poppins"/>
                <a:ea typeface="Poppins"/>
                <a:cs typeface="Poppins"/>
                <a:sym typeface="Poppins"/>
              </a:endParaRPr>
            </a:p>
          </p:txBody>
        </p:sp>
      </p:grpSp>
      <p:graphicFrame>
        <p:nvGraphicFramePr>
          <p:cNvPr id="451" name="Google Shape;451;p42"/>
          <p:cNvGraphicFramePr/>
          <p:nvPr/>
        </p:nvGraphicFramePr>
        <p:xfrm>
          <a:off x="4293938" y="4021975"/>
          <a:ext cx="3000000" cy="3000000"/>
        </p:xfrm>
        <a:graphic>
          <a:graphicData uri="http://schemas.openxmlformats.org/drawingml/2006/table">
            <a:tbl>
              <a:tblPr>
                <a:noFill/>
                <a:tableStyleId>{9C6FD648-FC4C-42F6-B1AC-0B3A4F257451}</a:tableStyleId>
              </a:tblPr>
              <a:tblGrid>
                <a:gridCol w="1105775"/>
                <a:gridCol w="2701275"/>
              </a:tblGrid>
              <a:tr h="354925">
                <a:tc>
                  <a:txBody>
                    <a:bodyPr/>
                    <a:lstStyle/>
                    <a:p>
                      <a:pPr indent="0" lvl="0" marL="0" rtl="0" algn="r">
                        <a:lnSpc>
                          <a:spcPct val="90000"/>
                        </a:lnSpc>
                        <a:spcBef>
                          <a:spcPts val="0"/>
                        </a:spcBef>
                        <a:spcAft>
                          <a:spcPts val="0"/>
                        </a:spcAft>
                        <a:buClr>
                          <a:schemeClr val="dk1"/>
                        </a:buClr>
                        <a:buSzPts val="1100"/>
                        <a:buFont typeface="Arial"/>
                        <a:buNone/>
                      </a:pPr>
                      <a:r>
                        <a:rPr lang="en" sz="800">
                          <a:solidFill>
                            <a:schemeClr val="accent3"/>
                          </a:solidFill>
                          <a:latin typeface="Poppins"/>
                          <a:ea typeface="Poppins"/>
                          <a:cs typeface="Poppins"/>
                          <a:sym typeface="Poppins"/>
                        </a:rPr>
                        <a:t>Influence spread</a:t>
                      </a:r>
                      <a:endParaRPr sz="800">
                        <a:solidFill>
                          <a:schemeClr val="accent3"/>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90000"/>
                        </a:lnSpc>
                        <a:spcBef>
                          <a:spcPts val="0"/>
                        </a:spcBef>
                        <a:spcAft>
                          <a:spcPts val="0"/>
                        </a:spcAft>
                        <a:buNone/>
                      </a:pPr>
                      <a:r>
                        <a:rPr lang="en" sz="800">
                          <a:solidFill>
                            <a:schemeClr val="accent3"/>
                          </a:solidFill>
                          <a:latin typeface="Poppins Light"/>
                          <a:ea typeface="Poppins Light"/>
                          <a:cs typeface="Poppins Light"/>
                          <a:sym typeface="Poppins Light"/>
                        </a:rPr>
                        <a:t>Number of users reached by a set of seed users</a:t>
                      </a:r>
                      <a:endParaRPr sz="800">
                        <a:solidFill>
                          <a:schemeClr val="accent3"/>
                        </a:solidFill>
                        <a:latin typeface="Poppins Light"/>
                        <a:ea typeface="Poppins Light"/>
                        <a:cs typeface="Poppins Light"/>
                        <a:sym typeface="Poppins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452" name="Google Shape;452;p42"/>
          <p:cNvSpPr/>
          <p:nvPr/>
        </p:nvSpPr>
        <p:spPr>
          <a:xfrm>
            <a:off x="0" y="4613726"/>
            <a:ext cx="9140275" cy="529239"/>
          </a:xfrm>
          <a:custGeom>
            <a:rect b="b" l="l" r="r" t="t"/>
            <a:pathLst>
              <a:path extrusionOk="0" h="908565" w="6186311">
                <a:moveTo>
                  <a:pt x="0" y="0"/>
                </a:moveTo>
                <a:lnTo>
                  <a:pt x="6186311" y="0"/>
                </a:lnTo>
                <a:lnTo>
                  <a:pt x="6186311" y="908565"/>
                </a:lnTo>
                <a:lnTo>
                  <a:pt x="0" y="908565"/>
                </a:lnTo>
                <a:close/>
              </a:path>
            </a:pathLst>
          </a:custGeom>
          <a:solidFill>
            <a:srgbClr val="2D4263"/>
          </a:solidFill>
          <a:ln>
            <a:noFill/>
          </a:ln>
        </p:spPr>
      </p:sp>
      <p:sp>
        <p:nvSpPr>
          <p:cNvPr id="453" name="Google Shape;453;p42"/>
          <p:cNvSpPr txBox="1"/>
          <p:nvPr/>
        </p:nvSpPr>
        <p:spPr>
          <a:xfrm>
            <a:off x="85075" y="4643050"/>
            <a:ext cx="35721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accent3"/>
                </a:solidFill>
                <a:latin typeface="Cambria Math"/>
                <a:ea typeface="Cambria Math"/>
                <a:cs typeface="Cambria Math"/>
                <a:sym typeface="Cambria Math"/>
              </a:rPr>
              <a:t>Time complexity</a:t>
            </a:r>
            <a:endParaRPr/>
          </a:p>
        </p:txBody>
      </p:sp>
      <p:sp>
        <p:nvSpPr>
          <p:cNvPr id="454" name="Google Shape;454;p42"/>
          <p:cNvSpPr txBox="1"/>
          <p:nvPr/>
        </p:nvSpPr>
        <p:spPr>
          <a:xfrm>
            <a:off x="3273850" y="4643038"/>
            <a:ext cx="3000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accent3"/>
                </a:solidFill>
                <a:latin typeface="Cambria Math"/>
                <a:ea typeface="Cambria Math"/>
                <a:cs typeface="Cambria Math"/>
                <a:sym typeface="Cambria Math"/>
              </a:rPr>
              <a:t>O(k</a:t>
            </a:r>
            <a:r>
              <a:rPr lang="en" sz="1300">
                <a:solidFill>
                  <a:schemeClr val="accent3"/>
                </a:solidFill>
                <a:latin typeface="Cambria Math"/>
                <a:ea typeface="Cambria Math"/>
                <a:cs typeface="Cambria Math"/>
                <a:sym typeface="Cambria Math"/>
              </a:rPr>
              <a:t>⋅(I⋅</a:t>
            </a:r>
            <a:r>
              <a:rPr lang="en" sz="1500">
                <a:solidFill>
                  <a:schemeClr val="accent3"/>
                </a:solidFill>
                <a:latin typeface="Cambria Math"/>
                <a:ea typeface="Cambria Math"/>
                <a:cs typeface="Cambria Math"/>
                <a:sym typeface="Cambria Math"/>
              </a:rPr>
              <a:t>log(I))I</a:t>
            </a:r>
            <a:r>
              <a:rPr lang="en" sz="1300">
                <a:solidFill>
                  <a:schemeClr val="accent3"/>
                </a:solidFill>
                <a:latin typeface="Cambria Math"/>
                <a:ea typeface="Cambria Math"/>
                <a:cs typeface="Cambria Math"/>
                <a:sym typeface="Cambria Math"/>
              </a:rPr>
              <a:t>⋅(</a:t>
            </a:r>
            <a:r>
              <a:rPr lang="en" sz="1500">
                <a:solidFill>
                  <a:schemeClr val="accent3"/>
                </a:solidFill>
                <a:latin typeface="Cambria Math"/>
                <a:ea typeface="Cambria Math"/>
                <a:cs typeface="Cambria Math"/>
                <a:sym typeface="Cambria Math"/>
              </a:rPr>
              <a:t>N</a:t>
            </a:r>
            <a:r>
              <a:rPr lang="en" sz="1300">
                <a:solidFill>
                  <a:schemeClr val="accent3"/>
                </a:solidFill>
                <a:latin typeface="Cambria Math"/>
                <a:ea typeface="Cambria Math"/>
                <a:cs typeface="Cambria Math"/>
                <a:sym typeface="Cambria Math"/>
              </a:rPr>
              <a:t>⋅</a:t>
            </a:r>
            <a:r>
              <a:rPr lang="en" sz="1500">
                <a:solidFill>
                  <a:schemeClr val="accent3"/>
                </a:solidFill>
                <a:latin typeface="Cambria Math"/>
                <a:ea typeface="Cambria Math"/>
                <a:cs typeface="Cambria Math"/>
                <a:sym typeface="Cambria Math"/>
              </a:rPr>
              <a:t>log(N)))</a:t>
            </a:r>
            <a:endParaRPr/>
          </a:p>
        </p:txBody>
      </p:sp>
      <p:sp>
        <p:nvSpPr>
          <p:cNvPr id="455" name="Google Shape;455;p42"/>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2D38"/>
        </a:solidFill>
      </p:bgPr>
    </p:bg>
    <p:spTree>
      <p:nvGrpSpPr>
        <p:cNvPr id="459" name="Shape 459"/>
        <p:cNvGrpSpPr/>
        <p:nvPr/>
      </p:nvGrpSpPr>
      <p:grpSpPr>
        <a:xfrm>
          <a:off x="0" y="0"/>
          <a:ext cx="0" cy="0"/>
          <a:chOff x="0" y="0"/>
          <a:chExt cx="0" cy="0"/>
        </a:xfrm>
      </p:grpSpPr>
      <p:sp>
        <p:nvSpPr>
          <p:cNvPr id="460" name="Google Shape;460;p43"/>
          <p:cNvSpPr txBox="1"/>
          <p:nvPr>
            <p:ph type="title"/>
          </p:nvPr>
        </p:nvSpPr>
        <p:spPr>
          <a:xfrm>
            <a:off x="85080" y="0"/>
            <a:ext cx="4487400" cy="5143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alibri"/>
              <a:buNone/>
            </a:pPr>
            <a:r>
              <a:rPr lang="en" sz="2400">
                <a:solidFill>
                  <a:schemeClr val="lt1"/>
                </a:solidFill>
                <a:latin typeface="Poppins SemiBold"/>
                <a:ea typeface="Poppins SemiBold"/>
                <a:cs typeface="Poppins SemiBold"/>
                <a:sym typeface="Poppins SemiBold"/>
              </a:rPr>
              <a:t>Project updates</a:t>
            </a:r>
            <a:endParaRPr sz="1500">
              <a:solidFill>
                <a:schemeClr val="lt1"/>
              </a:solidFill>
              <a:latin typeface="Poppins"/>
              <a:ea typeface="Poppins"/>
              <a:cs typeface="Poppins"/>
              <a:sym typeface="Poppins"/>
            </a:endParaRPr>
          </a:p>
        </p:txBody>
      </p:sp>
      <p:pic>
        <p:nvPicPr>
          <p:cNvPr id="461" name="Google Shape;461;p43"/>
          <p:cNvPicPr preferRelativeResize="0"/>
          <p:nvPr/>
        </p:nvPicPr>
        <p:blipFill>
          <a:blip r:embed="rId3">
            <a:alphaModFix/>
          </a:blip>
          <a:stretch>
            <a:fillRect/>
          </a:stretch>
        </p:blipFill>
        <p:spPr>
          <a:xfrm rot="-5400000">
            <a:off x="7786887" y="3825863"/>
            <a:ext cx="1335099" cy="1226725"/>
          </a:xfrm>
          <a:prstGeom prst="rect">
            <a:avLst/>
          </a:prstGeom>
          <a:noFill/>
          <a:ln>
            <a:noFill/>
          </a:ln>
        </p:spPr>
      </p:pic>
      <p:sp>
        <p:nvSpPr>
          <p:cNvPr id="462" name="Google Shape;462;p43"/>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2D38"/>
        </a:solidFill>
      </p:bgPr>
    </p:bg>
    <p:spTree>
      <p:nvGrpSpPr>
        <p:cNvPr id="466" name="Shape 466"/>
        <p:cNvGrpSpPr/>
        <p:nvPr/>
      </p:nvGrpSpPr>
      <p:grpSpPr>
        <a:xfrm>
          <a:off x="0" y="0"/>
          <a:ext cx="0" cy="0"/>
          <a:chOff x="0" y="0"/>
          <a:chExt cx="0" cy="0"/>
        </a:xfrm>
      </p:grpSpPr>
      <p:sp>
        <p:nvSpPr>
          <p:cNvPr id="467" name="Google Shape;467;p44"/>
          <p:cNvSpPr txBox="1"/>
          <p:nvPr>
            <p:ph type="title"/>
          </p:nvPr>
        </p:nvSpPr>
        <p:spPr>
          <a:xfrm>
            <a:off x="85075" y="0"/>
            <a:ext cx="4570500" cy="5143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alibri"/>
              <a:buNone/>
            </a:pPr>
            <a:r>
              <a:rPr lang="en" sz="2400">
                <a:solidFill>
                  <a:schemeClr val="lt1"/>
                </a:solidFill>
                <a:latin typeface="Poppins SemiBold"/>
                <a:ea typeface="Poppins SemiBold"/>
                <a:cs typeface="Poppins SemiBold"/>
                <a:sym typeface="Poppins SemiBold"/>
              </a:rPr>
              <a:t>Importance of replication </a:t>
            </a:r>
            <a:endParaRPr sz="2400">
              <a:solidFill>
                <a:schemeClr val="lt1"/>
              </a:solidFill>
              <a:latin typeface="Poppins SemiBold"/>
              <a:ea typeface="Poppins SemiBold"/>
              <a:cs typeface="Poppins SemiBold"/>
              <a:sym typeface="Poppins SemiBold"/>
            </a:endParaRPr>
          </a:p>
          <a:p>
            <a:pPr indent="0" lvl="0" marL="0" rtl="0" algn="l">
              <a:lnSpc>
                <a:spcPct val="90000"/>
              </a:lnSpc>
              <a:spcBef>
                <a:spcPts val="0"/>
              </a:spcBef>
              <a:spcAft>
                <a:spcPts val="0"/>
              </a:spcAft>
              <a:buClr>
                <a:schemeClr val="dk1"/>
              </a:buClr>
              <a:buSzPts val="3000"/>
              <a:buFont typeface="Calibri"/>
              <a:buNone/>
            </a:pPr>
            <a:r>
              <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chemeClr val="lt1"/>
              </a:buClr>
              <a:buSzPts val="1500"/>
              <a:buFont typeface="Poppins Light"/>
              <a:buChar char="➔"/>
            </a:pPr>
            <a:r>
              <a:rPr lang="en" sz="1500">
                <a:solidFill>
                  <a:schemeClr val="lt1"/>
                </a:solidFill>
                <a:latin typeface="Poppins Light"/>
                <a:ea typeface="Poppins Light"/>
                <a:cs typeface="Poppins Light"/>
                <a:sym typeface="Poppins Light"/>
              </a:rPr>
              <a:t>Validates research</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chemeClr val="lt1"/>
              </a:buClr>
              <a:buSzPts val="1500"/>
              <a:buFont typeface="Poppins Light"/>
              <a:buChar char="➔"/>
            </a:pPr>
            <a:r>
              <a:rPr lang="en" sz="1500">
                <a:solidFill>
                  <a:schemeClr val="lt1"/>
                </a:solidFill>
                <a:latin typeface="Poppins Light"/>
                <a:ea typeface="Poppins Light"/>
                <a:cs typeface="Poppins Light"/>
                <a:sym typeface="Poppins Light"/>
              </a:rPr>
              <a:t>Ensures that results are accurate</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chemeClr val="lt1"/>
              </a:buClr>
              <a:buSzPts val="1500"/>
              <a:buFont typeface="Poppins Light"/>
              <a:buChar char="➔"/>
            </a:pPr>
            <a:r>
              <a:rPr lang="en" sz="1500">
                <a:solidFill>
                  <a:schemeClr val="lt1"/>
                </a:solidFill>
                <a:latin typeface="Poppins Light"/>
                <a:ea typeface="Poppins Light"/>
                <a:cs typeface="Poppins Light"/>
                <a:sym typeface="Poppins Light"/>
              </a:rPr>
              <a:t>Furthers scientific understanding</a:t>
            </a:r>
            <a:endParaRPr sz="1500">
              <a:solidFill>
                <a:schemeClr val="lt1"/>
              </a:solidFill>
              <a:latin typeface="Poppins Light"/>
              <a:ea typeface="Poppins Light"/>
              <a:cs typeface="Poppins Light"/>
              <a:sym typeface="Poppins Light"/>
            </a:endParaRPr>
          </a:p>
        </p:txBody>
      </p:sp>
      <p:sp>
        <p:nvSpPr>
          <p:cNvPr id="468" name="Google Shape;468;p44"/>
          <p:cNvSpPr txBox="1"/>
          <p:nvPr>
            <p:ph type="title"/>
          </p:nvPr>
        </p:nvSpPr>
        <p:spPr>
          <a:xfrm>
            <a:off x="4696625" y="0"/>
            <a:ext cx="4447500" cy="5143500"/>
          </a:xfrm>
          <a:prstGeom prst="rect">
            <a:avLst/>
          </a:prstGeom>
          <a:noFill/>
          <a:ln>
            <a:noFill/>
          </a:ln>
        </p:spPr>
        <p:txBody>
          <a:bodyPr anchorCtr="0" anchor="ctr" bIns="34275" lIns="68575" spcFirstLastPara="1" rIns="68575" wrap="square" tIns="34275">
            <a:noAutofit/>
          </a:bodyPr>
          <a:lstStyle/>
          <a:p>
            <a:pPr indent="0" lvl="0" marL="457200" rtl="0" algn="l">
              <a:lnSpc>
                <a:spcPct val="90000"/>
              </a:lnSpc>
              <a:spcBef>
                <a:spcPts val="0"/>
              </a:spcBef>
              <a:spcAft>
                <a:spcPts val="0"/>
              </a:spcAft>
              <a:buNone/>
            </a:pPr>
            <a:r>
              <a:rPr lang="en" sz="1800">
                <a:solidFill>
                  <a:schemeClr val="lt1"/>
                </a:solidFill>
                <a:latin typeface="Poppins Medium"/>
                <a:ea typeface="Poppins Medium"/>
                <a:cs typeface="Poppins Medium"/>
                <a:sym typeface="Poppins Medium"/>
              </a:rPr>
              <a:t>“The proposed method outperforms the state-of-the-art…”</a:t>
            </a:r>
            <a:endParaRPr sz="1800">
              <a:solidFill>
                <a:schemeClr val="lt1"/>
              </a:solidFill>
              <a:latin typeface="Poppins Medium"/>
              <a:ea typeface="Poppins Medium"/>
              <a:cs typeface="Poppins Medium"/>
              <a:sym typeface="Poppins Medium"/>
            </a:endParaRPr>
          </a:p>
        </p:txBody>
      </p:sp>
      <p:sp>
        <p:nvSpPr>
          <p:cNvPr id="469" name="Google Shape;469;p44"/>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2D38"/>
        </a:solidFill>
      </p:bgPr>
    </p:bg>
    <p:spTree>
      <p:nvGrpSpPr>
        <p:cNvPr id="473" name="Shape 473"/>
        <p:cNvGrpSpPr/>
        <p:nvPr/>
      </p:nvGrpSpPr>
      <p:grpSpPr>
        <a:xfrm>
          <a:off x="0" y="0"/>
          <a:ext cx="0" cy="0"/>
          <a:chOff x="0" y="0"/>
          <a:chExt cx="0" cy="0"/>
        </a:xfrm>
      </p:grpSpPr>
      <p:sp>
        <p:nvSpPr>
          <p:cNvPr id="474" name="Google Shape;474;p45"/>
          <p:cNvSpPr txBox="1"/>
          <p:nvPr>
            <p:ph type="title"/>
          </p:nvPr>
        </p:nvSpPr>
        <p:spPr>
          <a:xfrm>
            <a:off x="76200" y="0"/>
            <a:ext cx="4318200" cy="5143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alibri"/>
              <a:buNone/>
            </a:pPr>
            <a:r>
              <a:rPr lang="en" sz="2400">
                <a:solidFill>
                  <a:schemeClr val="lt1"/>
                </a:solidFill>
                <a:latin typeface="Poppins SemiBold"/>
                <a:ea typeface="Poppins SemiBold"/>
                <a:cs typeface="Poppins SemiBold"/>
                <a:sym typeface="Poppins SemiBold"/>
              </a:rPr>
              <a:t>Replication challenges and updates</a:t>
            </a:r>
            <a:endParaRPr sz="2400">
              <a:solidFill>
                <a:schemeClr val="lt1"/>
              </a:solidFill>
              <a:latin typeface="Poppins SemiBold"/>
              <a:ea typeface="Poppins SemiBold"/>
              <a:cs typeface="Poppins SemiBold"/>
              <a:sym typeface="Poppins SemiBold"/>
            </a:endParaRPr>
          </a:p>
          <a:p>
            <a:pPr indent="0" lvl="0" marL="0" rtl="0" algn="l">
              <a:lnSpc>
                <a:spcPct val="90000"/>
              </a:lnSpc>
              <a:spcBef>
                <a:spcPts val="0"/>
              </a:spcBef>
              <a:spcAft>
                <a:spcPts val="0"/>
              </a:spcAft>
              <a:buClr>
                <a:schemeClr val="dk1"/>
              </a:buClr>
              <a:buSzPts val="3000"/>
              <a:buFont typeface="Calibri"/>
              <a:buNone/>
            </a:pPr>
            <a:r>
              <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chemeClr val="lt1"/>
              </a:buClr>
              <a:buSzPts val="1500"/>
              <a:buFont typeface="Poppins Light"/>
              <a:buChar char="➔"/>
            </a:pPr>
            <a:r>
              <a:rPr lang="en" sz="1500">
                <a:solidFill>
                  <a:schemeClr val="lt1"/>
                </a:solidFill>
                <a:latin typeface="Poppins Light"/>
                <a:ea typeface="Poppins Light"/>
                <a:cs typeface="Poppins Light"/>
                <a:sym typeface="Poppins Light"/>
              </a:rPr>
              <a:t>Data access</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chemeClr val="lt1"/>
              </a:buClr>
              <a:buSzPts val="1500"/>
              <a:buFont typeface="Poppins Light"/>
              <a:buChar char="➔"/>
            </a:pPr>
            <a:r>
              <a:rPr lang="en" sz="1500">
                <a:solidFill>
                  <a:schemeClr val="lt1"/>
                </a:solidFill>
                <a:latin typeface="Poppins Light"/>
                <a:ea typeface="Poppins Light"/>
                <a:cs typeface="Poppins Light"/>
                <a:sym typeface="Poppins Light"/>
              </a:rPr>
              <a:t>Access to </a:t>
            </a:r>
            <a:r>
              <a:rPr lang="en" sz="1500">
                <a:solidFill>
                  <a:schemeClr val="lt1"/>
                </a:solidFill>
                <a:latin typeface="Poppins Light"/>
                <a:ea typeface="Poppins Light"/>
                <a:cs typeface="Poppins Light"/>
                <a:sym typeface="Poppins Light"/>
              </a:rPr>
              <a:t>research</a:t>
            </a:r>
            <a:r>
              <a:rPr lang="en" sz="1500">
                <a:solidFill>
                  <a:schemeClr val="lt1"/>
                </a:solidFill>
                <a:latin typeface="Poppins Light"/>
                <a:ea typeface="Poppins Light"/>
                <a:cs typeface="Poppins Light"/>
                <a:sym typeface="Poppins Light"/>
              </a:rPr>
              <a:t> team</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chemeClr val="lt1"/>
              </a:buClr>
              <a:buSzPts val="1500"/>
              <a:buFont typeface="Poppins Light"/>
              <a:buChar char="➔"/>
            </a:pPr>
            <a:r>
              <a:rPr lang="en" sz="1500">
                <a:solidFill>
                  <a:schemeClr val="lt1"/>
                </a:solidFill>
                <a:latin typeface="Poppins Light"/>
                <a:ea typeface="Poppins Light"/>
                <a:cs typeface="Poppins Light"/>
                <a:sym typeface="Poppins Light"/>
              </a:rPr>
              <a:t>Compute resource limitations</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chemeClr val="lt1"/>
              </a:buClr>
              <a:buSzPts val="1500"/>
              <a:buFont typeface="Poppins Light"/>
              <a:buChar char="➔"/>
            </a:pPr>
            <a:r>
              <a:rPr lang="en" sz="1500">
                <a:solidFill>
                  <a:schemeClr val="lt1"/>
                </a:solidFill>
                <a:latin typeface="Poppins Light"/>
                <a:ea typeface="Poppins Light"/>
                <a:cs typeface="Poppins Light"/>
                <a:sym typeface="Poppins Light"/>
              </a:rPr>
              <a:t>Dependency management</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chemeClr val="lt1"/>
              </a:buClr>
              <a:buSzPts val="1500"/>
              <a:buFont typeface="Poppins Light"/>
              <a:buChar char="➔"/>
            </a:pPr>
            <a:r>
              <a:rPr lang="en" sz="1500">
                <a:solidFill>
                  <a:schemeClr val="lt1"/>
                </a:solidFill>
                <a:latin typeface="Poppins Light"/>
                <a:ea typeface="Poppins Light"/>
                <a:cs typeface="Poppins Light"/>
                <a:sym typeface="Poppins Light"/>
              </a:rPr>
              <a:t>Code readability</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chemeClr val="lt1"/>
              </a:buClr>
              <a:buSzPts val="1500"/>
              <a:buFont typeface="Poppins Light"/>
              <a:buChar char="➔"/>
            </a:pPr>
            <a:r>
              <a:rPr lang="en" sz="1500">
                <a:solidFill>
                  <a:schemeClr val="lt1"/>
                </a:solidFill>
                <a:latin typeface="Poppins Light"/>
                <a:ea typeface="Poppins Light"/>
                <a:cs typeface="Poppins Light"/>
                <a:sym typeface="Poppins Light"/>
              </a:rPr>
              <a:t>Debugging</a:t>
            </a:r>
            <a:endParaRPr sz="1500">
              <a:solidFill>
                <a:schemeClr val="lt1"/>
              </a:solidFill>
              <a:latin typeface="Poppins Light"/>
              <a:ea typeface="Poppins Light"/>
              <a:cs typeface="Poppins Light"/>
              <a:sym typeface="Poppins Light"/>
            </a:endParaRPr>
          </a:p>
        </p:txBody>
      </p:sp>
      <p:sp>
        <p:nvSpPr>
          <p:cNvPr id="475" name="Google Shape;475;p45"/>
          <p:cNvSpPr/>
          <p:nvPr/>
        </p:nvSpPr>
        <p:spPr>
          <a:xfrm>
            <a:off x="4318200" y="2150400"/>
            <a:ext cx="1018500" cy="7035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6" name="Google Shape;476;p45"/>
          <p:cNvPicPr preferRelativeResize="0"/>
          <p:nvPr/>
        </p:nvPicPr>
        <p:blipFill>
          <a:blip r:embed="rId3">
            <a:alphaModFix/>
          </a:blip>
          <a:stretch>
            <a:fillRect/>
          </a:stretch>
        </p:blipFill>
        <p:spPr>
          <a:xfrm>
            <a:off x="4434981" y="2150400"/>
            <a:ext cx="784932" cy="703499"/>
          </a:xfrm>
          <a:prstGeom prst="rect">
            <a:avLst/>
          </a:prstGeom>
          <a:noFill/>
          <a:ln cap="flat" cmpd="sng" w="9525">
            <a:solidFill>
              <a:schemeClr val="lt1"/>
            </a:solidFill>
            <a:prstDash val="solid"/>
            <a:round/>
            <a:headEnd len="sm" w="sm" type="none"/>
            <a:tailEnd len="sm" w="sm" type="none"/>
          </a:ln>
        </p:spPr>
      </p:pic>
      <p:sp>
        <p:nvSpPr>
          <p:cNvPr id="477" name="Google Shape;477;p45"/>
          <p:cNvSpPr/>
          <p:nvPr/>
        </p:nvSpPr>
        <p:spPr>
          <a:xfrm>
            <a:off x="6056275" y="1662375"/>
            <a:ext cx="1232100" cy="7035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Model 1:</a:t>
            </a:r>
            <a:endParaRPr/>
          </a:p>
          <a:p>
            <a:pPr indent="0" lvl="0" marL="0" rtl="0" algn="l">
              <a:spcBef>
                <a:spcPts val="0"/>
              </a:spcBef>
              <a:spcAft>
                <a:spcPts val="0"/>
              </a:spcAft>
              <a:buNone/>
            </a:pPr>
            <a:r>
              <a:rPr lang="en"/>
              <a:t>FPS</a:t>
            </a:r>
            <a:endParaRPr/>
          </a:p>
        </p:txBody>
      </p:sp>
      <p:sp>
        <p:nvSpPr>
          <p:cNvPr id="478" name="Google Shape;478;p45"/>
          <p:cNvSpPr/>
          <p:nvPr/>
        </p:nvSpPr>
        <p:spPr>
          <a:xfrm>
            <a:off x="8007950" y="2286000"/>
            <a:ext cx="822000" cy="4323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Results</a:t>
            </a:r>
            <a:endParaRPr/>
          </a:p>
        </p:txBody>
      </p:sp>
      <p:cxnSp>
        <p:nvCxnSpPr>
          <p:cNvPr id="479" name="Google Shape;479;p45"/>
          <p:cNvCxnSpPr>
            <a:stCxn id="475" idx="3"/>
            <a:endCxn id="477" idx="1"/>
          </p:cNvCxnSpPr>
          <p:nvPr/>
        </p:nvCxnSpPr>
        <p:spPr>
          <a:xfrm flipH="1" rot="10800000">
            <a:off x="5336700" y="2014050"/>
            <a:ext cx="719700" cy="488100"/>
          </a:xfrm>
          <a:prstGeom prst="straightConnector1">
            <a:avLst/>
          </a:prstGeom>
          <a:noFill/>
          <a:ln cap="flat" cmpd="sng" w="9525">
            <a:solidFill>
              <a:schemeClr val="lt1"/>
            </a:solidFill>
            <a:prstDash val="solid"/>
            <a:round/>
            <a:headEnd len="med" w="med" type="none"/>
            <a:tailEnd len="med" w="med" type="triangle"/>
          </a:ln>
        </p:spPr>
      </p:cxnSp>
      <p:cxnSp>
        <p:nvCxnSpPr>
          <p:cNvPr id="480" name="Google Shape;480;p45"/>
          <p:cNvCxnSpPr>
            <a:stCxn id="475" idx="3"/>
            <a:endCxn id="481" idx="1"/>
          </p:cNvCxnSpPr>
          <p:nvPr/>
        </p:nvCxnSpPr>
        <p:spPr>
          <a:xfrm>
            <a:off x="5336700" y="2502150"/>
            <a:ext cx="719700" cy="658500"/>
          </a:xfrm>
          <a:prstGeom prst="straightConnector1">
            <a:avLst/>
          </a:prstGeom>
          <a:noFill/>
          <a:ln cap="flat" cmpd="sng" w="9525">
            <a:solidFill>
              <a:schemeClr val="lt1"/>
            </a:solidFill>
            <a:prstDash val="solid"/>
            <a:round/>
            <a:headEnd len="med" w="med" type="none"/>
            <a:tailEnd len="med" w="med" type="triangle"/>
          </a:ln>
        </p:spPr>
      </p:cxnSp>
      <p:cxnSp>
        <p:nvCxnSpPr>
          <p:cNvPr id="482" name="Google Shape;482;p45"/>
          <p:cNvCxnSpPr>
            <a:stCxn id="477" idx="3"/>
            <a:endCxn id="478" idx="1"/>
          </p:cNvCxnSpPr>
          <p:nvPr/>
        </p:nvCxnSpPr>
        <p:spPr>
          <a:xfrm>
            <a:off x="7288375" y="2014125"/>
            <a:ext cx="719700" cy="488100"/>
          </a:xfrm>
          <a:prstGeom prst="straightConnector1">
            <a:avLst/>
          </a:prstGeom>
          <a:noFill/>
          <a:ln cap="flat" cmpd="sng" w="9525">
            <a:solidFill>
              <a:schemeClr val="lt1"/>
            </a:solidFill>
            <a:prstDash val="solid"/>
            <a:round/>
            <a:headEnd len="med" w="med" type="none"/>
            <a:tailEnd len="med" w="med" type="triangle"/>
          </a:ln>
        </p:spPr>
      </p:cxnSp>
      <p:cxnSp>
        <p:nvCxnSpPr>
          <p:cNvPr id="483" name="Google Shape;483;p45"/>
          <p:cNvCxnSpPr>
            <a:stCxn id="481" idx="3"/>
            <a:endCxn id="478" idx="1"/>
          </p:cNvCxnSpPr>
          <p:nvPr/>
        </p:nvCxnSpPr>
        <p:spPr>
          <a:xfrm flipH="1" rot="10800000">
            <a:off x="7288375" y="2502275"/>
            <a:ext cx="719700" cy="658500"/>
          </a:xfrm>
          <a:prstGeom prst="straightConnector1">
            <a:avLst/>
          </a:prstGeom>
          <a:noFill/>
          <a:ln cap="flat" cmpd="sng" w="9525">
            <a:solidFill>
              <a:schemeClr val="lt1"/>
            </a:solidFill>
            <a:prstDash val="solid"/>
            <a:round/>
            <a:headEnd len="med" w="med" type="none"/>
            <a:tailEnd len="med" w="med" type="triangle"/>
          </a:ln>
        </p:spPr>
      </p:cxnSp>
      <p:sp>
        <p:nvSpPr>
          <p:cNvPr id="481" name="Google Shape;481;p45"/>
          <p:cNvSpPr/>
          <p:nvPr/>
        </p:nvSpPr>
        <p:spPr>
          <a:xfrm>
            <a:off x="6056275" y="2809025"/>
            <a:ext cx="1232100" cy="7035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Model 2:</a:t>
            </a:r>
            <a:endParaRPr/>
          </a:p>
          <a:p>
            <a:pPr indent="0" lvl="0" marL="0" rtl="0" algn="l">
              <a:spcBef>
                <a:spcPts val="0"/>
              </a:spcBef>
              <a:spcAft>
                <a:spcPts val="0"/>
              </a:spcAft>
              <a:buNone/>
            </a:pPr>
            <a:r>
              <a:rPr lang="en"/>
              <a:t>FAC</a:t>
            </a:r>
            <a:endParaRPr/>
          </a:p>
        </p:txBody>
      </p:sp>
      <p:sp>
        <p:nvSpPr>
          <p:cNvPr id="484" name="Google Shape;484;p45"/>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2D38"/>
        </a:solidFill>
      </p:bgPr>
    </p:bg>
    <p:spTree>
      <p:nvGrpSpPr>
        <p:cNvPr id="488" name="Shape 488"/>
        <p:cNvGrpSpPr/>
        <p:nvPr/>
      </p:nvGrpSpPr>
      <p:grpSpPr>
        <a:xfrm>
          <a:off x="0" y="0"/>
          <a:ext cx="0" cy="0"/>
          <a:chOff x="0" y="0"/>
          <a:chExt cx="0" cy="0"/>
        </a:xfrm>
      </p:grpSpPr>
      <p:sp>
        <p:nvSpPr>
          <p:cNvPr id="489" name="Google Shape;489;p46"/>
          <p:cNvSpPr txBox="1"/>
          <p:nvPr>
            <p:ph type="title"/>
          </p:nvPr>
        </p:nvSpPr>
        <p:spPr>
          <a:xfrm>
            <a:off x="8880" y="0"/>
            <a:ext cx="4487400" cy="5143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alibri"/>
              <a:buNone/>
            </a:pPr>
            <a:r>
              <a:rPr lang="en" sz="2400">
                <a:solidFill>
                  <a:schemeClr val="lt1"/>
                </a:solidFill>
                <a:latin typeface="Poppins SemiBold"/>
                <a:ea typeface="Poppins SemiBold"/>
                <a:cs typeface="Poppins SemiBold"/>
                <a:sym typeface="Poppins SemiBold"/>
              </a:rPr>
              <a:t>Visualizations</a:t>
            </a:r>
            <a:endParaRPr sz="2400">
              <a:solidFill>
                <a:schemeClr val="lt1"/>
              </a:solidFill>
              <a:latin typeface="Poppins SemiBold"/>
              <a:ea typeface="Poppins SemiBold"/>
              <a:cs typeface="Poppins SemiBold"/>
              <a:sym typeface="Poppins SemiBold"/>
            </a:endParaRPr>
          </a:p>
          <a:p>
            <a:pPr indent="0" lvl="0" marL="0" rtl="0" algn="l">
              <a:lnSpc>
                <a:spcPct val="90000"/>
              </a:lnSpc>
              <a:spcBef>
                <a:spcPts val="0"/>
              </a:spcBef>
              <a:spcAft>
                <a:spcPts val="0"/>
              </a:spcAft>
              <a:buClr>
                <a:schemeClr val="dk1"/>
              </a:buClr>
              <a:buSzPts val="3000"/>
              <a:buFont typeface="Calibri"/>
              <a:buNone/>
            </a:pPr>
            <a:r>
              <a:rPr lang="en" sz="1500">
                <a:solidFill>
                  <a:schemeClr val="lt1"/>
                </a:solidFill>
                <a:latin typeface="Poppins"/>
                <a:ea typeface="Poppins"/>
                <a:cs typeface="Poppins"/>
                <a:sym typeface="Poppins"/>
              </a:rPr>
              <a:t>Draft Website</a:t>
            </a:r>
            <a:endParaRPr sz="1500">
              <a:solidFill>
                <a:schemeClr val="lt1"/>
              </a:solidFill>
              <a:latin typeface="Poppins"/>
              <a:ea typeface="Poppins"/>
              <a:cs typeface="Poppins"/>
              <a:sym typeface="Poppins"/>
            </a:endParaRPr>
          </a:p>
        </p:txBody>
      </p:sp>
      <p:pic>
        <p:nvPicPr>
          <p:cNvPr id="490" name="Google Shape;490;p46" title="screen-capture (8).webm">
            <a:hlinkClick r:id="rId3"/>
          </p:cNvPr>
          <p:cNvPicPr preferRelativeResize="0"/>
          <p:nvPr/>
        </p:nvPicPr>
        <p:blipFill>
          <a:blip r:embed="rId4">
            <a:alphaModFix/>
          </a:blip>
          <a:stretch>
            <a:fillRect/>
          </a:stretch>
        </p:blipFill>
        <p:spPr>
          <a:xfrm>
            <a:off x="3412950" y="875300"/>
            <a:ext cx="5240554" cy="3520440"/>
          </a:xfrm>
          <a:prstGeom prst="rect">
            <a:avLst/>
          </a:prstGeom>
          <a:noFill/>
          <a:ln>
            <a:noFill/>
          </a:ln>
        </p:spPr>
      </p:pic>
      <p:sp>
        <p:nvSpPr>
          <p:cNvPr id="491" name="Google Shape;491;p46"/>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90"/>
                                        </p:tgtEl>
                                        <p:attrNameLst>
                                          <p:attrName>style.visibility</p:attrName>
                                        </p:attrNameLst>
                                      </p:cBhvr>
                                      <p:to>
                                        <p:strVal val="visible"/>
                                      </p:to>
                                    </p:set>
                                    <p:animEffect filter="fade" transition="in">
                                      <p:cBhvr>
                                        <p:cTn dur="1000"/>
                                        <p:tgtEl>
                                          <p:spTgt spid="4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2D38"/>
        </a:solidFill>
      </p:bgPr>
    </p:bg>
    <p:spTree>
      <p:nvGrpSpPr>
        <p:cNvPr id="495" name="Shape 495"/>
        <p:cNvGrpSpPr/>
        <p:nvPr/>
      </p:nvGrpSpPr>
      <p:grpSpPr>
        <a:xfrm>
          <a:off x="0" y="0"/>
          <a:ext cx="0" cy="0"/>
          <a:chOff x="0" y="0"/>
          <a:chExt cx="0" cy="0"/>
        </a:xfrm>
      </p:grpSpPr>
      <p:sp>
        <p:nvSpPr>
          <p:cNvPr id="496" name="Google Shape;496;p47"/>
          <p:cNvSpPr txBox="1"/>
          <p:nvPr>
            <p:ph type="title"/>
          </p:nvPr>
        </p:nvSpPr>
        <p:spPr>
          <a:xfrm>
            <a:off x="8880" y="0"/>
            <a:ext cx="4487400" cy="5143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alibri"/>
              <a:buNone/>
            </a:pPr>
            <a:r>
              <a:rPr lang="en" sz="2400">
                <a:solidFill>
                  <a:schemeClr val="lt1"/>
                </a:solidFill>
                <a:latin typeface="Poppins SemiBold"/>
                <a:ea typeface="Poppins SemiBold"/>
                <a:cs typeface="Poppins SemiBold"/>
                <a:sym typeface="Poppins SemiBold"/>
              </a:rPr>
              <a:t>Ethical analysis</a:t>
            </a:r>
            <a:endParaRPr sz="1500">
              <a:solidFill>
                <a:schemeClr val="lt1"/>
              </a:solidFill>
              <a:latin typeface="Poppins"/>
              <a:ea typeface="Poppins"/>
              <a:cs typeface="Poppins"/>
              <a:sym typeface="Poppins"/>
            </a:endParaRPr>
          </a:p>
          <a:p>
            <a:pPr indent="-323850" lvl="0" marL="457200" rtl="0" algn="l">
              <a:spcBef>
                <a:spcPts val="0"/>
              </a:spcBef>
              <a:spcAft>
                <a:spcPts val="0"/>
              </a:spcAft>
              <a:buClr>
                <a:schemeClr val="lt1"/>
              </a:buClr>
              <a:buSzPts val="1500"/>
              <a:buFont typeface="Poppins Light"/>
              <a:buChar char="➔"/>
            </a:pPr>
            <a:r>
              <a:rPr lang="en" sz="1500">
                <a:solidFill>
                  <a:schemeClr val="lt1"/>
                </a:solidFill>
                <a:latin typeface="Poppins Light"/>
                <a:ea typeface="Poppins Light"/>
                <a:cs typeface="Poppins Light"/>
                <a:sym typeface="Poppins Light"/>
              </a:rPr>
              <a:t>Tools Utilized</a:t>
            </a:r>
            <a:endParaRPr sz="1500">
              <a:solidFill>
                <a:schemeClr val="lt1"/>
              </a:solidFill>
              <a:latin typeface="Poppins Light"/>
              <a:ea typeface="Poppins Light"/>
              <a:cs typeface="Poppins Light"/>
              <a:sym typeface="Poppins Light"/>
            </a:endParaRPr>
          </a:p>
          <a:p>
            <a:pPr indent="-323850" lvl="1" marL="914400" rtl="0" algn="l">
              <a:spcBef>
                <a:spcPts val="0"/>
              </a:spcBef>
              <a:spcAft>
                <a:spcPts val="0"/>
              </a:spcAft>
              <a:buClr>
                <a:schemeClr val="lt1"/>
              </a:buClr>
              <a:buSzPts val="1500"/>
              <a:buFont typeface="Poppins Light"/>
              <a:buChar char="◆"/>
            </a:pPr>
            <a:r>
              <a:rPr lang="en" sz="1500">
                <a:solidFill>
                  <a:schemeClr val="lt1"/>
                </a:solidFill>
                <a:latin typeface="Poppins Light"/>
                <a:ea typeface="Poppins Light"/>
                <a:cs typeface="Poppins Light"/>
                <a:sym typeface="Poppins Light"/>
              </a:rPr>
              <a:t>Deon Checklist </a:t>
            </a:r>
            <a:endParaRPr sz="1500">
              <a:solidFill>
                <a:schemeClr val="lt1"/>
              </a:solidFill>
              <a:latin typeface="Poppins Light"/>
              <a:ea typeface="Poppins Light"/>
              <a:cs typeface="Poppins Light"/>
              <a:sym typeface="Poppins Light"/>
            </a:endParaRPr>
          </a:p>
          <a:p>
            <a:pPr indent="-323850" lvl="1" marL="914400" rtl="0" algn="l">
              <a:spcBef>
                <a:spcPts val="0"/>
              </a:spcBef>
              <a:spcAft>
                <a:spcPts val="0"/>
              </a:spcAft>
              <a:buClr>
                <a:schemeClr val="lt1"/>
              </a:buClr>
              <a:buSzPts val="1500"/>
              <a:buFont typeface="Poppins Light"/>
              <a:buChar char="◆"/>
            </a:pPr>
            <a:r>
              <a:rPr lang="en" sz="1500">
                <a:solidFill>
                  <a:schemeClr val="lt1"/>
                </a:solidFill>
                <a:latin typeface="Poppins Light"/>
                <a:ea typeface="Poppins Light"/>
                <a:cs typeface="Poppins Light"/>
                <a:sym typeface="Poppins Light"/>
              </a:rPr>
              <a:t>Consequence Scanning</a:t>
            </a:r>
            <a:endParaRPr sz="1500">
              <a:solidFill>
                <a:schemeClr val="lt1"/>
              </a:solidFill>
              <a:latin typeface="Poppins Light"/>
              <a:ea typeface="Poppins Light"/>
              <a:cs typeface="Poppins Light"/>
              <a:sym typeface="Poppins Light"/>
            </a:endParaRPr>
          </a:p>
          <a:p>
            <a:pPr indent="-323850" lvl="0" marL="457200" rtl="0" algn="l">
              <a:spcBef>
                <a:spcPts val="0"/>
              </a:spcBef>
              <a:spcAft>
                <a:spcPts val="0"/>
              </a:spcAft>
              <a:buClr>
                <a:schemeClr val="lt1"/>
              </a:buClr>
              <a:buSzPts val="1500"/>
              <a:buFont typeface="Poppins Light"/>
              <a:buChar char="➔"/>
            </a:pPr>
            <a:r>
              <a:rPr lang="en" sz="1500">
                <a:solidFill>
                  <a:schemeClr val="lt1"/>
                </a:solidFill>
                <a:latin typeface="Poppins Light"/>
                <a:ea typeface="Poppins Light"/>
                <a:cs typeface="Poppins Light"/>
                <a:sym typeface="Poppins Light"/>
              </a:rPr>
              <a:t>Future Considerations</a:t>
            </a:r>
            <a:endParaRPr sz="1500">
              <a:solidFill>
                <a:schemeClr val="lt1"/>
              </a:solidFill>
              <a:latin typeface="Poppins Light"/>
              <a:ea typeface="Poppins Light"/>
              <a:cs typeface="Poppins Light"/>
              <a:sym typeface="Poppins Light"/>
            </a:endParaRPr>
          </a:p>
          <a:p>
            <a:pPr indent="-323850" lvl="1" marL="914400" rtl="0" algn="l">
              <a:spcBef>
                <a:spcPts val="0"/>
              </a:spcBef>
              <a:spcAft>
                <a:spcPts val="0"/>
              </a:spcAft>
              <a:buClr>
                <a:schemeClr val="lt1"/>
              </a:buClr>
              <a:buSzPts val="1500"/>
              <a:buFont typeface="Poppins Light"/>
              <a:buChar char="◆"/>
            </a:pPr>
            <a:r>
              <a:rPr lang="en" sz="1500">
                <a:solidFill>
                  <a:schemeClr val="lt1"/>
                </a:solidFill>
                <a:latin typeface="Poppins Light"/>
                <a:ea typeface="Poppins Light"/>
                <a:cs typeface="Poppins Light"/>
                <a:sym typeface="Poppins Light"/>
              </a:rPr>
              <a:t>Additional Attributes</a:t>
            </a:r>
            <a:endParaRPr sz="1500">
              <a:solidFill>
                <a:schemeClr val="lt1"/>
              </a:solidFill>
              <a:latin typeface="Poppins Light"/>
              <a:ea typeface="Poppins Light"/>
              <a:cs typeface="Poppins Light"/>
              <a:sym typeface="Poppins Light"/>
            </a:endParaRPr>
          </a:p>
          <a:p>
            <a:pPr indent="-323850" lvl="1" marL="914400" rtl="0" algn="l">
              <a:spcBef>
                <a:spcPts val="0"/>
              </a:spcBef>
              <a:spcAft>
                <a:spcPts val="0"/>
              </a:spcAft>
              <a:buClr>
                <a:schemeClr val="lt1"/>
              </a:buClr>
              <a:buSzPts val="1500"/>
              <a:buFont typeface="Poppins Light"/>
              <a:buChar char="◆"/>
            </a:pPr>
            <a:r>
              <a:rPr lang="en" sz="1500">
                <a:solidFill>
                  <a:schemeClr val="lt1"/>
                </a:solidFill>
                <a:latin typeface="Poppins Light"/>
                <a:ea typeface="Poppins Light"/>
                <a:cs typeface="Poppins Light"/>
                <a:sym typeface="Poppins Light"/>
              </a:rPr>
              <a:t>Other definitions of Fairness</a:t>
            </a:r>
            <a:endParaRPr sz="1500">
              <a:solidFill>
                <a:schemeClr val="lt1"/>
              </a:solidFill>
              <a:latin typeface="Poppins Light"/>
              <a:ea typeface="Poppins Light"/>
              <a:cs typeface="Poppins Light"/>
              <a:sym typeface="Poppins Light"/>
            </a:endParaRPr>
          </a:p>
          <a:p>
            <a:pPr indent="-323850" lvl="1" marL="914400" rtl="0" algn="l">
              <a:spcBef>
                <a:spcPts val="0"/>
              </a:spcBef>
              <a:spcAft>
                <a:spcPts val="0"/>
              </a:spcAft>
              <a:buClr>
                <a:schemeClr val="lt1"/>
              </a:buClr>
              <a:buSzPts val="1500"/>
              <a:buFont typeface="Poppins Light"/>
              <a:buChar char="◆"/>
            </a:pPr>
            <a:r>
              <a:rPr lang="en" sz="1500">
                <a:solidFill>
                  <a:schemeClr val="lt1"/>
                </a:solidFill>
                <a:latin typeface="Poppins Light"/>
                <a:ea typeface="Poppins Light"/>
                <a:cs typeface="Poppins Light"/>
                <a:sym typeface="Poppins Light"/>
              </a:rPr>
              <a:t>Intersectionality</a:t>
            </a:r>
            <a:endParaRPr sz="1500">
              <a:solidFill>
                <a:schemeClr val="lt1"/>
              </a:solidFill>
              <a:latin typeface="Poppins Light"/>
              <a:ea typeface="Poppins Light"/>
              <a:cs typeface="Poppins Light"/>
              <a:sym typeface="Poppins Light"/>
            </a:endParaRPr>
          </a:p>
          <a:p>
            <a:pPr indent="-323850" lvl="1" marL="914400" rtl="0" algn="l">
              <a:spcBef>
                <a:spcPts val="0"/>
              </a:spcBef>
              <a:spcAft>
                <a:spcPts val="0"/>
              </a:spcAft>
              <a:buClr>
                <a:schemeClr val="lt1"/>
              </a:buClr>
              <a:buSzPts val="1500"/>
              <a:buFont typeface="Poppins Light"/>
              <a:buChar char="◆"/>
            </a:pPr>
            <a:r>
              <a:rPr lang="en" sz="1500">
                <a:solidFill>
                  <a:schemeClr val="lt1"/>
                </a:solidFill>
                <a:latin typeface="Poppins Light"/>
                <a:ea typeface="Poppins Light"/>
                <a:cs typeface="Poppins Light"/>
                <a:sym typeface="Poppins Light"/>
              </a:rPr>
              <a:t>Exclusion</a:t>
            </a:r>
            <a:endParaRPr sz="1500">
              <a:solidFill>
                <a:schemeClr val="lt1"/>
              </a:solidFill>
              <a:latin typeface="Poppins Light"/>
              <a:ea typeface="Poppins Light"/>
              <a:cs typeface="Poppins Light"/>
              <a:sym typeface="Poppins Light"/>
            </a:endParaRPr>
          </a:p>
          <a:p>
            <a:pPr indent="0" lvl="0" marL="0" rtl="0" algn="l">
              <a:spcBef>
                <a:spcPts val="0"/>
              </a:spcBef>
              <a:spcAft>
                <a:spcPts val="0"/>
              </a:spcAft>
              <a:buNone/>
            </a:pPr>
            <a:r>
              <a:t/>
            </a:r>
            <a:endParaRPr sz="1500">
              <a:solidFill>
                <a:schemeClr val="lt1"/>
              </a:solidFill>
              <a:latin typeface="Poppins Light"/>
              <a:ea typeface="Poppins Light"/>
              <a:cs typeface="Poppins Light"/>
              <a:sym typeface="Poppins Light"/>
            </a:endParaRPr>
          </a:p>
          <a:p>
            <a:pPr indent="0" lvl="0" marL="0" rtl="0" algn="l">
              <a:spcBef>
                <a:spcPts val="0"/>
              </a:spcBef>
              <a:spcAft>
                <a:spcPts val="0"/>
              </a:spcAft>
              <a:buNone/>
            </a:pPr>
            <a:r>
              <a:t/>
            </a:r>
            <a:endParaRPr sz="1500">
              <a:solidFill>
                <a:schemeClr val="lt1"/>
              </a:solidFill>
              <a:latin typeface="Poppins Light"/>
              <a:ea typeface="Poppins Light"/>
              <a:cs typeface="Poppins Light"/>
              <a:sym typeface="Poppins Light"/>
            </a:endParaRPr>
          </a:p>
        </p:txBody>
      </p:sp>
      <p:pic>
        <p:nvPicPr>
          <p:cNvPr id="497" name="Google Shape;497;p47"/>
          <p:cNvPicPr preferRelativeResize="0"/>
          <p:nvPr/>
        </p:nvPicPr>
        <p:blipFill rotWithShape="1">
          <a:blip r:embed="rId3">
            <a:alphaModFix/>
          </a:blip>
          <a:srcRect b="0" l="0" r="0" t="11339"/>
          <a:stretch/>
        </p:blipFill>
        <p:spPr>
          <a:xfrm>
            <a:off x="5059500" y="240900"/>
            <a:ext cx="3715900" cy="2683976"/>
          </a:xfrm>
          <a:prstGeom prst="rect">
            <a:avLst/>
          </a:prstGeom>
          <a:noFill/>
          <a:ln cap="flat" cmpd="sng" w="9525">
            <a:solidFill>
              <a:srgbClr val="2FF2BA"/>
            </a:solidFill>
            <a:prstDash val="solid"/>
            <a:round/>
            <a:headEnd len="sm" w="sm" type="none"/>
            <a:tailEnd len="sm" w="sm" type="none"/>
          </a:ln>
        </p:spPr>
      </p:pic>
      <p:pic>
        <p:nvPicPr>
          <p:cNvPr id="498" name="Google Shape;498;p47"/>
          <p:cNvPicPr preferRelativeResize="0"/>
          <p:nvPr/>
        </p:nvPicPr>
        <p:blipFill rotWithShape="1">
          <a:blip r:embed="rId4">
            <a:alphaModFix/>
          </a:blip>
          <a:srcRect b="0" l="6785" r="0" t="0"/>
          <a:stretch/>
        </p:blipFill>
        <p:spPr>
          <a:xfrm>
            <a:off x="4221875" y="2216700"/>
            <a:ext cx="4209949" cy="2573425"/>
          </a:xfrm>
          <a:prstGeom prst="rect">
            <a:avLst/>
          </a:prstGeom>
          <a:noFill/>
          <a:ln cap="flat" cmpd="sng" w="9525">
            <a:solidFill>
              <a:srgbClr val="2FF2BA"/>
            </a:solidFill>
            <a:prstDash val="solid"/>
            <a:round/>
            <a:headEnd len="sm" w="sm" type="none"/>
            <a:tailEnd len="sm" w="sm" type="none"/>
          </a:ln>
        </p:spPr>
      </p:pic>
      <p:sp>
        <p:nvSpPr>
          <p:cNvPr id="499" name="Google Shape;499;p47"/>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2D38"/>
        </a:solidFill>
      </p:bgPr>
    </p:bg>
    <p:spTree>
      <p:nvGrpSpPr>
        <p:cNvPr id="137" name="Shape 137"/>
        <p:cNvGrpSpPr/>
        <p:nvPr/>
      </p:nvGrpSpPr>
      <p:grpSpPr>
        <a:xfrm>
          <a:off x="0" y="0"/>
          <a:ext cx="0" cy="0"/>
          <a:chOff x="0" y="0"/>
          <a:chExt cx="0" cy="0"/>
        </a:xfrm>
      </p:grpSpPr>
      <p:sp>
        <p:nvSpPr>
          <p:cNvPr id="138" name="Google Shape;138;p30"/>
          <p:cNvSpPr txBox="1"/>
          <p:nvPr>
            <p:ph type="title"/>
          </p:nvPr>
        </p:nvSpPr>
        <p:spPr>
          <a:xfrm>
            <a:off x="623888" y="1282303"/>
            <a:ext cx="7886700" cy="21396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sz="2500">
                <a:solidFill>
                  <a:schemeClr val="lt1"/>
                </a:solidFill>
                <a:latin typeface="Poppins SemiBold"/>
                <a:ea typeface="Poppins SemiBold"/>
                <a:cs typeface="Poppins SemiBold"/>
                <a:sym typeface="Poppins SemiBold"/>
              </a:rPr>
              <a:t>How might we maximize the spread of information on social media…fairly?</a:t>
            </a:r>
            <a:endParaRPr sz="2500">
              <a:solidFill>
                <a:schemeClr val="lt1"/>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500">
              <a:solidFill>
                <a:schemeClr val="lt1"/>
              </a:solidFill>
              <a:latin typeface="Poppins Light"/>
              <a:ea typeface="Poppins Light"/>
              <a:cs typeface="Poppins Light"/>
              <a:sym typeface="Poppins Light"/>
            </a:endParaRPr>
          </a:p>
        </p:txBody>
      </p:sp>
      <p:pic>
        <p:nvPicPr>
          <p:cNvPr id="139" name="Google Shape;139;p30"/>
          <p:cNvPicPr preferRelativeResize="0"/>
          <p:nvPr/>
        </p:nvPicPr>
        <p:blipFill>
          <a:blip r:embed="rId3">
            <a:alphaModFix/>
          </a:blip>
          <a:stretch>
            <a:fillRect/>
          </a:stretch>
        </p:blipFill>
        <p:spPr>
          <a:xfrm rot="-5400000">
            <a:off x="7786887" y="3673463"/>
            <a:ext cx="1335099" cy="1226725"/>
          </a:xfrm>
          <a:prstGeom prst="rect">
            <a:avLst/>
          </a:prstGeom>
          <a:noFill/>
          <a:ln>
            <a:noFill/>
          </a:ln>
        </p:spPr>
      </p:pic>
      <p:sp>
        <p:nvSpPr>
          <p:cNvPr id="140" name="Google Shape;140;p30"/>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2D38"/>
        </a:solidFill>
      </p:bgPr>
    </p:bg>
    <p:spTree>
      <p:nvGrpSpPr>
        <p:cNvPr id="503" name="Shape 503"/>
        <p:cNvGrpSpPr/>
        <p:nvPr/>
      </p:nvGrpSpPr>
      <p:grpSpPr>
        <a:xfrm>
          <a:off x="0" y="0"/>
          <a:ext cx="0" cy="0"/>
          <a:chOff x="0" y="0"/>
          <a:chExt cx="0" cy="0"/>
        </a:xfrm>
      </p:grpSpPr>
      <p:sp>
        <p:nvSpPr>
          <p:cNvPr id="504" name="Google Shape;504;p48"/>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505" name="Google Shape;505;p48"/>
          <p:cNvSpPr txBox="1"/>
          <p:nvPr>
            <p:ph type="title"/>
          </p:nvPr>
        </p:nvSpPr>
        <p:spPr>
          <a:xfrm>
            <a:off x="0" y="0"/>
            <a:ext cx="4394400" cy="51435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2400">
                <a:solidFill>
                  <a:schemeClr val="lt1"/>
                </a:solidFill>
                <a:latin typeface="Poppins SemiBold"/>
                <a:ea typeface="Poppins SemiBold"/>
                <a:cs typeface="Poppins SemiBold"/>
                <a:sym typeface="Poppins SemiBold"/>
              </a:rPr>
              <a:t>Next steps</a:t>
            </a:r>
            <a:endParaRPr sz="1500">
              <a:solidFill>
                <a:schemeClr val="lt1"/>
              </a:solidFill>
              <a:latin typeface="Poppins Light"/>
              <a:ea typeface="Poppins Light"/>
              <a:cs typeface="Poppins Light"/>
              <a:sym typeface="Poppins Light"/>
            </a:endParaRPr>
          </a:p>
          <a:p>
            <a:pPr indent="-323850" lvl="0" marL="457200" rtl="0" algn="l">
              <a:spcBef>
                <a:spcPts val="0"/>
              </a:spcBef>
              <a:spcAft>
                <a:spcPts val="0"/>
              </a:spcAft>
              <a:buClr>
                <a:schemeClr val="lt1"/>
              </a:buClr>
              <a:buSzPts val="1500"/>
              <a:buFont typeface="Poppins Light"/>
              <a:buChar char="➔"/>
            </a:pPr>
            <a:r>
              <a:rPr lang="en" sz="1500">
                <a:solidFill>
                  <a:schemeClr val="lt1"/>
                </a:solidFill>
                <a:latin typeface="Poppins Light"/>
                <a:ea typeface="Poppins Light"/>
                <a:cs typeface="Poppins Light"/>
                <a:sym typeface="Poppins Light"/>
              </a:rPr>
              <a:t>Conduct user testing to finalize narrative</a:t>
            </a:r>
            <a:endParaRPr sz="1500">
              <a:solidFill>
                <a:schemeClr val="lt1"/>
              </a:solidFill>
              <a:latin typeface="Poppins Light"/>
              <a:ea typeface="Poppins Light"/>
              <a:cs typeface="Poppins Light"/>
              <a:sym typeface="Poppins Light"/>
            </a:endParaRPr>
          </a:p>
          <a:p>
            <a:pPr indent="-323850" lvl="0" marL="457200" rtl="0" algn="l">
              <a:spcBef>
                <a:spcPts val="0"/>
              </a:spcBef>
              <a:spcAft>
                <a:spcPts val="0"/>
              </a:spcAft>
              <a:buClr>
                <a:schemeClr val="lt1"/>
              </a:buClr>
              <a:buSzPts val="1500"/>
              <a:buFont typeface="Poppins Light"/>
              <a:buChar char="➔"/>
            </a:pPr>
            <a:r>
              <a:rPr lang="en" sz="1500">
                <a:solidFill>
                  <a:schemeClr val="lt1"/>
                </a:solidFill>
                <a:latin typeface="Poppins Light"/>
                <a:ea typeface="Poppins Light"/>
                <a:cs typeface="Poppins Light"/>
                <a:sym typeface="Poppins Light"/>
              </a:rPr>
              <a:t>Evaluate and compare replication results</a:t>
            </a:r>
            <a:endParaRPr sz="1500">
              <a:solidFill>
                <a:schemeClr val="lt1"/>
              </a:solidFill>
              <a:latin typeface="Poppins Light"/>
              <a:ea typeface="Poppins Light"/>
              <a:cs typeface="Poppins Light"/>
              <a:sym typeface="Poppins Light"/>
            </a:endParaRPr>
          </a:p>
          <a:p>
            <a:pPr indent="-323850" lvl="0" marL="457200" rtl="0" algn="l">
              <a:spcBef>
                <a:spcPts val="0"/>
              </a:spcBef>
              <a:spcAft>
                <a:spcPts val="0"/>
              </a:spcAft>
              <a:buClr>
                <a:schemeClr val="lt1"/>
              </a:buClr>
              <a:buSzPts val="1500"/>
              <a:buFont typeface="Poppins Light"/>
              <a:buChar char="➔"/>
            </a:pPr>
            <a:r>
              <a:rPr lang="en" sz="1500">
                <a:solidFill>
                  <a:schemeClr val="lt1"/>
                </a:solidFill>
                <a:latin typeface="Poppins Light"/>
                <a:ea typeface="Poppins Light"/>
                <a:cs typeface="Poppins Light"/>
                <a:sym typeface="Poppins Light"/>
              </a:rPr>
              <a:t>Finalize GitHub repos and website</a:t>
            </a:r>
            <a:endParaRPr sz="1500">
              <a:solidFill>
                <a:schemeClr val="lt1"/>
              </a:solidFill>
              <a:latin typeface="Poppins Light"/>
              <a:ea typeface="Poppins Light"/>
              <a:cs typeface="Poppins Light"/>
              <a:sym typeface="Poppins Light"/>
            </a:endParaRPr>
          </a:p>
          <a:p>
            <a:pPr indent="-323850" lvl="1" marL="914400" rtl="0" algn="l">
              <a:spcBef>
                <a:spcPts val="0"/>
              </a:spcBef>
              <a:spcAft>
                <a:spcPts val="0"/>
              </a:spcAft>
              <a:buClr>
                <a:schemeClr val="lt1"/>
              </a:buClr>
              <a:buSzPts val="1500"/>
              <a:buFont typeface="Poppins Light"/>
              <a:buChar char="◆"/>
            </a:pPr>
            <a:r>
              <a:rPr lang="en" sz="1500">
                <a:solidFill>
                  <a:schemeClr val="lt1"/>
                </a:solidFill>
                <a:latin typeface="Poppins Light"/>
                <a:ea typeface="Poppins Light"/>
                <a:cs typeface="Poppins Light"/>
                <a:sym typeface="Poppins Light"/>
              </a:rPr>
              <a:t>Additional Graphistry graphs: influence/fairness spread</a:t>
            </a:r>
            <a:endParaRPr sz="2400">
              <a:solidFill>
                <a:schemeClr val="lt1"/>
              </a:solidFill>
              <a:latin typeface="Poppins SemiBold"/>
              <a:ea typeface="Poppins SemiBold"/>
              <a:cs typeface="Poppins SemiBold"/>
              <a:sym typeface="Poppins SemiBold"/>
            </a:endParaRPr>
          </a:p>
        </p:txBody>
      </p:sp>
      <p:pic>
        <p:nvPicPr>
          <p:cNvPr id="506" name="Google Shape;506;p48"/>
          <p:cNvPicPr preferRelativeResize="0"/>
          <p:nvPr/>
        </p:nvPicPr>
        <p:blipFill>
          <a:blip r:embed="rId3">
            <a:alphaModFix/>
          </a:blip>
          <a:stretch>
            <a:fillRect/>
          </a:stretch>
        </p:blipFill>
        <p:spPr>
          <a:xfrm>
            <a:off x="5251300" y="604250"/>
            <a:ext cx="3041275" cy="1828300"/>
          </a:xfrm>
          <a:prstGeom prst="rect">
            <a:avLst/>
          </a:prstGeom>
          <a:noFill/>
          <a:ln>
            <a:noFill/>
          </a:ln>
        </p:spPr>
      </p:pic>
      <p:pic>
        <p:nvPicPr>
          <p:cNvPr id="507" name="Google Shape;507;p48"/>
          <p:cNvPicPr preferRelativeResize="0"/>
          <p:nvPr/>
        </p:nvPicPr>
        <p:blipFill>
          <a:blip r:embed="rId4">
            <a:alphaModFix/>
          </a:blip>
          <a:stretch>
            <a:fillRect/>
          </a:stretch>
        </p:blipFill>
        <p:spPr>
          <a:xfrm>
            <a:off x="5196777" y="2565350"/>
            <a:ext cx="3150324" cy="178680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49"/>
          <p:cNvSpPr/>
          <p:nvPr/>
        </p:nvSpPr>
        <p:spPr>
          <a:xfrm>
            <a:off x="0" y="0"/>
            <a:ext cx="9140275" cy="3831633"/>
          </a:xfrm>
          <a:custGeom>
            <a:rect b="b" l="l" r="r" t="t"/>
            <a:pathLst>
              <a:path extrusionOk="0" h="2593322" w="6186311">
                <a:moveTo>
                  <a:pt x="0" y="0"/>
                </a:moveTo>
                <a:lnTo>
                  <a:pt x="6186311" y="0"/>
                </a:lnTo>
                <a:lnTo>
                  <a:pt x="6186311" y="2593322"/>
                </a:lnTo>
                <a:lnTo>
                  <a:pt x="0" y="2593322"/>
                </a:lnTo>
                <a:close/>
              </a:path>
            </a:pathLst>
          </a:custGeom>
          <a:solidFill>
            <a:srgbClr val="302D38"/>
          </a:solidFill>
          <a:ln>
            <a:noFill/>
          </a:ln>
        </p:spPr>
      </p:sp>
      <p:sp>
        <p:nvSpPr>
          <p:cNvPr id="513" name="Google Shape;513;p49"/>
          <p:cNvSpPr txBox="1"/>
          <p:nvPr/>
        </p:nvSpPr>
        <p:spPr>
          <a:xfrm>
            <a:off x="561975" y="1885950"/>
            <a:ext cx="5296500" cy="692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i="0" lang="en" sz="4500" u="none" cap="none" strike="noStrike">
                <a:solidFill>
                  <a:schemeClr val="lt1"/>
                </a:solidFill>
                <a:latin typeface="Poppins SemiBold"/>
                <a:ea typeface="Poppins SemiBold"/>
                <a:cs typeface="Poppins SemiBold"/>
                <a:sym typeface="Poppins SemiBold"/>
              </a:rPr>
              <a:t>Thank you</a:t>
            </a:r>
            <a:r>
              <a:rPr lang="en" sz="4500">
                <a:solidFill>
                  <a:schemeClr val="lt1"/>
                </a:solidFill>
                <a:latin typeface="Poppins SemiBold"/>
                <a:ea typeface="Poppins SemiBold"/>
                <a:cs typeface="Poppins SemiBold"/>
                <a:sym typeface="Poppins SemiBold"/>
              </a:rPr>
              <a:t>!</a:t>
            </a:r>
            <a:endParaRPr sz="4500">
              <a:solidFill>
                <a:schemeClr val="lt1"/>
              </a:solidFill>
              <a:latin typeface="Poppins SemiBold"/>
              <a:ea typeface="Poppins SemiBold"/>
              <a:cs typeface="Poppins SemiBold"/>
              <a:sym typeface="Poppins SemiBold"/>
            </a:endParaRPr>
          </a:p>
        </p:txBody>
      </p:sp>
      <p:sp>
        <p:nvSpPr>
          <p:cNvPr id="514" name="Google Shape;514;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302D38"/>
        </a:solidFill>
      </p:bgPr>
    </p:bg>
    <p:spTree>
      <p:nvGrpSpPr>
        <p:cNvPr id="518" name="Shape 518"/>
        <p:cNvGrpSpPr/>
        <p:nvPr/>
      </p:nvGrpSpPr>
      <p:grpSpPr>
        <a:xfrm>
          <a:off x="0" y="0"/>
          <a:ext cx="0" cy="0"/>
          <a:chOff x="0" y="0"/>
          <a:chExt cx="0" cy="0"/>
        </a:xfrm>
      </p:grpSpPr>
      <p:sp>
        <p:nvSpPr>
          <p:cNvPr id="519" name="Google Shape;519;p50"/>
          <p:cNvSpPr txBox="1"/>
          <p:nvPr>
            <p:ph type="title"/>
          </p:nvPr>
        </p:nvSpPr>
        <p:spPr>
          <a:xfrm>
            <a:off x="623888" y="1282303"/>
            <a:ext cx="7886700" cy="21396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sz="2500">
                <a:solidFill>
                  <a:schemeClr val="lt1"/>
                </a:solidFill>
                <a:latin typeface="Poppins SemiBold"/>
                <a:ea typeface="Poppins SemiBold"/>
                <a:cs typeface="Poppins SemiBold"/>
                <a:sym typeface="Poppins SemiBold"/>
              </a:rPr>
              <a:t>What methods have been used to model influence in this way?</a:t>
            </a:r>
            <a:endParaRPr sz="1500">
              <a:solidFill>
                <a:schemeClr val="lt1"/>
              </a:solidFill>
              <a:latin typeface="Poppins Light"/>
              <a:ea typeface="Poppins Light"/>
              <a:cs typeface="Poppins Light"/>
              <a:sym typeface="Poppins Light"/>
            </a:endParaRPr>
          </a:p>
        </p:txBody>
      </p:sp>
      <p:sp>
        <p:nvSpPr>
          <p:cNvPr id="520" name="Google Shape;520;p50"/>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4" name="Shape 524"/>
        <p:cNvGrpSpPr/>
        <p:nvPr/>
      </p:nvGrpSpPr>
      <p:grpSpPr>
        <a:xfrm>
          <a:off x="0" y="0"/>
          <a:ext cx="0" cy="0"/>
          <a:chOff x="0" y="0"/>
          <a:chExt cx="0" cy="0"/>
        </a:xfrm>
      </p:grpSpPr>
      <p:sp>
        <p:nvSpPr>
          <p:cNvPr id="525" name="Google Shape;525;p51"/>
          <p:cNvSpPr/>
          <p:nvPr/>
        </p:nvSpPr>
        <p:spPr>
          <a:xfrm>
            <a:off x="1863" y="3840569"/>
            <a:ext cx="9140275" cy="1342405"/>
          </a:xfrm>
          <a:custGeom>
            <a:rect b="b" l="l" r="r" t="t"/>
            <a:pathLst>
              <a:path extrusionOk="0" h="908565" w="6186311">
                <a:moveTo>
                  <a:pt x="0" y="0"/>
                </a:moveTo>
                <a:lnTo>
                  <a:pt x="6186311" y="0"/>
                </a:lnTo>
                <a:lnTo>
                  <a:pt x="6186311" y="908565"/>
                </a:lnTo>
                <a:lnTo>
                  <a:pt x="0" y="908565"/>
                </a:lnTo>
                <a:close/>
              </a:path>
            </a:pathLst>
          </a:custGeom>
          <a:solidFill>
            <a:srgbClr val="302D38"/>
          </a:solidFill>
          <a:ln>
            <a:noFill/>
          </a:ln>
        </p:spPr>
      </p:sp>
      <p:sp>
        <p:nvSpPr>
          <p:cNvPr id="526" name="Google Shape;526;p51"/>
          <p:cNvSpPr txBox="1"/>
          <p:nvPr/>
        </p:nvSpPr>
        <p:spPr>
          <a:xfrm>
            <a:off x="561975" y="1885950"/>
            <a:ext cx="8427300" cy="1523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sz="4500">
                <a:solidFill>
                  <a:srgbClr val="2D4263"/>
                </a:solidFill>
                <a:latin typeface="Poppins"/>
                <a:ea typeface="Poppins"/>
                <a:cs typeface="Poppins"/>
                <a:sym typeface="Poppins"/>
              </a:rPr>
              <a:t>Maximizing Influence and Fairness in Social Networks</a:t>
            </a:r>
            <a:endParaRPr sz="700">
              <a:solidFill>
                <a:srgbClr val="2D4263"/>
              </a:solidFill>
            </a:endParaRPr>
          </a:p>
        </p:txBody>
      </p:sp>
      <p:sp>
        <p:nvSpPr>
          <p:cNvPr id="527" name="Google Shape;527;p51"/>
          <p:cNvSpPr txBox="1"/>
          <p:nvPr/>
        </p:nvSpPr>
        <p:spPr>
          <a:xfrm>
            <a:off x="561975" y="3987346"/>
            <a:ext cx="1451700" cy="1848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 sz="1200">
                <a:solidFill>
                  <a:srgbClr val="FFFFFF"/>
                </a:solidFill>
                <a:latin typeface="Poppins Medium"/>
                <a:ea typeface="Poppins Medium"/>
                <a:cs typeface="Poppins Medium"/>
                <a:sym typeface="Poppins Medium"/>
              </a:rPr>
              <a:t>TEAM INFLUENCERS</a:t>
            </a:r>
            <a:endParaRPr sz="700">
              <a:solidFill>
                <a:srgbClr val="FFFFFF"/>
              </a:solidFill>
            </a:endParaRPr>
          </a:p>
        </p:txBody>
      </p:sp>
      <p:sp>
        <p:nvSpPr>
          <p:cNvPr id="528" name="Google Shape;528;p51"/>
          <p:cNvSpPr txBox="1"/>
          <p:nvPr/>
        </p:nvSpPr>
        <p:spPr>
          <a:xfrm>
            <a:off x="561975" y="4244523"/>
            <a:ext cx="1451700" cy="8001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 sz="1000">
                <a:solidFill>
                  <a:srgbClr val="FFFFFF"/>
                </a:solidFill>
                <a:latin typeface="Poppins Light"/>
                <a:ea typeface="Poppins Light"/>
                <a:cs typeface="Poppins Light"/>
                <a:sym typeface="Poppins Light"/>
              </a:rPr>
              <a:t>Alissa</a:t>
            </a:r>
            <a:endParaRPr sz="1000">
              <a:solidFill>
                <a:srgbClr val="FFFFFF"/>
              </a:solidFill>
              <a:latin typeface="Poppins Light"/>
              <a:ea typeface="Poppins Light"/>
              <a:cs typeface="Poppins Light"/>
              <a:sym typeface="Poppins Light"/>
            </a:endParaRPr>
          </a:p>
          <a:p>
            <a:pPr indent="0" lvl="0" marL="0" marR="0" rtl="0" algn="l">
              <a:lnSpc>
                <a:spcPct val="139958"/>
              </a:lnSpc>
              <a:spcBef>
                <a:spcPts val="0"/>
              </a:spcBef>
              <a:spcAft>
                <a:spcPts val="0"/>
              </a:spcAft>
              <a:buNone/>
            </a:pPr>
            <a:r>
              <a:rPr lang="en" sz="1000">
                <a:solidFill>
                  <a:srgbClr val="FFFFFF"/>
                </a:solidFill>
                <a:latin typeface="Poppins Light"/>
                <a:ea typeface="Poppins Light"/>
                <a:cs typeface="Poppins Light"/>
                <a:sym typeface="Poppins Light"/>
              </a:rPr>
              <a:t>Autumn</a:t>
            </a:r>
            <a:endParaRPr sz="1000">
              <a:solidFill>
                <a:srgbClr val="FFFFFF"/>
              </a:solidFill>
              <a:latin typeface="Poppins Light"/>
              <a:ea typeface="Poppins Light"/>
              <a:cs typeface="Poppins Light"/>
              <a:sym typeface="Poppins Light"/>
            </a:endParaRPr>
          </a:p>
          <a:p>
            <a:pPr indent="0" lvl="0" marL="0" marR="0" rtl="0" algn="l">
              <a:lnSpc>
                <a:spcPct val="139958"/>
              </a:lnSpc>
              <a:spcBef>
                <a:spcPts val="0"/>
              </a:spcBef>
              <a:spcAft>
                <a:spcPts val="0"/>
              </a:spcAft>
              <a:buNone/>
            </a:pPr>
            <a:r>
              <a:rPr lang="en" sz="1000">
                <a:solidFill>
                  <a:srgbClr val="FFFFFF"/>
                </a:solidFill>
                <a:latin typeface="Poppins Light"/>
                <a:ea typeface="Poppins Light"/>
                <a:cs typeface="Poppins Light"/>
                <a:sym typeface="Poppins Light"/>
              </a:rPr>
              <a:t>David</a:t>
            </a:r>
            <a:endParaRPr sz="1000">
              <a:solidFill>
                <a:srgbClr val="FFFFFF"/>
              </a:solidFill>
              <a:latin typeface="Poppins Light"/>
              <a:ea typeface="Poppins Light"/>
              <a:cs typeface="Poppins Light"/>
              <a:sym typeface="Poppins Light"/>
            </a:endParaRPr>
          </a:p>
          <a:p>
            <a:pPr indent="0" lvl="0" marL="0" marR="0" rtl="0" algn="l">
              <a:lnSpc>
                <a:spcPct val="139958"/>
              </a:lnSpc>
              <a:spcBef>
                <a:spcPts val="0"/>
              </a:spcBef>
              <a:spcAft>
                <a:spcPts val="0"/>
              </a:spcAft>
              <a:buNone/>
            </a:pPr>
            <a:r>
              <a:rPr lang="en" sz="1000">
                <a:solidFill>
                  <a:srgbClr val="FFFFFF"/>
                </a:solidFill>
                <a:latin typeface="Poppins Light"/>
                <a:ea typeface="Poppins Light"/>
                <a:cs typeface="Poppins Light"/>
                <a:sym typeface="Poppins Light"/>
              </a:rPr>
              <a:t>Sophia</a:t>
            </a:r>
            <a:endParaRPr sz="1000">
              <a:solidFill>
                <a:srgbClr val="FFFFFF"/>
              </a:solidFill>
              <a:latin typeface="Poppins Light"/>
              <a:ea typeface="Poppins Light"/>
              <a:cs typeface="Poppins Light"/>
              <a:sym typeface="Poppins Light"/>
            </a:endParaRPr>
          </a:p>
        </p:txBody>
      </p:sp>
      <p:sp>
        <p:nvSpPr>
          <p:cNvPr id="529" name="Google Shape;529;p51"/>
          <p:cNvSpPr txBox="1"/>
          <p:nvPr/>
        </p:nvSpPr>
        <p:spPr>
          <a:xfrm>
            <a:off x="2422645" y="3987346"/>
            <a:ext cx="1451700" cy="1848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 sz="1200">
                <a:solidFill>
                  <a:srgbClr val="FFFFFF"/>
                </a:solidFill>
                <a:latin typeface="Poppins Medium"/>
                <a:ea typeface="Poppins Medium"/>
                <a:cs typeface="Poppins Medium"/>
                <a:sym typeface="Poppins Medium"/>
              </a:rPr>
              <a:t>RESEARCH</a:t>
            </a:r>
            <a:endParaRPr sz="700">
              <a:solidFill>
                <a:srgbClr val="FFFFFF"/>
              </a:solidFill>
            </a:endParaRPr>
          </a:p>
        </p:txBody>
      </p:sp>
      <p:sp>
        <p:nvSpPr>
          <p:cNvPr id="530" name="Google Shape;530;p51"/>
          <p:cNvSpPr txBox="1"/>
          <p:nvPr/>
        </p:nvSpPr>
        <p:spPr>
          <a:xfrm>
            <a:off x="2422645" y="4244523"/>
            <a:ext cx="1451700" cy="369300"/>
          </a:xfrm>
          <a:prstGeom prst="rect">
            <a:avLst/>
          </a:prstGeom>
          <a:noFill/>
          <a:ln>
            <a:noFill/>
          </a:ln>
        </p:spPr>
        <p:txBody>
          <a:bodyPr anchorCtr="0" anchor="t" bIns="0" lIns="0" spcFirstLastPara="1" rIns="0" wrap="square" tIns="0">
            <a:spAutoFit/>
          </a:bodyPr>
          <a:lstStyle/>
          <a:p>
            <a:pPr indent="0" lvl="0" marL="0" rtl="0" algn="l">
              <a:lnSpc>
                <a:spcPct val="139958"/>
              </a:lnSpc>
              <a:spcBef>
                <a:spcPts val="0"/>
              </a:spcBef>
              <a:spcAft>
                <a:spcPts val="0"/>
              </a:spcAft>
              <a:buNone/>
            </a:pPr>
            <a:r>
              <a:rPr lang="en" sz="1000">
                <a:solidFill>
                  <a:srgbClr val="FFFFFF"/>
                </a:solidFill>
                <a:latin typeface="Poppins Light"/>
                <a:ea typeface="Poppins Light"/>
                <a:cs typeface="Poppins Light"/>
                <a:sym typeface="Poppins Light"/>
              </a:rPr>
              <a:t>Alberto Todeschini</a:t>
            </a:r>
            <a:endParaRPr sz="1000">
              <a:solidFill>
                <a:srgbClr val="FFFFFF"/>
              </a:solidFill>
              <a:latin typeface="Poppins Light"/>
              <a:ea typeface="Poppins Light"/>
              <a:cs typeface="Poppins Light"/>
              <a:sym typeface="Poppins Light"/>
            </a:endParaRPr>
          </a:p>
          <a:p>
            <a:pPr indent="0" lvl="0" marL="0" marR="0" rtl="0" algn="l">
              <a:lnSpc>
                <a:spcPct val="139958"/>
              </a:lnSpc>
              <a:spcBef>
                <a:spcPts val="0"/>
              </a:spcBef>
              <a:spcAft>
                <a:spcPts val="0"/>
              </a:spcAft>
              <a:buNone/>
            </a:pPr>
            <a:r>
              <a:rPr lang="en" sz="1000">
                <a:solidFill>
                  <a:srgbClr val="FFFFFF"/>
                </a:solidFill>
                <a:latin typeface="Poppins Light"/>
                <a:ea typeface="Poppins Light"/>
                <a:cs typeface="Poppins Light"/>
                <a:sym typeface="Poppins Light"/>
              </a:rPr>
              <a:t>Puya Vahabi</a:t>
            </a:r>
            <a:endParaRPr sz="500">
              <a:solidFill>
                <a:srgbClr val="FFFFFF"/>
              </a:solidFill>
            </a:endParaRPr>
          </a:p>
        </p:txBody>
      </p:sp>
      <p:pic>
        <p:nvPicPr>
          <p:cNvPr id="531" name="Google Shape;531;p51"/>
          <p:cNvPicPr preferRelativeResize="0"/>
          <p:nvPr/>
        </p:nvPicPr>
        <p:blipFill>
          <a:blip r:embed="rId3">
            <a:alphaModFix/>
          </a:blip>
          <a:stretch>
            <a:fillRect/>
          </a:stretch>
        </p:blipFill>
        <p:spPr>
          <a:xfrm>
            <a:off x="4743125" y="228325"/>
            <a:ext cx="3951275" cy="1423900"/>
          </a:xfrm>
          <a:prstGeom prst="rect">
            <a:avLst/>
          </a:prstGeom>
          <a:noFill/>
          <a:ln>
            <a:noFill/>
          </a:ln>
        </p:spPr>
      </p:pic>
      <p:sp>
        <p:nvSpPr>
          <p:cNvPr id="532" name="Google Shape;532;p51"/>
          <p:cNvSpPr txBox="1"/>
          <p:nvPr/>
        </p:nvSpPr>
        <p:spPr>
          <a:xfrm>
            <a:off x="4022850" y="3987350"/>
            <a:ext cx="3346500" cy="1848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 sz="1200">
                <a:solidFill>
                  <a:srgbClr val="FFFFFF"/>
                </a:solidFill>
                <a:latin typeface="Poppins Medium"/>
                <a:ea typeface="Poppins Medium"/>
                <a:cs typeface="Poppins Medium"/>
                <a:sym typeface="Poppins Medium"/>
              </a:rPr>
              <a:t>PROJECT UPDATE</a:t>
            </a:r>
            <a:endParaRPr sz="700">
              <a:solidFill>
                <a:srgbClr val="FFFFFF"/>
              </a:solidFill>
            </a:endParaRPr>
          </a:p>
        </p:txBody>
      </p:sp>
      <p:sp>
        <p:nvSpPr>
          <p:cNvPr id="533" name="Google Shape;533;p51"/>
          <p:cNvSpPr txBox="1"/>
          <p:nvPr/>
        </p:nvSpPr>
        <p:spPr>
          <a:xfrm>
            <a:off x="4022850" y="4244519"/>
            <a:ext cx="2623200" cy="1539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 sz="1000">
                <a:solidFill>
                  <a:srgbClr val="FFFFFF"/>
                </a:solidFill>
                <a:latin typeface="Poppins Light"/>
                <a:ea typeface="Poppins Light"/>
                <a:cs typeface="Poppins Light"/>
                <a:sym typeface="Poppins Light"/>
              </a:rPr>
              <a:t>July 12, 2022</a:t>
            </a:r>
            <a:endParaRPr sz="1000">
              <a:solidFill>
                <a:srgbClr val="FFFFFF"/>
              </a:solidFill>
            </a:endParaRPr>
          </a:p>
        </p:txBody>
      </p:sp>
      <p:sp>
        <p:nvSpPr>
          <p:cNvPr id="534" name="Google Shape;534;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302D38"/>
        </a:solidFill>
      </p:bgPr>
    </p:bg>
    <p:spTree>
      <p:nvGrpSpPr>
        <p:cNvPr id="538" name="Shape 538"/>
        <p:cNvGrpSpPr/>
        <p:nvPr/>
      </p:nvGrpSpPr>
      <p:grpSpPr>
        <a:xfrm>
          <a:off x="0" y="0"/>
          <a:ext cx="0" cy="0"/>
          <a:chOff x="0" y="0"/>
          <a:chExt cx="0" cy="0"/>
        </a:xfrm>
      </p:grpSpPr>
      <p:sp>
        <p:nvSpPr>
          <p:cNvPr id="539" name="Google Shape;539;p52"/>
          <p:cNvSpPr txBox="1"/>
          <p:nvPr>
            <p:ph type="title"/>
          </p:nvPr>
        </p:nvSpPr>
        <p:spPr>
          <a:xfrm>
            <a:off x="8869" y="0"/>
            <a:ext cx="3572100" cy="5143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alibri"/>
              <a:buNone/>
            </a:pPr>
            <a:r>
              <a:rPr lang="en" sz="2400">
                <a:solidFill>
                  <a:schemeClr val="lt1"/>
                </a:solidFill>
                <a:latin typeface="Poppins SemiBold"/>
                <a:ea typeface="Poppins SemiBold"/>
                <a:cs typeface="Poppins SemiBold"/>
                <a:sym typeface="Poppins SemiBold"/>
              </a:rPr>
              <a:t>Related work</a:t>
            </a:r>
            <a:endParaRPr sz="2400">
              <a:solidFill>
                <a:schemeClr val="lt1"/>
              </a:solidFill>
              <a:latin typeface="Poppins SemiBold"/>
              <a:ea typeface="Poppins SemiBold"/>
              <a:cs typeface="Poppins SemiBold"/>
              <a:sym typeface="Poppins SemiBold"/>
            </a:endParaRPr>
          </a:p>
          <a:p>
            <a:pPr indent="0" lvl="0" marL="0" rtl="0" algn="l">
              <a:lnSpc>
                <a:spcPct val="90000"/>
              </a:lnSpc>
              <a:spcBef>
                <a:spcPts val="0"/>
              </a:spcBef>
              <a:spcAft>
                <a:spcPts val="0"/>
              </a:spcAft>
              <a:buNone/>
            </a:pPr>
            <a:r>
              <a:rPr lang="en" sz="1500">
                <a:solidFill>
                  <a:schemeClr val="lt1"/>
                </a:solidFill>
                <a:latin typeface="Poppins Light"/>
                <a:ea typeface="Poppins Light"/>
                <a:cs typeface="Poppins Light"/>
                <a:sym typeface="Poppins Light"/>
              </a:rPr>
              <a:t>Create simple table to compare approaches</a:t>
            </a:r>
            <a:endParaRPr sz="1500">
              <a:solidFill>
                <a:schemeClr val="lt1"/>
              </a:solidFill>
              <a:latin typeface="Poppins Light"/>
              <a:ea typeface="Poppins Light"/>
              <a:cs typeface="Poppins Light"/>
              <a:sym typeface="Poppins Light"/>
            </a:endParaRPr>
          </a:p>
        </p:txBody>
      </p:sp>
      <p:sp>
        <p:nvSpPr>
          <p:cNvPr id="540" name="Google Shape;540;p52"/>
          <p:cNvSpPr txBox="1"/>
          <p:nvPr/>
        </p:nvSpPr>
        <p:spPr>
          <a:xfrm>
            <a:off x="2942450" y="278025"/>
            <a:ext cx="58269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Diffusion models</a:t>
            </a:r>
            <a:endParaRPr>
              <a:solidFill>
                <a:schemeClr val="lt1"/>
              </a:solidFill>
            </a:endParaRPr>
          </a:p>
          <a:p>
            <a:pPr indent="0" lvl="0" marL="0" rtl="0" algn="l">
              <a:spcBef>
                <a:spcPts val="0"/>
              </a:spcBef>
              <a:spcAft>
                <a:spcPts val="0"/>
              </a:spcAft>
              <a:buNone/>
            </a:pPr>
            <a:r>
              <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Picture</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Assumptions</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Issues</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lt1"/>
                </a:solidFill>
              </a:rPr>
              <a:t>Influence embeddings</a:t>
            </a:r>
            <a:endParaRPr>
              <a:solidFill>
                <a:schemeClr val="lt1"/>
              </a:solidFill>
            </a:endParaRPr>
          </a:p>
          <a:p>
            <a:pPr indent="0" lvl="0" marL="0" rtl="0" algn="l">
              <a:spcBef>
                <a:spcPts val="0"/>
              </a:spcBef>
              <a:spcAft>
                <a:spcPts val="0"/>
              </a:spcAft>
              <a:buNone/>
            </a:pPr>
            <a:r>
              <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Picture</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Assumptions</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Issues</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lt1"/>
                </a:solidFill>
              </a:rPr>
              <a:t>Us</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Machine learning</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We’re the best</a:t>
            </a:r>
            <a:endParaRPr>
              <a:solidFill>
                <a:schemeClr val="lt1"/>
              </a:solidFill>
            </a:endParaRPr>
          </a:p>
        </p:txBody>
      </p:sp>
      <p:sp>
        <p:nvSpPr>
          <p:cNvPr id="541" name="Google Shape;541;p52"/>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302D38"/>
        </a:solidFill>
      </p:bgPr>
    </p:bg>
    <p:spTree>
      <p:nvGrpSpPr>
        <p:cNvPr id="545" name="Shape 545"/>
        <p:cNvGrpSpPr/>
        <p:nvPr/>
      </p:nvGrpSpPr>
      <p:grpSpPr>
        <a:xfrm>
          <a:off x="0" y="0"/>
          <a:ext cx="0" cy="0"/>
          <a:chOff x="0" y="0"/>
          <a:chExt cx="0" cy="0"/>
        </a:xfrm>
      </p:grpSpPr>
      <p:sp>
        <p:nvSpPr>
          <p:cNvPr id="546" name="Google Shape;546;p53"/>
          <p:cNvSpPr txBox="1"/>
          <p:nvPr>
            <p:ph type="title"/>
          </p:nvPr>
        </p:nvSpPr>
        <p:spPr>
          <a:xfrm>
            <a:off x="623888" y="1282303"/>
            <a:ext cx="7886700" cy="21396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sz="2500">
                <a:solidFill>
                  <a:schemeClr val="lt1"/>
                </a:solidFill>
                <a:latin typeface="Poppins SemiBold"/>
                <a:ea typeface="Poppins SemiBold"/>
                <a:cs typeface="Poppins SemiBold"/>
                <a:sym typeface="Poppins SemiBold"/>
              </a:rPr>
              <a:t>ML pipeline</a:t>
            </a:r>
            <a:endParaRPr sz="1500">
              <a:solidFill>
                <a:schemeClr val="lt1"/>
              </a:solidFill>
              <a:latin typeface="Poppins Light"/>
              <a:ea typeface="Poppins Light"/>
              <a:cs typeface="Poppins Light"/>
              <a:sym typeface="Poppins Light"/>
            </a:endParaRPr>
          </a:p>
        </p:txBody>
      </p:sp>
      <p:sp>
        <p:nvSpPr>
          <p:cNvPr id="547" name="Google Shape;547;p53"/>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302D38"/>
        </a:solidFill>
      </p:bgPr>
    </p:bg>
    <p:spTree>
      <p:nvGrpSpPr>
        <p:cNvPr id="551" name="Shape 551"/>
        <p:cNvGrpSpPr/>
        <p:nvPr/>
      </p:nvGrpSpPr>
      <p:grpSpPr>
        <a:xfrm>
          <a:off x="0" y="0"/>
          <a:ext cx="0" cy="0"/>
          <a:chOff x="0" y="0"/>
          <a:chExt cx="0" cy="0"/>
        </a:xfrm>
      </p:grpSpPr>
      <p:sp>
        <p:nvSpPr>
          <p:cNvPr id="552" name="Google Shape;552;p54"/>
          <p:cNvSpPr txBox="1"/>
          <p:nvPr>
            <p:ph type="title"/>
          </p:nvPr>
        </p:nvSpPr>
        <p:spPr>
          <a:xfrm>
            <a:off x="8869" y="0"/>
            <a:ext cx="3572100" cy="5143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alibri"/>
              <a:buNone/>
            </a:pPr>
            <a:r>
              <a:rPr lang="en" sz="2400">
                <a:solidFill>
                  <a:schemeClr val="lt1"/>
                </a:solidFill>
                <a:latin typeface="Poppins SemiBold"/>
                <a:ea typeface="Poppins SemiBold"/>
                <a:cs typeface="Poppins SemiBold"/>
                <a:sym typeface="Poppins SemiBold"/>
              </a:rPr>
              <a:t>ML Pipeline</a:t>
            </a:r>
            <a:endParaRPr sz="2400">
              <a:solidFill>
                <a:schemeClr val="lt1"/>
              </a:solidFill>
              <a:latin typeface="Poppins SemiBold"/>
              <a:ea typeface="Poppins SemiBold"/>
              <a:cs typeface="Poppins SemiBold"/>
              <a:sym typeface="Poppins SemiBold"/>
            </a:endParaRPr>
          </a:p>
          <a:p>
            <a:pPr indent="0" lvl="0" marL="0" rtl="0" algn="l">
              <a:lnSpc>
                <a:spcPct val="90000"/>
              </a:lnSpc>
              <a:spcBef>
                <a:spcPts val="0"/>
              </a:spcBef>
              <a:spcAft>
                <a:spcPts val="0"/>
              </a:spcAft>
              <a:buNone/>
            </a:pPr>
            <a:r>
              <a:rPr lang="en" sz="1500">
                <a:solidFill>
                  <a:schemeClr val="lt1"/>
                </a:solidFill>
                <a:latin typeface="Poppins Light"/>
                <a:ea typeface="Poppins Light"/>
                <a:cs typeface="Poppins Light"/>
                <a:sym typeface="Poppins Light"/>
              </a:rPr>
              <a:t>Combine evaluation and EDA of replication</a:t>
            </a:r>
            <a:endParaRPr sz="1500">
              <a:solidFill>
                <a:schemeClr val="lt1"/>
              </a:solidFill>
              <a:latin typeface="Poppins Light"/>
              <a:ea typeface="Poppins Light"/>
              <a:cs typeface="Poppins Light"/>
              <a:sym typeface="Poppins Light"/>
            </a:endParaRPr>
          </a:p>
        </p:txBody>
      </p:sp>
      <p:sp>
        <p:nvSpPr>
          <p:cNvPr id="553" name="Google Shape;553;p54"/>
          <p:cNvSpPr txBox="1"/>
          <p:nvPr/>
        </p:nvSpPr>
        <p:spPr>
          <a:xfrm>
            <a:off x="3347900" y="755400"/>
            <a:ext cx="57342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Train / test split</a:t>
            </a:r>
            <a:endParaRPr>
              <a:solidFill>
                <a:schemeClr val="lt1"/>
              </a:solidFill>
            </a:endParaRPr>
          </a:p>
          <a:p>
            <a:pPr indent="0" lvl="0" marL="0" rtl="0" algn="l">
              <a:spcBef>
                <a:spcPts val="0"/>
              </a:spcBef>
              <a:spcAft>
                <a:spcPts val="0"/>
              </a:spcAft>
              <a:buNone/>
            </a:pPr>
            <a:r>
              <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We have separated the dataset in train and test cascades based on their time of occurrence. We keep the 18,652 diffusion cascades from the last month of recording as a test set and the 97,034 from the previous 11 months as a train set.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lt1"/>
                </a:solidFill>
              </a:rPr>
              <a:t>Hyperparameters</a:t>
            </a:r>
            <a:endParaRPr>
              <a:solidFill>
                <a:schemeClr val="lt1"/>
              </a:solidFill>
            </a:endParaRPr>
          </a:p>
          <a:p>
            <a:pPr indent="0" lvl="0" marL="0" rtl="0" algn="l">
              <a:spcBef>
                <a:spcPts val="0"/>
              </a:spcBef>
              <a:spcAft>
                <a:spcPts val="0"/>
              </a:spcAft>
              <a:buNone/>
            </a:pPr>
            <a:r>
              <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Oversampling of cascades with higher fairness scores</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Etc.</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lt1"/>
                </a:solidFill>
              </a:rPr>
              <a:t>Evaluation</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C</a:t>
            </a:r>
            <a:r>
              <a:rPr lang="en">
                <a:solidFill>
                  <a:schemeClr val="lt1"/>
                </a:solidFill>
              </a:rPr>
              <a:t>ompute the number of distinct nodes influenced in the test diffusion cascades by the predicted seed set</a:t>
            </a:r>
            <a:endParaRPr>
              <a:solidFill>
                <a:schemeClr val="lt1"/>
              </a:solidFill>
            </a:endParaRPr>
          </a:p>
        </p:txBody>
      </p:sp>
      <p:sp>
        <p:nvSpPr>
          <p:cNvPr id="554" name="Google Shape;554;p54"/>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pic>
        <p:nvPicPr>
          <p:cNvPr id="559" name="Google Shape;559;p55"/>
          <p:cNvPicPr preferRelativeResize="0"/>
          <p:nvPr/>
        </p:nvPicPr>
        <p:blipFill rotWithShape="1">
          <a:blip r:embed="rId3">
            <a:alphaModFix/>
          </a:blip>
          <a:srcRect b="0" l="0" r="0" t="21470"/>
          <a:stretch/>
        </p:blipFill>
        <p:spPr>
          <a:xfrm>
            <a:off x="1969625" y="973650"/>
            <a:ext cx="7051524" cy="3444438"/>
          </a:xfrm>
          <a:prstGeom prst="rect">
            <a:avLst/>
          </a:prstGeom>
          <a:noFill/>
          <a:ln>
            <a:noFill/>
          </a:ln>
        </p:spPr>
      </p:pic>
      <p:sp>
        <p:nvSpPr>
          <p:cNvPr id="560" name="Google Shape;560;p55"/>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561" name="Google Shape;561;p55"/>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562" name="Google Shape;562;p55"/>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Ethical Considerations</a:t>
            </a:r>
            <a:endParaRPr sz="700"/>
          </a:p>
        </p:txBody>
      </p:sp>
      <p:sp>
        <p:nvSpPr>
          <p:cNvPr id="563" name="Google Shape;563;p55"/>
          <p:cNvSpPr txBox="1"/>
          <p:nvPr/>
        </p:nvSpPr>
        <p:spPr>
          <a:xfrm>
            <a:off x="77400" y="651900"/>
            <a:ext cx="41901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Is this fair information spread?</a:t>
            </a:r>
            <a:endParaRPr sz="700"/>
          </a:p>
        </p:txBody>
      </p:sp>
      <p:sp>
        <p:nvSpPr>
          <p:cNvPr id="564" name="Google Shape;564;p55"/>
          <p:cNvSpPr txBox="1"/>
          <p:nvPr/>
        </p:nvSpPr>
        <p:spPr>
          <a:xfrm>
            <a:off x="77400" y="1108950"/>
            <a:ext cx="4550100" cy="1693200"/>
          </a:xfrm>
          <a:prstGeom prst="rect">
            <a:avLst/>
          </a:prstGeom>
          <a:noFill/>
          <a:ln>
            <a:noFill/>
          </a:ln>
        </p:spPr>
        <p:txBody>
          <a:bodyPr anchorCtr="0" anchor="t" bIns="0" lIns="0" spcFirstLastPara="1" rIns="0" wrap="square" tIns="0">
            <a:spAutoFit/>
          </a:bodyPr>
          <a:lstStyle/>
          <a:p>
            <a:pPr indent="0" lvl="0" marL="0" rtl="0" algn="l">
              <a:lnSpc>
                <a:spcPct val="180000"/>
              </a:lnSpc>
              <a:spcBef>
                <a:spcPts val="0"/>
              </a:spcBef>
              <a:spcAft>
                <a:spcPts val="0"/>
              </a:spcAft>
              <a:buNone/>
            </a:pPr>
            <a:r>
              <a:rPr lang="en" sz="1100">
                <a:solidFill>
                  <a:srgbClr val="2D4263"/>
                </a:solidFill>
                <a:latin typeface="Poppins Light"/>
                <a:ea typeface="Poppins Light"/>
                <a:cs typeface="Poppins Light"/>
                <a:sym typeface="Poppins Light"/>
              </a:rPr>
              <a:t>Consider….</a:t>
            </a:r>
            <a:endParaRPr sz="1100">
              <a:solidFill>
                <a:srgbClr val="2D4263"/>
              </a:solidFill>
              <a:latin typeface="Poppins Light"/>
              <a:ea typeface="Poppins Light"/>
              <a:cs typeface="Poppins Light"/>
              <a:sym typeface="Poppins Light"/>
            </a:endParaRPr>
          </a:p>
          <a:p>
            <a:pPr indent="-298450" lvl="0" marL="457200" rtl="0" algn="l">
              <a:lnSpc>
                <a:spcPct val="180000"/>
              </a:lnSpc>
              <a:spcBef>
                <a:spcPts val="0"/>
              </a:spcBef>
              <a:spcAft>
                <a:spcPts val="0"/>
              </a:spcAft>
              <a:buClr>
                <a:srgbClr val="2D4263"/>
              </a:buClr>
              <a:buSzPts val="1100"/>
              <a:buFont typeface="Poppins Light"/>
              <a:buChar char="●"/>
            </a:pPr>
            <a:r>
              <a:rPr lang="en" sz="1100">
                <a:solidFill>
                  <a:srgbClr val="2D4263"/>
                </a:solidFill>
                <a:latin typeface="Poppins Light"/>
                <a:ea typeface="Poppins Light"/>
                <a:cs typeface="Poppins Light"/>
                <a:sym typeface="Poppins Light"/>
              </a:rPr>
              <a:t>Which attributes are measured, and how</a:t>
            </a:r>
            <a:endParaRPr sz="1100">
              <a:solidFill>
                <a:srgbClr val="2D4263"/>
              </a:solidFill>
              <a:latin typeface="Poppins Light"/>
              <a:ea typeface="Poppins Light"/>
              <a:cs typeface="Poppins Light"/>
              <a:sym typeface="Poppins Light"/>
            </a:endParaRPr>
          </a:p>
          <a:p>
            <a:pPr indent="-298450" lvl="0" marL="457200" rtl="0" algn="l">
              <a:lnSpc>
                <a:spcPct val="180000"/>
              </a:lnSpc>
              <a:spcBef>
                <a:spcPts val="0"/>
              </a:spcBef>
              <a:spcAft>
                <a:spcPts val="0"/>
              </a:spcAft>
              <a:buClr>
                <a:srgbClr val="2D4263"/>
              </a:buClr>
              <a:buSzPts val="1100"/>
              <a:buFont typeface="Poppins Light"/>
              <a:buChar char="●"/>
            </a:pPr>
            <a:r>
              <a:rPr lang="en" sz="1100">
                <a:solidFill>
                  <a:srgbClr val="2D4263"/>
                </a:solidFill>
                <a:latin typeface="Poppins Light"/>
                <a:ea typeface="Poppins Light"/>
                <a:cs typeface="Poppins Light"/>
                <a:sym typeface="Poppins Light"/>
              </a:rPr>
              <a:t>Intersectionality </a:t>
            </a:r>
            <a:endParaRPr sz="1100">
              <a:solidFill>
                <a:srgbClr val="2D4263"/>
              </a:solidFill>
              <a:latin typeface="Poppins Light"/>
              <a:ea typeface="Poppins Light"/>
              <a:cs typeface="Poppins Light"/>
              <a:sym typeface="Poppins Light"/>
            </a:endParaRPr>
          </a:p>
          <a:p>
            <a:pPr indent="-298450" lvl="0" marL="457200" rtl="0" algn="l">
              <a:lnSpc>
                <a:spcPct val="180000"/>
              </a:lnSpc>
              <a:spcBef>
                <a:spcPts val="0"/>
              </a:spcBef>
              <a:spcAft>
                <a:spcPts val="0"/>
              </a:spcAft>
              <a:buClr>
                <a:srgbClr val="2D4263"/>
              </a:buClr>
              <a:buSzPts val="1100"/>
              <a:buFont typeface="Poppins Light"/>
              <a:buChar char="●"/>
            </a:pPr>
            <a:r>
              <a:rPr lang="en" sz="1100">
                <a:solidFill>
                  <a:srgbClr val="2D4263"/>
                </a:solidFill>
                <a:latin typeface="Poppins Light"/>
                <a:ea typeface="Poppins Light"/>
                <a:cs typeface="Poppins Light"/>
                <a:sym typeface="Poppins Light"/>
              </a:rPr>
              <a:t>Other definitions of fairness</a:t>
            </a:r>
            <a:endParaRPr sz="1100">
              <a:solidFill>
                <a:srgbClr val="2D4263"/>
              </a:solidFill>
              <a:latin typeface="Poppins Light"/>
              <a:ea typeface="Poppins Light"/>
              <a:cs typeface="Poppins Light"/>
              <a:sym typeface="Poppins Light"/>
            </a:endParaRPr>
          </a:p>
          <a:p>
            <a:pPr indent="-298450" lvl="0" marL="457200" rtl="0" algn="l">
              <a:lnSpc>
                <a:spcPct val="180000"/>
              </a:lnSpc>
              <a:spcBef>
                <a:spcPts val="0"/>
              </a:spcBef>
              <a:spcAft>
                <a:spcPts val="0"/>
              </a:spcAft>
              <a:buClr>
                <a:srgbClr val="2D4263"/>
              </a:buClr>
              <a:buSzPts val="1100"/>
              <a:buFont typeface="Poppins Light"/>
              <a:buChar char="●"/>
            </a:pPr>
            <a:r>
              <a:rPr lang="en" sz="1100">
                <a:solidFill>
                  <a:srgbClr val="2D4263"/>
                </a:solidFill>
                <a:latin typeface="Poppins Light"/>
                <a:ea typeface="Poppins Light"/>
                <a:cs typeface="Poppins Light"/>
                <a:sym typeface="Poppins Light"/>
              </a:rPr>
              <a:t>Who is excluded from network</a:t>
            </a:r>
            <a:endParaRPr sz="1100">
              <a:solidFill>
                <a:srgbClr val="2D4263"/>
              </a:solidFill>
              <a:latin typeface="Poppins Light"/>
              <a:ea typeface="Poppins Light"/>
              <a:cs typeface="Poppins Light"/>
              <a:sym typeface="Poppins Light"/>
            </a:endParaRPr>
          </a:p>
          <a:p>
            <a:pPr indent="-298450" lvl="0" marL="457200" rtl="0" algn="l">
              <a:lnSpc>
                <a:spcPct val="180000"/>
              </a:lnSpc>
              <a:spcBef>
                <a:spcPts val="0"/>
              </a:spcBef>
              <a:spcAft>
                <a:spcPts val="0"/>
              </a:spcAft>
              <a:buClr>
                <a:srgbClr val="2D4263"/>
              </a:buClr>
              <a:buSzPts val="1100"/>
              <a:buFont typeface="Poppins Light"/>
              <a:buChar char="●"/>
            </a:pPr>
            <a:r>
              <a:rPr lang="en" sz="1100">
                <a:solidFill>
                  <a:srgbClr val="2D4263"/>
                </a:solidFill>
                <a:latin typeface="Poppins Light"/>
                <a:ea typeface="Poppins Light"/>
                <a:cs typeface="Poppins Light"/>
                <a:sym typeface="Poppins Light"/>
              </a:rPr>
              <a:t>Including social actors</a:t>
            </a:r>
            <a:endParaRPr sz="1100">
              <a:solidFill>
                <a:srgbClr val="2D4263"/>
              </a:solidFill>
              <a:latin typeface="Poppins Light"/>
              <a:ea typeface="Poppins Light"/>
              <a:cs typeface="Poppins Light"/>
              <a:sym typeface="Poppins Light"/>
            </a:endParaRPr>
          </a:p>
        </p:txBody>
      </p:sp>
      <p:sp>
        <p:nvSpPr>
          <p:cNvPr id="565" name="Google Shape;565;p55"/>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lang="en" sz="1200">
                <a:solidFill>
                  <a:srgbClr val="EEEEEE"/>
                </a:solidFill>
                <a:latin typeface="Poppins Medium"/>
                <a:ea typeface="Poppins Medium"/>
                <a:cs typeface="Poppins Medium"/>
                <a:sym typeface="Poppins Medium"/>
              </a:rPr>
              <a:t>III</a:t>
            </a:r>
            <a:endParaRPr sz="1200">
              <a:solidFill>
                <a:srgbClr val="EEEEEE"/>
              </a:solidFill>
              <a:latin typeface="Poppins Medium"/>
              <a:ea typeface="Poppins Medium"/>
              <a:cs typeface="Poppins Medium"/>
              <a:sym typeface="Poppins Medium"/>
            </a:endParaRPr>
          </a:p>
        </p:txBody>
      </p:sp>
      <p:sp>
        <p:nvSpPr>
          <p:cNvPr id="566" name="Google Shape;566;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67" name="Google Shape;567;p55"/>
          <p:cNvSpPr txBox="1"/>
          <p:nvPr/>
        </p:nvSpPr>
        <p:spPr>
          <a:xfrm>
            <a:off x="3920925" y="4698475"/>
            <a:ext cx="48285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900">
                <a:solidFill>
                  <a:schemeClr val="accent3"/>
                </a:solidFill>
              </a:rPr>
              <a:t>Image: http://www.datasciencepublicpolicy.org/our-work/tools-guides/aequitas/</a:t>
            </a:r>
            <a:endParaRPr sz="900">
              <a:solidFill>
                <a:schemeClr val="accent3"/>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73" name="Google Shape;573;p56"/>
          <p:cNvSpPr/>
          <p:nvPr/>
        </p:nvSpPr>
        <p:spPr>
          <a:xfrm>
            <a:off x="560127" y="1883189"/>
            <a:ext cx="8583720" cy="407287"/>
          </a:xfrm>
          <a:custGeom>
            <a:rect b="b" l="l" r="r" t="t"/>
            <a:pathLst>
              <a:path extrusionOk="0" h="908565" w="6186311">
                <a:moveTo>
                  <a:pt x="0" y="0"/>
                </a:moveTo>
                <a:lnTo>
                  <a:pt x="6186311" y="0"/>
                </a:lnTo>
                <a:lnTo>
                  <a:pt x="6186311" y="908565"/>
                </a:lnTo>
                <a:lnTo>
                  <a:pt x="0" y="908565"/>
                </a:lnTo>
                <a:close/>
              </a:path>
            </a:pathLst>
          </a:custGeom>
          <a:solidFill>
            <a:srgbClr val="2D4263"/>
          </a:solidFill>
          <a:ln>
            <a:noFill/>
          </a:ln>
        </p:spPr>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7" name="Shape 577"/>
        <p:cNvGrpSpPr/>
        <p:nvPr/>
      </p:nvGrpSpPr>
      <p:grpSpPr>
        <a:xfrm>
          <a:off x="0" y="0"/>
          <a:ext cx="0" cy="0"/>
          <a:chOff x="0" y="0"/>
          <a:chExt cx="0" cy="0"/>
        </a:xfrm>
      </p:grpSpPr>
      <p:sp>
        <p:nvSpPr>
          <p:cNvPr id="578" name="Google Shape;578;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79" name="Google Shape;579;p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298450" lvl="2" marL="1828800" rtl="0" algn="l">
              <a:spcBef>
                <a:spcPts val="0"/>
              </a:spcBef>
              <a:spcAft>
                <a:spcPts val="0"/>
              </a:spcAft>
              <a:buClr>
                <a:schemeClr val="dk1"/>
              </a:buClr>
              <a:buSzPts val="1100"/>
              <a:buChar char="■"/>
            </a:pPr>
            <a:r>
              <a:rPr lang="en" sz="1100">
                <a:solidFill>
                  <a:schemeClr val="dk1"/>
                </a:solidFill>
              </a:rPr>
              <a:t>Narrative – </a:t>
            </a:r>
            <a:r>
              <a:rPr lang="en" sz="1100">
                <a:solidFill>
                  <a:schemeClr val="dk1"/>
                </a:solidFill>
                <a:highlight>
                  <a:srgbClr val="00FFFF"/>
                </a:highlight>
              </a:rPr>
              <a:t>Morgan feedback priority</a:t>
            </a:r>
            <a:endParaRPr sz="1100">
              <a:solidFill>
                <a:schemeClr val="dk1"/>
              </a:solidFill>
              <a:highlight>
                <a:srgbClr val="00FFFF"/>
              </a:highlight>
            </a:endParaRPr>
          </a:p>
          <a:p>
            <a:pPr indent="-298450" lvl="3" marL="2286000" rtl="0" algn="l">
              <a:spcBef>
                <a:spcPts val="0"/>
              </a:spcBef>
              <a:spcAft>
                <a:spcPts val="0"/>
              </a:spcAft>
              <a:buClr>
                <a:schemeClr val="dk1"/>
              </a:buClr>
              <a:buSzPts val="1100"/>
              <a:buChar char="●"/>
            </a:pPr>
            <a:r>
              <a:rPr lang="en" sz="1100">
                <a:solidFill>
                  <a:schemeClr val="dk1"/>
                </a:solidFill>
                <a:highlight>
                  <a:srgbClr val="00FFFF"/>
                </a:highlight>
              </a:rPr>
              <a:t>Intro / Problem Statement - Shorten</a:t>
            </a:r>
            <a:endParaRPr sz="1100">
              <a:solidFill>
                <a:schemeClr val="dk1"/>
              </a:solidFill>
              <a:highlight>
                <a:srgbClr val="00FFFF"/>
              </a:highlight>
            </a:endParaRPr>
          </a:p>
          <a:p>
            <a:pPr indent="-298450" lvl="3" marL="2286000" rtl="0" algn="l">
              <a:spcBef>
                <a:spcPts val="0"/>
              </a:spcBef>
              <a:spcAft>
                <a:spcPts val="0"/>
              </a:spcAft>
              <a:buClr>
                <a:schemeClr val="dk1"/>
              </a:buClr>
              <a:buSzPts val="1100"/>
              <a:buChar char="●"/>
            </a:pPr>
            <a:r>
              <a:rPr lang="en" sz="1100">
                <a:solidFill>
                  <a:schemeClr val="dk1"/>
                </a:solidFill>
              </a:rPr>
              <a:t>Related Work - Here’s how other people solved this problem - PRESO #3</a:t>
            </a:r>
            <a:endParaRPr sz="1100">
              <a:solidFill>
                <a:schemeClr val="dk1"/>
              </a:solidFill>
            </a:endParaRPr>
          </a:p>
          <a:p>
            <a:pPr indent="-298450" lvl="4" marL="2743200" rtl="0" algn="l">
              <a:spcBef>
                <a:spcPts val="0"/>
              </a:spcBef>
              <a:spcAft>
                <a:spcPts val="0"/>
              </a:spcAft>
              <a:buClr>
                <a:schemeClr val="dk1"/>
              </a:buClr>
              <a:buSzPts val="1100"/>
              <a:buChar char="○"/>
            </a:pPr>
            <a:r>
              <a:rPr lang="en" sz="1100">
                <a:solidFill>
                  <a:schemeClr val="dk1"/>
                </a:solidFill>
              </a:rPr>
              <a:t>High level summary with references in appendix</a:t>
            </a:r>
            <a:endParaRPr sz="1100">
              <a:solidFill>
                <a:schemeClr val="dk1"/>
              </a:solidFill>
            </a:endParaRPr>
          </a:p>
          <a:p>
            <a:pPr indent="-298450" lvl="3" marL="2286000" rtl="0" algn="l">
              <a:spcBef>
                <a:spcPts val="0"/>
              </a:spcBef>
              <a:spcAft>
                <a:spcPts val="0"/>
              </a:spcAft>
              <a:buClr>
                <a:schemeClr val="dk1"/>
              </a:buClr>
              <a:buSzPts val="1100"/>
              <a:buChar char="●"/>
            </a:pPr>
            <a:r>
              <a:rPr lang="en" sz="1100">
                <a:solidFill>
                  <a:schemeClr val="dk1"/>
                </a:solidFill>
              </a:rPr>
              <a:t>Algorithm Solution</a:t>
            </a:r>
            <a:endParaRPr sz="1100">
              <a:solidFill>
                <a:schemeClr val="dk1"/>
              </a:solidFill>
            </a:endParaRPr>
          </a:p>
          <a:p>
            <a:pPr indent="-298450" lvl="4" marL="2743200" rtl="0" algn="l">
              <a:spcBef>
                <a:spcPts val="0"/>
              </a:spcBef>
              <a:spcAft>
                <a:spcPts val="0"/>
              </a:spcAft>
              <a:buClr>
                <a:schemeClr val="dk1"/>
              </a:buClr>
              <a:buSzPts val="1100"/>
              <a:buChar char="○"/>
            </a:pPr>
            <a:r>
              <a:rPr lang="en" sz="1100">
                <a:solidFill>
                  <a:schemeClr val="dk1"/>
                </a:solidFill>
              </a:rPr>
              <a:t>FPS / FAC walk through</a:t>
            </a:r>
            <a:endParaRPr sz="1100">
              <a:solidFill>
                <a:schemeClr val="dk1"/>
              </a:solidFill>
            </a:endParaRPr>
          </a:p>
          <a:p>
            <a:pPr indent="-298450" lvl="3" marL="2286000" rtl="0" algn="l">
              <a:spcBef>
                <a:spcPts val="0"/>
              </a:spcBef>
              <a:spcAft>
                <a:spcPts val="0"/>
              </a:spcAft>
              <a:buClr>
                <a:schemeClr val="dk1"/>
              </a:buClr>
              <a:buSzPts val="1100"/>
              <a:buChar char="●"/>
            </a:pPr>
            <a:r>
              <a:rPr lang="en" sz="1100">
                <a:solidFill>
                  <a:schemeClr val="dk1"/>
                </a:solidFill>
              </a:rPr>
              <a:t>Replication Results – Does this match what the paper stated </a:t>
            </a:r>
            <a:r>
              <a:rPr lang="en" sz="1100">
                <a:solidFill>
                  <a:schemeClr val="dk1"/>
                </a:solidFill>
              </a:rPr>
              <a:t>- PRESO #3</a:t>
            </a:r>
            <a:endParaRPr sz="1100">
              <a:solidFill>
                <a:schemeClr val="dk1"/>
              </a:solidFill>
            </a:endParaRPr>
          </a:p>
          <a:p>
            <a:pPr indent="-298450" lvl="4" marL="2743200" rtl="0" algn="l">
              <a:spcBef>
                <a:spcPts val="0"/>
              </a:spcBef>
              <a:spcAft>
                <a:spcPts val="0"/>
              </a:spcAft>
              <a:buClr>
                <a:schemeClr val="dk1"/>
              </a:buClr>
              <a:buSzPts val="1100"/>
              <a:buChar char="○"/>
            </a:pPr>
            <a:r>
              <a:rPr lang="en" sz="1100">
                <a:solidFill>
                  <a:schemeClr val="dk1"/>
                </a:solidFill>
              </a:rPr>
              <a:t>Depends on if we hear from other researchers but might not be ready by presentation #2</a:t>
            </a:r>
            <a:endParaRPr sz="1100">
              <a:solidFill>
                <a:schemeClr val="dk1"/>
              </a:solidFill>
            </a:endParaRPr>
          </a:p>
          <a:p>
            <a:pPr indent="-298450" lvl="3" marL="2286000" rtl="0" algn="l">
              <a:spcBef>
                <a:spcPts val="0"/>
              </a:spcBef>
              <a:spcAft>
                <a:spcPts val="0"/>
              </a:spcAft>
              <a:buClr>
                <a:schemeClr val="dk1"/>
              </a:buClr>
              <a:buSzPts val="1100"/>
              <a:buChar char="●"/>
            </a:pPr>
            <a:r>
              <a:rPr lang="en" sz="1100">
                <a:solidFill>
                  <a:schemeClr val="dk1"/>
                </a:solidFill>
              </a:rPr>
              <a:t>Edge Cases? – TBD </a:t>
            </a:r>
            <a:r>
              <a:rPr lang="en" sz="1100">
                <a:solidFill>
                  <a:schemeClr val="dk1"/>
                </a:solidFill>
              </a:rPr>
              <a:t>- PRESO #3</a:t>
            </a:r>
            <a:endParaRPr sz="1100">
              <a:solidFill>
                <a:schemeClr val="dk1"/>
              </a:solidFill>
            </a:endParaRPr>
          </a:p>
          <a:p>
            <a:pPr indent="-298450" lvl="3" marL="2286000" rtl="0" algn="l">
              <a:spcBef>
                <a:spcPts val="0"/>
              </a:spcBef>
              <a:spcAft>
                <a:spcPts val="0"/>
              </a:spcAft>
              <a:buClr>
                <a:schemeClr val="dk1"/>
              </a:buClr>
              <a:buSzPts val="1100"/>
              <a:buChar char="●"/>
            </a:pPr>
            <a:r>
              <a:rPr lang="en" sz="1100">
                <a:solidFill>
                  <a:schemeClr val="dk1"/>
                </a:solidFill>
                <a:highlight>
                  <a:srgbClr val="00FFFF"/>
                </a:highlight>
              </a:rPr>
              <a:t>Ethical Considerations</a:t>
            </a:r>
            <a:endParaRPr sz="1100">
              <a:solidFill>
                <a:schemeClr val="dk1"/>
              </a:solidFill>
              <a:highlight>
                <a:srgbClr val="00FFFF"/>
              </a:highlight>
            </a:endParaRPr>
          </a:p>
          <a:p>
            <a:pPr indent="-298450" lvl="3" marL="2286000" rtl="0" algn="l">
              <a:spcBef>
                <a:spcPts val="0"/>
              </a:spcBef>
              <a:spcAft>
                <a:spcPts val="0"/>
              </a:spcAft>
              <a:buClr>
                <a:schemeClr val="dk1"/>
              </a:buClr>
              <a:buSzPts val="1100"/>
              <a:buChar char="●"/>
            </a:pPr>
            <a:r>
              <a:rPr lang="en" sz="1100">
                <a:solidFill>
                  <a:schemeClr val="dk1"/>
                </a:solidFill>
              </a:rPr>
              <a:t>Conclusions</a:t>
            </a:r>
            <a:endParaRPr/>
          </a:p>
        </p:txBody>
      </p:sp>
      <p:sp>
        <p:nvSpPr>
          <p:cNvPr id="580" name="Google Shape;580;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2D38"/>
        </a:solidFill>
      </p:bgPr>
    </p:bg>
    <p:spTree>
      <p:nvGrpSpPr>
        <p:cNvPr id="144" name="Shape 144"/>
        <p:cNvGrpSpPr/>
        <p:nvPr/>
      </p:nvGrpSpPr>
      <p:grpSpPr>
        <a:xfrm>
          <a:off x="0" y="0"/>
          <a:ext cx="0" cy="0"/>
          <a:chOff x="0" y="0"/>
          <a:chExt cx="0" cy="0"/>
        </a:xfrm>
      </p:grpSpPr>
      <p:pic>
        <p:nvPicPr>
          <p:cNvPr id="145" name="Google Shape;145;p31"/>
          <p:cNvPicPr preferRelativeResize="0"/>
          <p:nvPr/>
        </p:nvPicPr>
        <p:blipFill>
          <a:blip r:embed="rId3">
            <a:alphaModFix/>
          </a:blip>
          <a:stretch>
            <a:fillRect/>
          </a:stretch>
        </p:blipFill>
        <p:spPr>
          <a:xfrm>
            <a:off x="3441000" y="76200"/>
            <a:ext cx="4898800" cy="4809626"/>
          </a:xfrm>
          <a:prstGeom prst="rect">
            <a:avLst/>
          </a:prstGeom>
          <a:noFill/>
          <a:ln>
            <a:noFill/>
          </a:ln>
        </p:spPr>
      </p:pic>
      <p:sp>
        <p:nvSpPr>
          <p:cNvPr id="146" name="Google Shape;146;p31"/>
          <p:cNvSpPr txBox="1"/>
          <p:nvPr>
            <p:ph type="title"/>
          </p:nvPr>
        </p:nvSpPr>
        <p:spPr>
          <a:xfrm>
            <a:off x="304800" y="152400"/>
            <a:ext cx="3774000" cy="34704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alibri"/>
              <a:buNone/>
            </a:pPr>
            <a:r>
              <a:rPr lang="en" sz="2500">
                <a:solidFill>
                  <a:schemeClr val="lt1"/>
                </a:solidFill>
                <a:latin typeface="Poppins SemiBold"/>
                <a:ea typeface="Poppins SemiBold"/>
                <a:cs typeface="Poppins SemiBold"/>
                <a:sym typeface="Poppins SemiBold"/>
              </a:rPr>
              <a:t>In 2009, </a:t>
            </a:r>
            <a:r>
              <a:rPr lang="en" sz="2500">
                <a:solidFill>
                  <a:schemeClr val="lt1"/>
                </a:solidFill>
                <a:latin typeface="Poppins SemiBold"/>
                <a:ea typeface="Poppins SemiBold"/>
                <a:cs typeface="Poppins SemiBold"/>
                <a:sym typeface="Poppins SemiBold"/>
              </a:rPr>
              <a:t>Sina</a:t>
            </a:r>
            <a:r>
              <a:rPr lang="en" sz="2500">
                <a:solidFill>
                  <a:schemeClr val="lt1"/>
                </a:solidFill>
                <a:latin typeface="Poppins SemiBold"/>
                <a:ea typeface="Poppins SemiBold"/>
                <a:cs typeface="Poppins SemiBold"/>
                <a:sym typeface="Poppins SemiBold"/>
              </a:rPr>
              <a:t> Weibo had:</a:t>
            </a:r>
            <a:endParaRPr sz="2500">
              <a:solidFill>
                <a:schemeClr val="lt1"/>
              </a:solidFill>
              <a:latin typeface="Poppins SemiBold"/>
              <a:ea typeface="Poppins SemiBold"/>
              <a:cs typeface="Poppins SemiBold"/>
              <a:sym typeface="Poppins SemiBold"/>
            </a:endParaRPr>
          </a:p>
          <a:p>
            <a:pPr indent="0" lvl="0" marL="457200" rtl="0" algn="l">
              <a:lnSpc>
                <a:spcPct val="90000"/>
              </a:lnSpc>
              <a:spcBef>
                <a:spcPts val="0"/>
              </a:spcBef>
              <a:spcAft>
                <a:spcPts val="0"/>
              </a:spcAft>
              <a:buNone/>
            </a:pPr>
            <a:r>
              <a:rPr lang="en" sz="2000">
                <a:solidFill>
                  <a:schemeClr val="lt1"/>
                </a:solidFill>
                <a:latin typeface="Poppins Light"/>
                <a:ea typeface="Poppins Light"/>
                <a:cs typeface="Poppins Light"/>
                <a:sym typeface="Poppins Light"/>
              </a:rPr>
              <a:t>~1.7M users, </a:t>
            </a:r>
            <a:endParaRPr sz="2000">
              <a:solidFill>
                <a:schemeClr val="lt1"/>
              </a:solidFill>
              <a:latin typeface="Poppins Light"/>
              <a:ea typeface="Poppins Light"/>
              <a:cs typeface="Poppins Light"/>
              <a:sym typeface="Poppins Light"/>
            </a:endParaRPr>
          </a:p>
          <a:p>
            <a:pPr indent="0" lvl="0" marL="457200" rtl="0" algn="l">
              <a:lnSpc>
                <a:spcPct val="90000"/>
              </a:lnSpc>
              <a:spcBef>
                <a:spcPts val="0"/>
              </a:spcBef>
              <a:spcAft>
                <a:spcPts val="0"/>
              </a:spcAft>
              <a:buNone/>
            </a:pPr>
            <a:r>
              <a:rPr lang="en" sz="2000">
                <a:solidFill>
                  <a:schemeClr val="lt1"/>
                </a:solidFill>
                <a:latin typeface="Poppins Light"/>
                <a:ea typeface="Poppins Light"/>
                <a:cs typeface="Poppins Light"/>
                <a:sym typeface="Poppins Light"/>
              </a:rPr>
              <a:t>~300K original posts</a:t>
            </a:r>
            <a:endParaRPr sz="2000">
              <a:solidFill>
                <a:schemeClr val="lt1"/>
              </a:solidFill>
              <a:latin typeface="Poppins Light"/>
              <a:ea typeface="Poppins Light"/>
              <a:cs typeface="Poppins Light"/>
              <a:sym typeface="Poppins Light"/>
            </a:endParaRPr>
          </a:p>
          <a:p>
            <a:pPr indent="0" lvl="0" marL="457200" rtl="0" algn="l">
              <a:lnSpc>
                <a:spcPct val="90000"/>
              </a:lnSpc>
              <a:spcBef>
                <a:spcPts val="0"/>
              </a:spcBef>
              <a:spcAft>
                <a:spcPts val="0"/>
              </a:spcAft>
              <a:buNone/>
            </a:pPr>
            <a:r>
              <a:rPr lang="en" sz="2000">
                <a:solidFill>
                  <a:schemeClr val="lt1"/>
                </a:solidFill>
                <a:latin typeface="Poppins Light"/>
                <a:ea typeface="Poppins Light"/>
                <a:cs typeface="Poppins Light"/>
                <a:sym typeface="Poppins Light"/>
              </a:rPr>
              <a:t>~24M retweets</a:t>
            </a:r>
            <a:endParaRPr sz="1500">
              <a:solidFill>
                <a:schemeClr val="lt2"/>
              </a:solidFill>
              <a:latin typeface="Poppins Light"/>
              <a:ea typeface="Poppins Light"/>
              <a:cs typeface="Poppins Light"/>
              <a:sym typeface="Poppins Light"/>
            </a:endParaRPr>
          </a:p>
        </p:txBody>
      </p:sp>
      <p:sp>
        <p:nvSpPr>
          <p:cNvPr id="147" name="Google Shape;147;p31"/>
          <p:cNvSpPr/>
          <p:nvPr/>
        </p:nvSpPr>
        <p:spPr>
          <a:xfrm>
            <a:off x="3278050" y="3470275"/>
            <a:ext cx="187500" cy="192900"/>
          </a:xfrm>
          <a:prstGeom prst="ellipse">
            <a:avLst/>
          </a:prstGeom>
          <a:solidFill>
            <a:srgbClr val="E7F5FF"/>
          </a:solidFill>
          <a:ln cap="flat" cmpd="sng" w="9525">
            <a:solidFill>
              <a:srgbClr val="E7F5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1"/>
          <p:cNvSpPr txBox="1"/>
          <p:nvPr/>
        </p:nvSpPr>
        <p:spPr>
          <a:xfrm>
            <a:off x="3447100" y="3405975"/>
            <a:ext cx="101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E7F5FF"/>
                </a:solidFill>
              </a:rPr>
              <a:t>Node (A)</a:t>
            </a:r>
            <a:endParaRPr sz="1200">
              <a:solidFill>
                <a:srgbClr val="E7F5FF"/>
              </a:solidFill>
            </a:endParaRPr>
          </a:p>
        </p:txBody>
      </p:sp>
      <p:sp>
        <p:nvSpPr>
          <p:cNvPr id="149" name="Google Shape;149;p31"/>
          <p:cNvSpPr txBox="1"/>
          <p:nvPr/>
        </p:nvSpPr>
        <p:spPr>
          <a:xfrm>
            <a:off x="3459025" y="3729975"/>
            <a:ext cx="101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844B69"/>
                </a:solidFill>
              </a:rPr>
              <a:t>Node (B)</a:t>
            </a:r>
            <a:endParaRPr sz="1200">
              <a:solidFill>
                <a:srgbClr val="844B69"/>
              </a:solidFill>
            </a:endParaRPr>
          </a:p>
        </p:txBody>
      </p:sp>
      <p:cxnSp>
        <p:nvCxnSpPr>
          <p:cNvPr id="150" name="Google Shape;150;p31"/>
          <p:cNvCxnSpPr/>
          <p:nvPr/>
        </p:nvCxnSpPr>
        <p:spPr>
          <a:xfrm>
            <a:off x="3212550" y="4184050"/>
            <a:ext cx="300000" cy="0"/>
          </a:xfrm>
          <a:prstGeom prst="straightConnector1">
            <a:avLst/>
          </a:prstGeom>
          <a:noFill/>
          <a:ln cap="flat" cmpd="sng" w="28575">
            <a:solidFill>
              <a:srgbClr val="4E6FA2"/>
            </a:solidFill>
            <a:prstDash val="solid"/>
            <a:round/>
            <a:headEnd len="med" w="med" type="none"/>
            <a:tailEnd len="med" w="med" type="none"/>
          </a:ln>
        </p:spPr>
      </p:cxnSp>
      <p:sp>
        <p:nvSpPr>
          <p:cNvPr id="151" name="Google Shape;151;p31"/>
          <p:cNvSpPr/>
          <p:nvPr/>
        </p:nvSpPr>
        <p:spPr>
          <a:xfrm>
            <a:off x="3278050" y="3789525"/>
            <a:ext cx="187500" cy="192900"/>
          </a:xfrm>
          <a:prstGeom prst="ellipse">
            <a:avLst/>
          </a:prstGeom>
          <a:solidFill>
            <a:srgbClr val="844B69"/>
          </a:solidFill>
          <a:ln cap="flat" cmpd="sng" w="9525">
            <a:solidFill>
              <a:srgbClr val="844B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1"/>
          <p:cNvSpPr txBox="1"/>
          <p:nvPr/>
        </p:nvSpPr>
        <p:spPr>
          <a:xfrm>
            <a:off x="3470925" y="3996850"/>
            <a:ext cx="101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4E6FA2"/>
                </a:solidFill>
              </a:rPr>
              <a:t>Edge</a:t>
            </a:r>
            <a:endParaRPr sz="1200">
              <a:solidFill>
                <a:srgbClr val="4E6FA2"/>
              </a:solidFill>
            </a:endParaRPr>
          </a:p>
        </p:txBody>
      </p:sp>
      <p:sp>
        <p:nvSpPr>
          <p:cNvPr id="153" name="Google Shape;153;p31"/>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302D38"/>
        </a:solidFill>
      </p:bgPr>
    </p:bg>
    <p:spTree>
      <p:nvGrpSpPr>
        <p:cNvPr id="584" name="Shape 584"/>
        <p:cNvGrpSpPr/>
        <p:nvPr/>
      </p:nvGrpSpPr>
      <p:grpSpPr>
        <a:xfrm>
          <a:off x="0" y="0"/>
          <a:ext cx="0" cy="0"/>
          <a:chOff x="0" y="0"/>
          <a:chExt cx="0" cy="0"/>
        </a:xfrm>
      </p:grpSpPr>
      <p:sp>
        <p:nvSpPr>
          <p:cNvPr id="585" name="Google Shape;585;p58"/>
          <p:cNvSpPr txBox="1"/>
          <p:nvPr>
            <p:ph type="title"/>
          </p:nvPr>
        </p:nvSpPr>
        <p:spPr>
          <a:xfrm>
            <a:off x="8869" y="0"/>
            <a:ext cx="3572100" cy="5143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alibri"/>
              <a:buNone/>
            </a:pPr>
            <a:r>
              <a:rPr lang="en" sz="2400">
                <a:solidFill>
                  <a:schemeClr val="lt1"/>
                </a:solidFill>
                <a:latin typeface="Poppins SemiBold"/>
                <a:ea typeface="Poppins SemiBold"/>
                <a:cs typeface="Poppins SemiBold"/>
                <a:sym typeface="Poppins SemiBold"/>
              </a:rPr>
              <a:t>Components of an influence maximization algorithm</a:t>
            </a:r>
            <a:endParaRPr sz="2400">
              <a:solidFill>
                <a:schemeClr val="lt1"/>
              </a:solidFill>
              <a:latin typeface="Poppins SemiBold"/>
              <a:ea typeface="Poppins SemiBold"/>
              <a:cs typeface="Poppins SemiBold"/>
              <a:sym typeface="Poppins SemiBold"/>
            </a:endParaRPr>
          </a:p>
          <a:p>
            <a:pPr indent="0" lvl="0" marL="0" rtl="0" algn="l">
              <a:lnSpc>
                <a:spcPct val="90000"/>
              </a:lnSpc>
              <a:spcBef>
                <a:spcPts val="0"/>
              </a:spcBef>
              <a:spcAft>
                <a:spcPts val="0"/>
              </a:spcAft>
              <a:buClr>
                <a:schemeClr val="dk1"/>
              </a:buClr>
              <a:buSzPts val="3000"/>
              <a:buFont typeface="Calibri"/>
              <a:buNone/>
            </a:pPr>
            <a:r>
              <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chemeClr val="lt1"/>
              </a:buClr>
              <a:buSzPts val="1500"/>
              <a:buFont typeface="Poppins Light"/>
              <a:buAutoNum type="arabicPeriod"/>
            </a:pPr>
            <a:r>
              <a:rPr lang="en" sz="1500">
                <a:solidFill>
                  <a:schemeClr val="lt1"/>
                </a:solidFill>
                <a:latin typeface="Poppins Light"/>
                <a:ea typeface="Poppins Light"/>
                <a:cs typeface="Poppins Light"/>
                <a:sym typeface="Poppins Light"/>
              </a:rPr>
              <a:t>Network graph</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chemeClr val="lt1"/>
              </a:buClr>
              <a:buSzPts val="1500"/>
              <a:buFont typeface="Poppins Light"/>
              <a:buAutoNum type="arabicPeriod"/>
            </a:pPr>
            <a:r>
              <a:rPr lang="en" sz="1500">
                <a:solidFill>
                  <a:schemeClr val="lt1"/>
                </a:solidFill>
                <a:latin typeface="Poppins Light"/>
                <a:ea typeface="Poppins Light"/>
                <a:cs typeface="Poppins Light"/>
                <a:sym typeface="Poppins Light"/>
              </a:rPr>
              <a:t>Budget</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rgbClr val="74A6F4"/>
              </a:buClr>
              <a:buSzPts val="1500"/>
              <a:buFont typeface="Poppins"/>
              <a:buAutoNum type="arabicPeriod"/>
            </a:pPr>
            <a:r>
              <a:rPr b="1" lang="en" sz="1500">
                <a:solidFill>
                  <a:srgbClr val="74A6F4"/>
                </a:solidFill>
                <a:latin typeface="Poppins"/>
                <a:ea typeface="Poppins"/>
                <a:cs typeface="Poppins"/>
                <a:sym typeface="Poppins"/>
              </a:rPr>
              <a:t>Influence model</a:t>
            </a:r>
            <a:endParaRPr b="1" sz="1500">
              <a:solidFill>
                <a:srgbClr val="74A6F4"/>
              </a:solidFill>
              <a:latin typeface="Poppins"/>
              <a:ea typeface="Poppins"/>
              <a:cs typeface="Poppins"/>
              <a:sym typeface="Poppins"/>
            </a:endParaRPr>
          </a:p>
          <a:p>
            <a:pPr indent="-323850" lvl="0" marL="457200" rtl="0" algn="l">
              <a:lnSpc>
                <a:spcPct val="90000"/>
              </a:lnSpc>
              <a:spcBef>
                <a:spcPts val="0"/>
              </a:spcBef>
              <a:spcAft>
                <a:spcPts val="0"/>
              </a:spcAft>
              <a:buClr>
                <a:schemeClr val="lt1"/>
              </a:buClr>
              <a:buSzPts val="1500"/>
              <a:buFont typeface="Poppins Light"/>
              <a:buAutoNum type="arabicPeriod"/>
            </a:pPr>
            <a:r>
              <a:rPr lang="en" sz="1500">
                <a:solidFill>
                  <a:schemeClr val="lt1"/>
                </a:solidFill>
                <a:latin typeface="Poppins Light"/>
                <a:ea typeface="Poppins Light"/>
                <a:cs typeface="Poppins Light"/>
                <a:sym typeface="Poppins Light"/>
              </a:rPr>
              <a:t>Optimization framework</a:t>
            </a:r>
            <a:endParaRPr sz="1500">
              <a:solidFill>
                <a:schemeClr val="lt1"/>
              </a:solidFill>
              <a:latin typeface="Poppins Light"/>
              <a:ea typeface="Poppins Light"/>
              <a:cs typeface="Poppins Light"/>
              <a:sym typeface="Poppins Light"/>
            </a:endParaRPr>
          </a:p>
        </p:txBody>
      </p:sp>
      <p:sp>
        <p:nvSpPr>
          <p:cNvPr id="586" name="Google Shape;586;p58"/>
          <p:cNvSpPr txBox="1"/>
          <p:nvPr/>
        </p:nvSpPr>
        <p:spPr>
          <a:xfrm>
            <a:off x="3580975" y="1033388"/>
            <a:ext cx="5143500" cy="572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
                <a:solidFill>
                  <a:schemeClr val="lt1"/>
                </a:solidFill>
                <a:latin typeface="Poppins SemiBold"/>
                <a:ea typeface="Poppins SemiBold"/>
                <a:cs typeface="Poppins SemiBold"/>
                <a:sym typeface="Poppins SemiBold"/>
              </a:rPr>
              <a:t>Representation learning with </a:t>
            </a:r>
            <a:r>
              <a:rPr lang="en">
                <a:solidFill>
                  <a:srgbClr val="2FF2BA"/>
                </a:solidFill>
                <a:latin typeface="Poppins SemiBold"/>
                <a:ea typeface="Poppins SemiBold"/>
                <a:cs typeface="Poppins SemiBold"/>
                <a:sym typeface="Poppins SemiBold"/>
              </a:rPr>
              <a:t>cascade context</a:t>
            </a:r>
            <a:r>
              <a:rPr lang="en">
                <a:solidFill>
                  <a:schemeClr val="lt1"/>
                </a:solidFill>
                <a:latin typeface="Poppins SemiBold"/>
                <a:ea typeface="Poppins SemiBold"/>
                <a:cs typeface="Poppins SemiBold"/>
                <a:sym typeface="Poppins SemiBold"/>
              </a:rPr>
              <a:t> to infer </a:t>
            </a:r>
            <a:r>
              <a:rPr lang="en">
                <a:solidFill>
                  <a:srgbClr val="74A6F4"/>
                </a:solidFill>
                <a:latin typeface="Poppins SemiBold"/>
                <a:ea typeface="Poppins SemiBold"/>
                <a:cs typeface="Poppins SemiBold"/>
                <a:sym typeface="Poppins SemiBold"/>
              </a:rPr>
              <a:t>diffusion probabilities</a:t>
            </a:r>
            <a:r>
              <a:rPr lang="en">
                <a:solidFill>
                  <a:schemeClr val="lt1"/>
                </a:solidFill>
                <a:latin typeface="Poppins SemiBold"/>
                <a:ea typeface="Poppins SemiBold"/>
                <a:cs typeface="Poppins SemiBold"/>
                <a:sym typeface="Poppins SemiBold"/>
              </a:rPr>
              <a:t> between seed and target users</a:t>
            </a:r>
            <a:endParaRPr>
              <a:solidFill>
                <a:schemeClr val="lt1"/>
              </a:solidFill>
              <a:latin typeface="Poppins SemiBold"/>
              <a:ea typeface="Poppins SemiBold"/>
              <a:cs typeface="Poppins SemiBold"/>
              <a:sym typeface="Poppins SemiBold"/>
            </a:endParaRPr>
          </a:p>
        </p:txBody>
      </p:sp>
      <p:sp>
        <p:nvSpPr>
          <p:cNvPr id="587" name="Google Shape;587;p58"/>
          <p:cNvSpPr/>
          <p:nvPr/>
        </p:nvSpPr>
        <p:spPr>
          <a:xfrm>
            <a:off x="6191875" y="2517650"/>
            <a:ext cx="426000" cy="2130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 name="Google Shape;588;p58"/>
          <p:cNvGrpSpPr/>
          <p:nvPr/>
        </p:nvGrpSpPr>
        <p:grpSpPr>
          <a:xfrm>
            <a:off x="4162264" y="1936286"/>
            <a:ext cx="1087943" cy="1364218"/>
            <a:chOff x="6864388" y="1106479"/>
            <a:chExt cx="938529" cy="1176862"/>
          </a:xfrm>
        </p:grpSpPr>
        <p:cxnSp>
          <p:nvCxnSpPr>
            <p:cNvPr id="589" name="Google Shape;589;p58"/>
            <p:cNvCxnSpPr>
              <a:endCxn id="590" idx="3"/>
            </p:cNvCxnSpPr>
            <p:nvPr/>
          </p:nvCxnSpPr>
          <p:spPr>
            <a:xfrm flipH="1" rot="10800000">
              <a:off x="6962580" y="1190213"/>
              <a:ext cx="756600" cy="504600"/>
            </a:xfrm>
            <a:prstGeom prst="straightConnector1">
              <a:avLst/>
            </a:prstGeom>
            <a:noFill/>
            <a:ln cap="flat" cmpd="sng" w="9525">
              <a:solidFill>
                <a:schemeClr val="accent3"/>
              </a:solidFill>
              <a:prstDash val="solid"/>
              <a:round/>
              <a:headEnd len="med" w="med" type="none"/>
              <a:tailEnd len="med" w="med" type="none"/>
            </a:ln>
          </p:spPr>
        </p:cxnSp>
        <p:cxnSp>
          <p:nvCxnSpPr>
            <p:cNvPr id="591" name="Google Shape;591;p58"/>
            <p:cNvCxnSpPr>
              <a:stCxn id="592" idx="6"/>
              <a:endCxn id="593" idx="2"/>
            </p:cNvCxnSpPr>
            <p:nvPr/>
          </p:nvCxnSpPr>
          <p:spPr>
            <a:xfrm flipH="1" rot="10800000">
              <a:off x="6962488" y="1425238"/>
              <a:ext cx="742200" cy="269700"/>
            </a:xfrm>
            <a:prstGeom prst="straightConnector1">
              <a:avLst/>
            </a:prstGeom>
            <a:noFill/>
            <a:ln cap="flat" cmpd="sng" w="9525">
              <a:solidFill>
                <a:schemeClr val="accent3"/>
              </a:solidFill>
              <a:prstDash val="solid"/>
              <a:round/>
              <a:headEnd len="med" w="med" type="none"/>
              <a:tailEnd len="med" w="med" type="none"/>
            </a:ln>
          </p:spPr>
        </p:cxnSp>
        <p:cxnSp>
          <p:nvCxnSpPr>
            <p:cNvPr id="594" name="Google Shape;594;p58"/>
            <p:cNvCxnSpPr>
              <a:stCxn id="592" idx="6"/>
              <a:endCxn id="595" idx="2"/>
            </p:cNvCxnSpPr>
            <p:nvPr/>
          </p:nvCxnSpPr>
          <p:spPr>
            <a:xfrm>
              <a:off x="6962488" y="1694938"/>
              <a:ext cx="742200" cy="0"/>
            </a:xfrm>
            <a:prstGeom prst="straightConnector1">
              <a:avLst/>
            </a:prstGeom>
            <a:noFill/>
            <a:ln cap="flat" cmpd="sng" w="9525">
              <a:solidFill>
                <a:schemeClr val="accent3"/>
              </a:solidFill>
              <a:prstDash val="solid"/>
              <a:round/>
              <a:headEnd len="med" w="med" type="none"/>
              <a:tailEnd len="med" w="med" type="none"/>
            </a:ln>
          </p:spPr>
        </p:cxnSp>
        <p:cxnSp>
          <p:nvCxnSpPr>
            <p:cNvPr id="596" name="Google Shape;596;p58"/>
            <p:cNvCxnSpPr>
              <a:stCxn id="592" idx="6"/>
              <a:endCxn id="597" idx="2"/>
            </p:cNvCxnSpPr>
            <p:nvPr/>
          </p:nvCxnSpPr>
          <p:spPr>
            <a:xfrm>
              <a:off x="6962488" y="1694938"/>
              <a:ext cx="742200" cy="269700"/>
            </a:xfrm>
            <a:prstGeom prst="straightConnector1">
              <a:avLst/>
            </a:prstGeom>
            <a:noFill/>
            <a:ln cap="flat" cmpd="sng" w="9525">
              <a:solidFill>
                <a:schemeClr val="accent3"/>
              </a:solidFill>
              <a:prstDash val="solid"/>
              <a:round/>
              <a:headEnd len="med" w="med" type="none"/>
              <a:tailEnd len="med" w="med" type="none"/>
            </a:ln>
          </p:spPr>
        </p:cxnSp>
        <p:cxnSp>
          <p:nvCxnSpPr>
            <p:cNvPr id="598" name="Google Shape;598;p58"/>
            <p:cNvCxnSpPr>
              <a:stCxn id="592" idx="6"/>
              <a:endCxn id="599" idx="1"/>
            </p:cNvCxnSpPr>
            <p:nvPr/>
          </p:nvCxnSpPr>
          <p:spPr>
            <a:xfrm>
              <a:off x="6962488" y="1694938"/>
              <a:ext cx="756600" cy="504600"/>
            </a:xfrm>
            <a:prstGeom prst="straightConnector1">
              <a:avLst/>
            </a:prstGeom>
            <a:noFill/>
            <a:ln cap="flat" cmpd="sng" w="9525">
              <a:solidFill>
                <a:schemeClr val="accent3"/>
              </a:solidFill>
              <a:prstDash val="solid"/>
              <a:round/>
              <a:headEnd len="med" w="med" type="none"/>
              <a:tailEnd len="med" w="med" type="none"/>
            </a:ln>
          </p:spPr>
        </p:cxnSp>
        <p:sp>
          <p:nvSpPr>
            <p:cNvPr id="592" name="Google Shape;592;p58"/>
            <p:cNvSpPr/>
            <p:nvPr/>
          </p:nvSpPr>
          <p:spPr>
            <a:xfrm>
              <a:off x="6864388" y="1645888"/>
              <a:ext cx="98100" cy="9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8"/>
            <p:cNvSpPr/>
            <p:nvPr/>
          </p:nvSpPr>
          <p:spPr>
            <a:xfrm>
              <a:off x="7704814" y="1106479"/>
              <a:ext cx="98100" cy="9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8"/>
            <p:cNvSpPr/>
            <p:nvPr/>
          </p:nvSpPr>
          <p:spPr>
            <a:xfrm>
              <a:off x="7704806" y="1376206"/>
              <a:ext cx="98100" cy="9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8"/>
            <p:cNvSpPr/>
            <p:nvPr/>
          </p:nvSpPr>
          <p:spPr>
            <a:xfrm>
              <a:off x="7704817" y="1645897"/>
              <a:ext cx="98100" cy="9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8"/>
            <p:cNvSpPr/>
            <p:nvPr/>
          </p:nvSpPr>
          <p:spPr>
            <a:xfrm>
              <a:off x="7704807" y="1915577"/>
              <a:ext cx="98100" cy="9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8"/>
            <p:cNvSpPr/>
            <p:nvPr/>
          </p:nvSpPr>
          <p:spPr>
            <a:xfrm>
              <a:off x="7704788" y="2185241"/>
              <a:ext cx="98100" cy="9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 name="Google Shape;600;p58"/>
          <p:cNvGrpSpPr/>
          <p:nvPr/>
        </p:nvGrpSpPr>
        <p:grpSpPr>
          <a:xfrm>
            <a:off x="3580983" y="2550585"/>
            <a:ext cx="499800" cy="135600"/>
            <a:chOff x="3580983" y="2550585"/>
            <a:chExt cx="499800" cy="135600"/>
          </a:xfrm>
        </p:grpSpPr>
        <p:sp>
          <p:nvSpPr>
            <p:cNvPr id="601" name="Google Shape;601;p58"/>
            <p:cNvSpPr/>
            <p:nvPr/>
          </p:nvSpPr>
          <p:spPr>
            <a:xfrm>
              <a:off x="3580983" y="2550585"/>
              <a:ext cx="499800" cy="13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8"/>
            <p:cNvSpPr/>
            <p:nvPr/>
          </p:nvSpPr>
          <p:spPr>
            <a:xfrm>
              <a:off x="3597733" y="2564495"/>
              <a:ext cx="107700" cy="107700"/>
            </a:xfrm>
            <a:prstGeom prst="rect">
              <a:avLst/>
            </a:prstGeom>
            <a:solidFill>
              <a:srgbClr val="E7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8"/>
            <p:cNvSpPr/>
            <p:nvPr/>
          </p:nvSpPr>
          <p:spPr>
            <a:xfrm>
              <a:off x="3716435" y="2564495"/>
              <a:ext cx="107700" cy="107700"/>
            </a:xfrm>
            <a:prstGeom prst="rect">
              <a:avLst/>
            </a:prstGeom>
            <a:solidFill>
              <a:srgbClr val="4E6F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8"/>
            <p:cNvSpPr/>
            <p:nvPr/>
          </p:nvSpPr>
          <p:spPr>
            <a:xfrm>
              <a:off x="3835137" y="2564495"/>
              <a:ext cx="107700" cy="107700"/>
            </a:xfrm>
            <a:prstGeom prst="rect">
              <a:avLst/>
            </a:prstGeom>
            <a:solidFill>
              <a:srgbClr val="74A6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4A6F4"/>
                </a:solidFill>
              </a:endParaRPr>
            </a:p>
          </p:txBody>
        </p:sp>
        <p:sp>
          <p:nvSpPr>
            <p:cNvPr id="605" name="Google Shape;605;p58"/>
            <p:cNvSpPr/>
            <p:nvPr/>
          </p:nvSpPr>
          <p:spPr>
            <a:xfrm>
              <a:off x="3953839" y="2564495"/>
              <a:ext cx="107700" cy="107700"/>
            </a:xfrm>
            <a:prstGeom prst="rect">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7C94"/>
                </a:solidFill>
              </a:endParaRPr>
            </a:p>
          </p:txBody>
        </p:sp>
      </p:grpSp>
      <p:sp>
        <p:nvSpPr>
          <p:cNvPr id="606" name="Google Shape;606;p58"/>
          <p:cNvSpPr/>
          <p:nvPr/>
        </p:nvSpPr>
        <p:spPr>
          <a:xfrm>
            <a:off x="5328853" y="1921052"/>
            <a:ext cx="499800" cy="13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8"/>
          <p:cNvSpPr/>
          <p:nvPr/>
        </p:nvSpPr>
        <p:spPr>
          <a:xfrm>
            <a:off x="5345604" y="1934963"/>
            <a:ext cx="107700" cy="107700"/>
          </a:xfrm>
          <a:prstGeom prst="rect">
            <a:avLst/>
          </a:prstGeom>
          <a:solidFill>
            <a:srgbClr val="E7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8"/>
          <p:cNvSpPr/>
          <p:nvPr/>
        </p:nvSpPr>
        <p:spPr>
          <a:xfrm>
            <a:off x="5464306" y="1934963"/>
            <a:ext cx="107700" cy="107700"/>
          </a:xfrm>
          <a:prstGeom prst="rect">
            <a:avLst/>
          </a:prstGeom>
          <a:solidFill>
            <a:srgbClr val="B9B9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4A6F4"/>
              </a:solidFill>
            </a:endParaRPr>
          </a:p>
        </p:txBody>
      </p:sp>
      <p:sp>
        <p:nvSpPr>
          <p:cNvPr id="609" name="Google Shape;609;p58"/>
          <p:cNvSpPr/>
          <p:nvPr/>
        </p:nvSpPr>
        <p:spPr>
          <a:xfrm>
            <a:off x="5583008" y="1934963"/>
            <a:ext cx="107700" cy="107700"/>
          </a:xfrm>
          <a:prstGeom prst="rect">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7C94"/>
              </a:solidFill>
            </a:endParaRPr>
          </a:p>
        </p:txBody>
      </p:sp>
      <p:sp>
        <p:nvSpPr>
          <p:cNvPr id="610" name="Google Shape;610;p58"/>
          <p:cNvSpPr/>
          <p:nvPr/>
        </p:nvSpPr>
        <p:spPr>
          <a:xfrm>
            <a:off x="5701710" y="1934963"/>
            <a:ext cx="107700" cy="107700"/>
          </a:xfrm>
          <a:prstGeom prst="rect">
            <a:avLst/>
          </a:prstGeom>
          <a:solidFill>
            <a:srgbClr val="4E6F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8"/>
          <p:cNvSpPr/>
          <p:nvPr/>
        </p:nvSpPr>
        <p:spPr>
          <a:xfrm>
            <a:off x="5328853" y="2230066"/>
            <a:ext cx="499800" cy="13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8"/>
          <p:cNvSpPr/>
          <p:nvPr/>
        </p:nvSpPr>
        <p:spPr>
          <a:xfrm>
            <a:off x="5345604" y="2243977"/>
            <a:ext cx="107700" cy="107700"/>
          </a:xfrm>
          <a:prstGeom prst="rect">
            <a:avLst/>
          </a:prstGeom>
          <a:solidFill>
            <a:srgbClr val="74A6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4A6F4"/>
              </a:solidFill>
            </a:endParaRPr>
          </a:p>
        </p:txBody>
      </p:sp>
      <p:sp>
        <p:nvSpPr>
          <p:cNvPr id="613" name="Google Shape;613;p58"/>
          <p:cNvSpPr/>
          <p:nvPr/>
        </p:nvSpPr>
        <p:spPr>
          <a:xfrm>
            <a:off x="5464306" y="2243977"/>
            <a:ext cx="107700" cy="107700"/>
          </a:xfrm>
          <a:prstGeom prst="rect">
            <a:avLst/>
          </a:prstGeom>
          <a:solidFill>
            <a:srgbClr val="E7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8"/>
          <p:cNvSpPr/>
          <p:nvPr/>
        </p:nvSpPr>
        <p:spPr>
          <a:xfrm>
            <a:off x="5583008" y="2243977"/>
            <a:ext cx="107700" cy="107700"/>
          </a:xfrm>
          <a:prstGeom prst="rect">
            <a:avLst/>
          </a:prstGeom>
          <a:solidFill>
            <a:srgbClr val="B7D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8"/>
          <p:cNvSpPr/>
          <p:nvPr/>
        </p:nvSpPr>
        <p:spPr>
          <a:xfrm>
            <a:off x="5701710" y="2243977"/>
            <a:ext cx="107700" cy="107700"/>
          </a:xfrm>
          <a:prstGeom prst="rect">
            <a:avLst/>
          </a:prstGeom>
          <a:solidFill>
            <a:srgbClr val="4E6F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8"/>
          <p:cNvSpPr/>
          <p:nvPr/>
        </p:nvSpPr>
        <p:spPr>
          <a:xfrm>
            <a:off x="5331751" y="2550585"/>
            <a:ext cx="499800" cy="13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8"/>
          <p:cNvSpPr/>
          <p:nvPr/>
        </p:nvSpPr>
        <p:spPr>
          <a:xfrm>
            <a:off x="5348502" y="2564495"/>
            <a:ext cx="107700" cy="107700"/>
          </a:xfrm>
          <a:prstGeom prst="rect">
            <a:avLst/>
          </a:prstGeom>
          <a:solidFill>
            <a:srgbClr val="BC7D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4A6F4"/>
              </a:solidFill>
            </a:endParaRPr>
          </a:p>
        </p:txBody>
      </p:sp>
      <p:sp>
        <p:nvSpPr>
          <p:cNvPr id="618" name="Google Shape;618;p58"/>
          <p:cNvSpPr/>
          <p:nvPr/>
        </p:nvSpPr>
        <p:spPr>
          <a:xfrm>
            <a:off x="5467204" y="2564495"/>
            <a:ext cx="107700" cy="107700"/>
          </a:xfrm>
          <a:prstGeom prst="rect">
            <a:avLst/>
          </a:prstGeom>
          <a:solidFill>
            <a:srgbClr val="4E6F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8"/>
          <p:cNvSpPr/>
          <p:nvPr/>
        </p:nvSpPr>
        <p:spPr>
          <a:xfrm>
            <a:off x="5585906" y="2564495"/>
            <a:ext cx="107700" cy="107700"/>
          </a:xfrm>
          <a:prstGeom prst="rect">
            <a:avLst/>
          </a:prstGeom>
          <a:solidFill>
            <a:srgbClr val="E7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8"/>
          <p:cNvSpPr/>
          <p:nvPr/>
        </p:nvSpPr>
        <p:spPr>
          <a:xfrm>
            <a:off x="5704608" y="2564495"/>
            <a:ext cx="107700" cy="107700"/>
          </a:xfrm>
          <a:prstGeom prst="rect">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7C94"/>
              </a:solidFill>
            </a:endParaRPr>
          </a:p>
        </p:txBody>
      </p:sp>
      <p:sp>
        <p:nvSpPr>
          <p:cNvPr id="621" name="Google Shape;621;p58"/>
          <p:cNvSpPr/>
          <p:nvPr/>
        </p:nvSpPr>
        <p:spPr>
          <a:xfrm>
            <a:off x="5331751" y="2871104"/>
            <a:ext cx="499800" cy="135600"/>
          </a:xfrm>
          <a:prstGeom prst="rect">
            <a:avLst/>
          </a:prstGeom>
          <a:solidFill>
            <a:srgbClr val="74A6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4A6F4"/>
              </a:solidFill>
            </a:endParaRPr>
          </a:p>
        </p:txBody>
      </p:sp>
      <p:sp>
        <p:nvSpPr>
          <p:cNvPr id="622" name="Google Shape;622;p58"/>
          <p:cNvSpPr/>
          <p:nvPr/>
        </p:nvSpPr>
        <p:spPr>
          <a:xfrm>
            <a:off x="5348502" y="2885014"/>
            <a:ext cx="107700" cy="107700"/>
          </a:xfrm>
          <a:prstGeom prst="rect">
            <a:avLst/>
          </a:prstGeom>
          <a:solidFill>
            <a:srgbClr val="E7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8"/>
          <p:cNvSpPr/>
          <p:nvPr/>
        </p:nvSpPr>
        <p:spPr>
          <a:xfrm>
            <a:off x="5467204" y="2885014"/>
            <a:ext cx="107700" cy="107700"/>
          </a:xfrm>
          <a:prstGeom prst="rect">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7C94"/>
              </a:solidFill>
            </a:endParaRPr>
          </a:p>
        </p:txBody>
      </p:sp>
      <p:sp>
        <p:nvSpPr>
          <p:cNvPr id="624" name="Google Shape;624;p58"/>
          <p:cNvSpPr/>
          <p:nvPr/>
        </p:nvSpPr>
        <p:spPr>
          <a:xfrm>
            <a:off x="5585906" y="2885014"/>
            <a:ext cx="107700" cy="107700"/>
          </a:xfrm>
          <a:prstGeom prst="rect">
            <a:avLst/>
          </a:prstGeom>
          <a:solidFill>
            <a:srgbClr val="4E6F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8"/>
          <p:cNvSpPr/>
          <p:nvPr/>
        </p:nvSpPr>
        <p:spPr>
          <a:xfrm>
            <a:off x="5704608" y="2885014"/>
            <a:ext cx="107700" cy="107700"/>
          </a:xfrm>
          <a:prstGeom prst="rect">
            <a:avLst/>
          </a:prstGeom>
          <a:solidFill>
            <a:srgbClr val="BC7D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4A6F4"/>
              </a:solidFill>
            </a:endParaRPr>
          </a:p>
        </p:txBody>
      </p:sp>
      <p:sp>
        <p:nvSpPr>
          <p:cNvPr id="626" name="Google Shape;626;p58"/>
          <p:cNvSpPr/>
          <p:nvPr/>
        </p:nvSpPr>
        <p:spPr>
          <a:xfrm>
            <a:off x="5331751" y="3191623"/>
            <a:ext cx="499800" cy="13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8"/>
          <p:cNvSpPr/>
          <p:nvPr/>
        </p:nvSpPr>
        <p:spPr>
          <a:xfrm>
            <a:off x="5348502" y="3205533"/>
            <a:ext cx="107700" cy="107700"/>
          </a:xfrm>
          <a:prstGeom prst="rect">
            <a:avLst/>
          </a:prstGeom>
          <a:solidFill>
            <a:srgbClr val="E7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8"/>
          <p:cNvSpPr/>
          <p:nvPr/>
        </p:nvSpPr>
        <p:spPr>
          <a:xfrm>
            <a:off x="5467204" y="3205533"/>
            <a:ext cx="107700" cy="107700"/>
          </a:xfrm>
          <a:prstGeom prst="rect">
            <a:avLst/>
          </a:prstGeom>
          <a:solidFill>
            <a:srgbClr val="4E6F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8"/>
          <p:cNvSpPr/>
          <p:nvPr/>
        </p:nvSpPr>
        <p:spPr>
          <a:xfrm>
            <a:off x="5585906" y="3205533"/>
            <a:ext cx="107700" cy="107700"/>
          </a:xfrm>
          <a:prstGeom prst="rect">
            <a:avLst/>
          </a:prstGeom>
          <a:solidFill>
            <a:srgbClr val="74A6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4A6F4"/>
              </a:solidFill>
            </a:endParaRPr>
          </a:p>
        </p:txBody>
      </p:sp>
      <p:sp>
        <p:nvSpPr>
          <p:cNvPr id="630" name="Google Shape;630;p58"/>
          <p:cNvSpPr/>
          <p:nvPr/>
        </p:nvSpPr>
        <p:spPr>
          <a:xfrm>
            <a:off x="5704608" y="3205533"/>
            <a:ext cx="107700" cy="107700"/>
          </a:xfrm>
          <a:prstGeom prst="rect">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7C94"/>
              </a:solidFill>
            </a:endParaRPr>
          </a:p>
        </p:txBody>
      </p:sp>
      <p:grpSp>
        <p:nvGrpSpPr>
          <p:cNvPr id="631" name="Google Shape;631;p58"/>
          <p:cNvGrpSpPr/>
          <p:nvPr/>
        </p:nvGrpSpPr>
        <p:grpSpPr>
          <a:xfrm>
            <a:off x="6978274" y="1942047"/>
            <a:ext cx="1087943" cy="1364218"/>
            <a:chOff x="6896875" y="3632042"/>
            <a:chExt cx="938529" cy="1176862"/>
          </a:xfrm>
        </p:grpSpPr>
        <p:grpSp>
          <p:nvGrpSpPr>
            <p:cNvPr id="632" name="Google Shape;632;p58"/>
            <p:cNvGrpSpPr/>
            <p:nvPr/>
          </p:nvGrpSpPr>
          <p:grpSpPr>
            <a:xfrm>
              <a:off x="6896875" y="3632042"/>
              <a:ext cx="938529" cy="1176862"/>
              <a:chOff x="6864388" y="1106479"/>
              <a:chExt cx="938529" cy="1176862"/>
            </a:xfrm>
          </p:grpSpPr>
          <p:cxnSp>
            <p:nvCxnSpPr>
              <p:cNvPr id="633" name="Google Shape;633;p58"/>
              <p:cNvCxnSpPr>
                <a:endCxn id="634" idx="3"/>
              </p:cNvCxnSpPr>
              <p:nvPr/>
            </p:nvCxnSpPr>
            <p:spPr>
              <a:xfrm flipH="1" rot="10800000">
                <a:off x="6962580" y="1190213"/>
                <a:ext cx="756600" cy="504600"/>
              </a:xfrm>
              <a:prstGeom prst="straightConnector1">
                <a:avLst/>
              </a:prstGeom>
              <a:noFill/>
              <a:ln cap="flat" cmpd="sng" w="9525">
                <a:solidFill>
                  <a:schemeClr val="accent3"/>
                </a:solidFill>
                <a:prstDash val="solid"/>
                <a:round/>
                <a:headEnd len="med" w="med" type="none"/>
                <a:tailEnd len="med" w="med" type="none"/>
              </a:ln>
            </p:spPr>
          </p:cxnSp>
          <p:cxnSp>
            <p:nvCxnSpPr>
              <p:cNvPr id="635" name="Google Shape;635;p58"/>
              <p:cNvCxnSpPr>
                <a:stCxn id="636" idx="6"/>
                <a:endCxn id="637" idx="2"/>
              </p:cNvCxnSpPr>
              <p:nvPr/>
            </p:nvCxnSpPr>
            <p:spPr>
              <a:xfrm flipH="1" rot="10800000">
                <a:off x="6962488" y="1425238"/>
                <a:ext cx="742200" cy="269700"/>
              </a:xfrm>
              <a:prstGeom prst="straightConnector1">
                <a:avLst/>
              </a:prstGeom>
              <a:noFill/>
              <a:ln cap="flat" cmpd="sng" w="9525">
                <a:solidFill>
                  <a:schemeClr val="accent3"/>
                </a:solidFill>
                <a:prstDash val="solid"/>
                <a:round/>
                <a:headEnd len="med" w="med" type="none"/>
                <a:tailEnd len="med" w="med" type="none"/>
              </a:ln>
            </p:spPr>
          </p:cxnSp>
          <p:cxnSp>
            <p:nvCxnSpPr>
              <p:cNvPr id="638" name="Google Shape;638;p58"/>
              <p:cNvCxnSpPr>
                <a:stCxn id="636" idx="6"/>
                <a:endCxn id="639" idx="2"/>
              </p:cNvCxnSpPr>
              <p:nvPr/>
            </p:nvCxnSpPr>
            <p:spPr>
              <a:xfrm>
                <a:off x="6962488" y="1694938"/>
                <a:ext cx="742200" cy="0"/>
              </a:xfrm>
              <a:prstGeom prst="straightConnector1">
                <a:avLst/>
              </a:prstGeom>
              <a:noFill/>
              <a:ln cap="flat" cmpd="sng" w="9525">
                <a:solidFill>
                  <a:schemeClr val="accent3"/>
                </a:solidFill>
                <a:prstDash val="solid"/>
                <a:round/>
                <a:headEnd len="med" w="med" type="none"/>
                <a:tailEnd len="med" w="med" type="none"/>
              </a:ln>
            </p:spPr>
          </p:cxnSp>
          <p:cxnSp>
            <p:nvCxnSpPr>
              <p:cNvPr id="640" name="Google Shape;640;p58"/>
              <p:cNvCxnSpPr>
                <a:stCxn id="636" idx="6"/>
                <a:endCxn id="641" idx="2"/>
              </p:cNvCxnSpPr>
              <p:nvPr/>
            </p:nvCxnSpPr>
            <p:spPr>
              <a:xfrm>
                <a:off x="6962488" y="1694938"/>
                <a:ext cx="742200" cy="269700"/>
              </a:xfrm>
              <a:prstGeom prst="straightConnector1">
                <a:avLst/>
              </a:prstGeom>
              <a:noFill/>
              <a:ln cap="flat" cmpd="sng" w="9525">
                <a:solidFill>
                  <a:schemeClr val="accent3"/>
                </a:solidFill>
                <a:prstDash val="solid"/>
                <a:round/>
                <a:headEnd len="med" w="med" type="none"/>
                <a:tailEnd len="med" w="med" type="none"/>
              </a:ln>
            </p:spPr>
          </p:cxnSp>
          <p:cxnSp>
            <p:nvCxnSpPr>
              <p:cNvPr id="642" name="Google Shape;642;p58"/>
              <p:cNvCxnSpPr>
                <a:stCxn id="636" idx="6"/>
                <a:endCxn id="643" idx="1"/>
              </p:cNvCxnSpPr>
              <p:nvPr/>
            </p:nvCxnSpPr>
            <p:spPr>
              <a:xfrm>
                <a:off x="6962488" y="1694938"/>
                <a:ext cx="756600" cy="504600"/>
              </a:xfrm>
              <a:prstGeom prst="straightConnector1">
                <a:avLst/>
              </a:prstGeom>
              <a:noFill/>
              <a:ln cap="flat" cmpd="sng" w="9525">
                <a:solidFill>
                  <a:schemeClr val="accent3"/>
                </a:solidFill>
                <a:prstDash val="solid"/>
                <a:round/>
                <a:headEnd len="med" w="med" type="none"/>
                <a:tailEnd len="med" w="med" type="none"/>
              </a:ln>
            </p:spPr>
          </p:cxnSp>
          <p:sp>
            <p:nvSpPr>
              <p:cNvPr id="636" name="Google Shape;636;p58"/>
              <p:cNvSpPr/>
              <p:nvPr/>
            </p:nvSpPr>
            <p:spPr>
              <a:xfrm>
                <a:off x="6864388" y="1645888"/>
                <a:ext cx="98100" cy="9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8"/>
              <p:cNvSpPr/>
              <p:nvPr/>
            </p:nvSpPr>
            <p:spPr>
              <a:xfrm>
                <a:off x="7704814" y="1106479"/>
                <a:ext cx="98100" cy="9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8"/>
              <p:cNvSpPr/>
              <p:nvPr/>
            </p:nvSpPr>
            <p:spPr>
              <a:xfrm>
                <a:off x="7704806" y="1376206"/>
                <a:ext cx="98100" cy="9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8"/>
              <p:cNvSpPr/>
              <p:nvPr/>
            </p:nvSpPr>
            <p:spPr>
              <a:xfrm>
                <a:off x="7704817" y="1645897"/>
                <a:ext cx="98100" cy="9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8"/>
              <p:cNvSpPr/>
              <p:nvPr/>
            </p:nvSpPr>
            <p:spPr>
              <a:xfrm>
                <a:off x="7704807" y="1915577"/>
                <a:ext cx="98100" cy="9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8"/>
              <p:cNvSpPr/>
              <p:nvPr/>
            </p:nvSpPr>
            <p:spPr>
              <a:xfrm>
                <a:off x="7704788" y="2185241"/>
                <a:ext cx="98100" cy="9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 name="Google Shape;644;p58"/>
            <p:cNvSpPr txBox="1"/>
            <p:nvPr/>
          </p:nvSpPr>
          <p:spPr>
            <a:xfrm>
              <a:off x="7529200" y="3664675"/>
              <a:ext cx="139800" cy="9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rgbClr val="74A6F4"/>
                  </a:solidFill>
                  <a:latin typeface="Poppins"/>
                  <a:ea typeface="Poppins"/>
                  <a:cs typeface="Poppins"/>
                  <a:sym typeface="Poppins"/>
                </a:rPr>
                <a:t>p</a:t>
              </a:r>
              <a:r>
                <a:rPr baseline="-25000" lang="en" sz="700">
                  <a:solidFill>
                    <a:srgbClr val="74A6F4"/>
                  </a:solidFill>
                  <a:latin typeface="Poppins"/>
                  <a:ea typeface="Poppins"/>
                  <a:cs typeface="Poppins"/>
                  <a:sym typeface="Poppins"/>
                </a:rPr>
                <a:t>1</a:t>
              </a:r>
              <a:endParaRPr baseline="-25000" sz="700">
                <a:solidFill>
                  <a:srgbClr val="74A6F4"/>
                </a:solidFill>
                <a:latin typeface="Poppins"/>
                <a:ea typeface="Poppins"/>
                <a:cs typeface="Poppins"/>
                <a:sym typeface="Poppins"/>
              </a:endParaRPr>
            </a:p>
          </p:txBody>
        </p:sp>
        <p:sp>
          <p:nvSpPr>
            <p:cNvPr id="645" name="Google Shape;645;p58"/>
            <p:cNvSpPr txBox="1"/>
            <p:nvPr/>
          </p:nvSpPr>
          <p:spPr>
            <a:xfrm>
              <a:off x="7529200" y="3852125"/>
              <a:ext cx="139800" cy="9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rgbClr val="74A6F4"/>
                  </a:solidFill>
                  <a:latin typeface="Poppins"/>
                  <a:ea typeface="Poppins"/>
                  <a:cs typeface="Poppins"/>
                  <a:sym typeface="Poppins"/>
                </a:rPr>
                <a:t>p</a:t>
              </a:r>
              <a:r>
                <a:rPr baseline="-25000" lang="en" sz="700">
                  <a:solidFill>
                    <a:srgbClr val="74A6F4"/>
                  </a:solidFill>
                  <a:latin typeface="Poppins"/>
                  <a:ea typeface="Poppins"/>
                  <a:cs typeface="Poppins"/>
                  <a:sym typeface="Poppins"/>
                </a:rPr>
                <a:t>2</a:t>
              </a:r>
              <a:endParaRPr baseline="-25000" sz="700">
                <a:solidFill>
                  <a:srgbClr val="74A6F4"/>
                </a:solidFill>
                <a:latin typeface="Poppins"/>
                <a:ea typeface="Poppins"/>
                <a:cs typeface="Poppins"/>
                <a:sym typeface="Poppins"/>
              </a:endParaRPr>
            </a:p>
          </p:txBody>
        </p:sp>
        <p:sp>
          <p:nvSpPr>
            <p:cNvPr id="646" name="Google Shape;646;p58"/>
            <p:cNvSpPr txBox="1"/>
            <p:nvPr/>
          </p:nvSpPr>
          <p:spPr>
            <a:xfrm>
              <a:off x="7529200" y="4074425"/>
              <a:ext cx="139800" cy="9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rgbClr val="74A6F4"/>
                  </a:solidFill>
                  <a:latin typeface="Poppins"/>
                  <a:ea typeface="Poppins"/>
                  <a:cs typeface="Poppins"/>
                  <a:sym typeface="Poppins"/>
                </a:rPr>
                <a:t>p</a:t>
              </a:r>
              <a:r>
                <a:rPr baseline="-25000" lang="en" sz="700">
                  <a:solidFill>
                    <a:srgbClr val="74A6F4"/>
                  </a:solidFill>
                  <a:latin typeface="Poppins"/>
                  <a:ea typeface="Poppins"/>
                  <a:cs typeface="Poppins"/>
                  <a:sym typeface="Poppins"/>
                </a:rPr>
                <a:t>3</a:t>
              </a:r>
              <a:endParaRPr baseline="-25000" sz="700">
                <a:solidFill>
                  <a:srgbClr val="74A6F4"/>
                </a:solidFill>
                <a:latin typeface="Poppins"/>
                <a:ea typeface="Poppins"/>
                <a:cs typeface="Poppins"/>
                <a:sym typeface="Poppins"/>
              </a:endParaRPr>
            </a:p>
          </p:txBody>
        </p:sp>
        <p:sp>
          <p:nvSpPr>
            <p:cNvPr id="647" name="Google Shape;647;p58"/>
            <p:cNvSpPr txBox="1"/>
            <p:nvPr/>
          </p:nvSpPr>
          <p:spPr>
            <a:xfrm>
              <a:off x="7529200" y="4271225"/>
              <a:ext cx="139800" cy="9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rgbClr val="74A6F4"/>
                  </a:solidFill>
                  <a:latin typeface="Poppins"/>
                  <a:ea typeface="Poppins"/>
                  <a:cs typeface="Poppins"/>
                  <a:sym typeface="Poppins"/>
                </a:rPr>
                <a:t>p</a:t>
              </a:r>
              <a:r>
                <a:rPr baseline="-25000" lang="en" sz="700">
                  <a:solidFill>
                    <a:srgbClr val="74A6F4"/>
                  </a:solidFill>
                  <a:latin typeface="Poppins"/>
                  <a:ea typeface="Poppins"/>
                  <a:cs typeface="Poppins"/>
                  <a:sym typeface="Poppins"/>
                </a:rPr>
                <a:t>4</a:t>
              </a:r>
              <a:endParaRPr baseline="-25000" sz="700">
                <a:solidFill>
                  <a:srgbClr val="74A6F4"/>
                </a:solidFill>
                <a:latin typeface="Poppins"/>
                <a:ea typeface="Poppins"/>
                <a:cs typeface="Poppins"/>
                <a:sym typeface="Poppins"/>
              </a:endParaRPr>
            </a:p>
          </p:txBody>
        </p:sp>
        <p:sp>
          <p:nvSpPr>
            <p:cNvPr id="648" name="Google Shape;648;p58"/>
            <p:cNvSpPr txBox="1"/>
            <p:nvPr/>
          </p:nvSpPr>
          <p:spPr>
            <a:xfrm>
              <a:off x="7529200" y="4451025"/>
              <a:ext cx="139800" cy="9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rgbClr val="74A6F4"/>
                  </a:solidFill>
                  <a:latin typeface="Poppins"/>
                  <a:ea typeface="Poppins"/>
                  <a:cs typeface="Poppins"/>
                  <a:sym typeface="Poppins"/>
                </a:rPr>
                <a:t>p</a:t>
              </a:r>
              <a:r>
                <a:rPr baseline="-25000" lang="en" sz="700">
                  <a:solidFill>
                    <a:srgbClr val="74A6F4"/>
                  </a:solidFill>
                  <a:latin typeface="Poppins"/>
                  <a:ea typeface="Poppins"/>
                  <a:cs typeface="Poppins"/>
                  <a:sym typeface="Poppins"/>
                </a:rPr>
                <a:t>5</a:t>
              </a:r>
              <a:endParaRPr baseline="-25000" sz="700">
                <a:solidFill>
                  <a:srgbClr val="74A6F4"/>
                </a:solidFill>
                <a:latin typeface="Poppins"/>
                <a:ea typeface="Poppins"/>
                <a:cs typeface="Poppins"/>
                <a:sym typeface="Poppins"/>
              </a:endParaRPr>
            </a:p>
          </p:txBody>
        </p:sp>
      </p:grpSp>
      <p:grpSp>
        <p:nvGrpSpPr>
          <p:cNvPr id="649" name="Google Shape;649;p58"/>
          <p:cNvGrpSpPr/>
          <p:nvPr/>
        </p:nvGrpSpPr>
        <p:grpSpPr>
          <a:xfrm>
            <a:off x="4598008" y="4494572"/>
            <a:ext cx="499800" cy="135600"/>
            <a:chOff x="3580983" y="2550585"/>
            <a:chExt cx="499800" cy="135600"/>
          </a:xfrm>
        </p:grpSpPr>
        <p:sp>
          <p:nvSpPr>
            <p:cNvPr id="650" name="Google Shape;650;p58"/>
            <p:cNvSpPr/>
            <p:nvPr/>
          </p:nvSpPr>
          <p:spPr>
            <a:xfrm>
              <a:off x="3580983" y="2550585"/>
              <a:ext cx="499800" cy="13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8"/>
            <p:cNvSpPr/>
            <p:nvPr/>
          </p:nvSpPr>
          <p:spPr>
            <a:xfrm>
              <a:off x="3597733" y="2564495"/>
              <a:ext cx="107700" cy="107700"/>
            </a:xfrm>
            <a:prstGeom prst="rect">
              <a:avLst/>
            </a:prstGeom>
            <a:solidFill>
              <a:srgbClr val="E7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8"/>
            <p:cNvSpPr/>
            <p:nvPr/>
          </p:nvSpPr>
          <p:spPr>
            <a:xfrm>
              <a:off x="3716435" y="2564495"/>
              <a:ext cx="107700" cy="107700"/>
            </a:xfrm>
            <a:prstGeom prst="rect">
              <a:avLst/>
            </a:prstGeom>
            <a:solidFill>
              <a:srgbClr val="4E6F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8"/>
            <p:cNvSpPr/>
            <p:nvPr/>
          </p:nvSpPr>
          <p:spPr>
            <a:xfrm>
              <a:off x="3835137" y="2564495"/>
              <a:ext cx="107700" cy="107700"/>
            </a:xfrm>
            <a:prstGeom prst="rect">
              <a:avLst/>
            </a:prstGeom>
            <a:solidFill>
              <a:srgbClr val="74A6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4A6F4"/>
                </a:solidFill>
              </a:endParaRPr>
            </a:p>
          </p:txBody>
        </p:sp>
        <p:sp>
          <p:nvSpPr>
            <p:cNvPr id="654" name="Google Shape;654;p58"/>
            <p:cNvSpPr/>
            <p:nvPr/>
          </p:nvSpPr>
          <p:spPr>
            <a:xfrm>
              <a:off x="3953839" y="2564495"/>
              <a:ext cx="107700" cy="107700"/>
            </a:xfrm>
            <a:prstGeom prst="rect">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7C94"/>
                </a:solidFill>
              </a:endParaRPr>
            </a:p>
          </p:txBody>
        </p:sp>
      </p:grpSp>
      <p:grpSp>
        <p:nvGrpSpPr>
          <p:cNvPr id="655" name="Google Shape;655;p58"/>
          <p:cNvGrpSpPr/>
          <p:nvPr/>
        </p:nvGrpSpPr>
        <p:grpSpPr>
          <a:xfrm>
            <a:off x="5330266" y="4164077"/>
            <a:ext cx="502698" cy="796570"/>
            <a:chOff x="6359003" y="3145227"/>
            <a:chExt cx="502698" cy="796570"/>
          </a:xfrm>
        </p:grpSpPr>
        <p:sp>
          <p:nvSpPr>
            <p:cNvPr id="656" name="Google Shape;656;p58"/>
            <p:cNvSpPr/>
            <p:nvPr/>
          </p:nvSpPr>
          <p:spPr>
            <a:xfrm>
              <a:off x="6359003" y="3145227"/>
              <a:ext cx="499800" cy="13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8"/>
            <p:cNvSpPr/>
            <p:nvPr/>
          </p:nvSpPr>
          <p:spPr>
            <a:xfrm>
              <a:off x="6375754" y="3159138"/>
              <a:ext cx="107700" cy="107700"/>
            </a:xfrm>
            <a:prstGeom prst="rect">
              <a:avLst/>
            </a:prstGeom>
            <a:solidFill>
              <a:srgbClr val="E7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8"/>
            <p:cNvSpPr/>
            <p:nvPr/>
          </p:nvSpPr>
          <p:spPr>
            <a:xfrm>
              <a:off x="6494456" y="3159138"/>
              <a:ext cx="107700" cy="107700"/>
            </a:xfrm>
            <a:prstGeom prst="rect">
              <a:avLst/>
            </a:prstGeom>
            <a:solidFill>
              <a:srgbClr val="B9B9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4A6F4"/>
                </a:solidFill>
              </a:endParaRPr>
            </a:p>
          </p:txBody>
        </p:sp>
        <p:sp>
          <p:nvSpPr>
            <p:cNvPr id="659" name="Google Shape;659;p58"/>
            <p:cNvSpPr/>
            <p:nvPr/>
          </p:nvSpPr>
          <p:spPr>
            <a:xfrm>
              <a:off x="6613158" y="3159138"/>
              <a:ext cx="107700" cy="107700"/>
            </a:xfrm>
            <a:prstGeom prst="rect">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7C94"/>
                </a:solidFill>
              </a:endParaRPr>
            </a:p>
          </p:txBody>
        </p:sp>
        <p:sp>
          <p:nvSpPr>
            <p:cNvPr id="660" name="Google Shape;660;p58"/>
            <p:cNvSpPr/>
            <p:nvPr/>
          </p:nvSpPr>
          <p:spPr>
            <a:xfrm>
              <a:off x="6731860" y="3159138"/>
              <a:ext cx="107700" cy="107700"/>
            </a:xfrm>
            <a:prstGeom prst="rect">
              <a:avLst/>
            </a:prstGeom>
            <a:solidFill>
              <a:srgbClr val="4E6F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8"/>
            <p:cNvSpPr/>
            <p:nvPr/>
          </p:nvSpPr>
          <p:spPr>
            <a:xfrm>
              <a:off x="6359003" y="3301841"/>
              <a:ext cx="499800" cy="13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8"/>
            <p:cNvSpPr/>
            <p:nvPr/>
          </p:nvSpPr>
          <p:spPr>
            <a:xfrm>
              <a:off x="6375754" y="3315752"/>
              <a:ext cx="107700" cy="107700"/>
            </a:xfrm>
            <a:prstGeom prst="rect">
              <a:avLst/>
            </a:prstGeom>
            <a:solidFill>
              <a:srgbClr val="74A6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4A6F4"/>
                </a:solidFill>
              </a:endParaRPr>
            </a:p>
          </p:txBody>
        </p:sp>
        <p:sp>
          <p:nvSpPr>
            <p:cNvPr id="663" name="Google Shape;663;p58"/>
            <p:cNvSpPr/>
            <p:nvPr/>
          </p:nvSpPr>
          <p:spPr>
            <a:xfrm>
              <a:off x="6494456" y="3315752"/>
              <a:ext cx="107700" cy="107700"/>
            </a:xfrm>
            <a:prstGeom prst="rect">
              <a:avLst/>
            </a:prstGeom>
            <a:solidFill>
              <a:srgbClr val="E7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8"/>
            <p:cNvSpPr/>
            <p:nvPr/>
          </p:nvSpPr>
          <p:spPr>
            <a:xfrm>
              <a:off x="6613158" y="3315752"/>
              <a:ext cx="107700" cy="107700"/>
            </a:xfrm>
            <a:prstGeom prst="rect">
              <a:avLst/>
            </a:prstGeom>
            <a:solidFill>
              <a:srgbClr val="B7D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8"/>
            <p:cNvSpPr/>
            <p:nvPr/>
          </p:nvSpPr>
          <p:spPr>
            <a:xfrm>
              <a:off x="6731860" y="3315752"/>
              <a:ext cx="107700" cy="107700"/>
            </a:xfrm>
            <a:prstGeom prst="rect">
              <a:avLst/>
            </a:prstGeom>
            <a:solidFill>
              <a:srgbClr val="4E6F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8"/>
            <p:cNvSpPr/>
            <p:nvPr/>
          </p:nvSpPr>
          <p:spPr>
            <a:xfrm>
              <a:off x="6361901" y="3469960"/>
              <a:ext cx="499800" cy="13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8"/>
            <p:cNvSpPr/>
            <p:nvPr/>
          </p:nvSpPr>
          <p:spPr>
            <a:xfrm>
              <a:off x="6378652" y="3483870"/>
              <a:ext cx="107700" cy="107700"/>
            </a:xfrm>
            <a:prstGeom prst="rect">
              <a:avLst/>
            </a:prstGeom>
            <a:solidFill>
              <a:srgbClr val="BC7D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4A6F4"/>
                </a:solidFill>
              </a:endParaRPr>
            </a:p>
          </p:txBody>
        </p:sp>
        <p:sp>
          <p:nvSpPr>
            <p:cNvPr id="668" name="Google Shape;668;p58"/>
            <p:cNvSpPr/>
            <p:nvPr/>
          </p:nvSpPr>
          <p:spPr>
            <a:xfrm>
              <a:off x="6497354" y="3483870"/>
              <a:ext cx="107700" cy="107700"/>
            </a:xfrm>
            <a:prstGeom prst="rect">
              <a:avLst/>
            </a:prstGeom>
            <a:solidFill>
              <a:srgbClr val="4E6F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8"/>
            <p:cNvSpPr/>
            <p:nvPr/>
          </p:nvSpPr>
          <p:spPr>
            <a:xfrm>
              <a:off x="6616056" y="3483870"/>
              <a:ext cx="107700" cy="107700"/>
            </a:xfrm>
            <a:prstGeom prst="rect">
              <a:avLst/>
            </a:prstGeom>
            <a:solidFill>
              <a:srgbClr val="E7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8"/>
            <p:cNvSpPr/>
            <p:nvPr/>
          </p:nvSpPr>
          <p:spPr>
            <a:xfrm>
              <a:off x="6734758" y="3483870"/>
              <a:ext cx="107700" cy="107700"/>
            </a:xfrm>
            <a:prstGeom prst="rect">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7C94"/>
                </a:solidFill>
              </a:endParaRPr>
            </a:p>
          </p:txBody>
        </p:sp>
        <p:sp>
          <p:nvSpPr>
            <p:cNvPr id="671" name="Google Shape;671;p58"/>
            <p:cNvSpPr/>
            <p:nvPr/>
          </p:nvSpPr>
          <p:spPr>
            <a:xfrm>
              <a:off x="6361901" y="3638079"/>
              <a:ext cx="499800" cy="135600"/>
            </a:xfrm>
            <a:prstGeom prst="rect">
              <a:avLst/>
            </a:prstGeom>
            <a:solidFill>
              <a:srgbClr val="74A6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4A6F4"/>
                </a:solidFill>
              </a:endParaRPr>
            </a:p>
          </p:txBody>
        </p:sp>
        <p:sp>
          <p:nvSpPr>
            <p:cNvPr id="672" name="Google Shape;672;p58"/>
            <p:cNvSpPr/>
            <p:nvPr/>
          </p:nvSpPr>
          <p:spPr>
            <a:xfrm>
              <a:off x="6378652" y="3651989"/>
              <a:ext cx="107700" cy="107700"/>
            </a:xfrm>
            <a:prstGeom prst="rect">
              <a:avLst/>
            </a:prstGeom>
            <a:solidFill>
              <a:srgbClr val="E7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8"/>
            <p:cNvSpPr/>
            <p:nvPr/>
          </p:nvSpPr>
          <p:spPr>
            <a:xfrm>
              <a:off x="6497354" y="3651989"/>
              <a:ext cx="107700" cy="107700"/>
            </a:xfrm>
            <a:prstGeom prst="rect">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7C94"/>
                </a:solidFill>
              </a:endParaRPr>
            </a:p>
          </p:txBody>
        </p:sp>
        <p:sp>
          <p:nvSpPr>
            <p:cNvPr id="674" name="Google Shape;674;p58"/>
            <p:cNvSpPr/>
            <p:nvPr/>
          </p:nvSpPr>
          <p:spPr>
            <a:xfrm>
              <a:off x="6616056" y="3651989"/>
              <a:ext cx="107700" cy="107700"/>
            </a:xfrm>
            <a:prstGeom prst="rect">
              <a:avLst/>
            </a:prstGeom>
            <a:solidFill>
              <a:srgbClr val="4E6F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8"/>
            <p:cNvSpPr/>
            <p:nvPr/>
          </p:nvSpPr>
          <p:spPr>
            <a:xfrm>
              <a:off x="6734758" y="3651989"/>
              <a:ext cx="107700" cy="107700"/>
            </a:xfrm>
            <a:prstGeom prst="rect">
              <a:avLst/>
            </a:prstGeom>
            <a:solidFill>
              <a:srgbClr val="BC7D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4A6F4"/>
                </a:solidFill>
              </a:endParaRPr>
            </a:p>
          </p:txBody>
        </p:sp>
        <p:sp>
          <p:nvSpPr>
            <p:cNvPr id="676" name="Google Shape;676;p58"/>
            <p:cNvSpPr/>
            <p:nvPr/>
          </p:nvSpPr>
          <p:spPr>
            <a:xfrm>
              <a:off x="6361901" y="3806198"/>
              <a:ext cx="499800" cy="13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58"/>
            <p:cNvSpPr/>
            <p:nvPr/>
          </p:nvSpPr>
          <p:spPr>
            <a:xfrm>
              <a:off x="6378652" y="3820108"/>
              <a:ext cx="107700" cy="107700"/>
            </a:xfrm>
            <a:prstGeom prst="rect">
              <a:avLst/>
            </a:prstGeom>
            <a:solidFill>
              <a:srgbClr val="E7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8"/>
            <p:cNvSpPr/>
            <p:nvPr/>
          </p:nvSpPr>
          <p:spPr>
            <a:xfrm>
              <a:off x="6497354" y="3820108"/>
              <a:ext cx="107700" cy="107700"/>
            </a:xfrm>
            <a:prstGeom prst="rect">
              <a:avLst/>
            </a:prstGeom>
            <a:solidFill>
              <a:srgbClr val="4E6F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8"/>
            <p:cNvSpPr/>
            <p:nvPr/>
          </p:nvSpPr>
          <p:spPr>
            <a:xfrm>
              <a:off x="6616056" y="3820108"/>
              <a:ext cx="107700" cy="107700"/>
            </a:xfrm>
            <a:prstGeom prst="rect">
              <a:avLst/>
            </a:prstGeom>
            <a:solidFill>
              <a:srgbClr val="74A6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4A6F4"/>
                </a:solidFill>
              </a:endParaRPr>
            </a:p>
          </p:txBody>
        </p:sp>
        <p:sp>
          <p:nvSpPr>
            <p:cNvPr id="680" name="Google Shape;680;p58"/>
            <p:cNvSpPr/>
            <p:nvPr/>
          </p:nvSpPr>
          <p:spPr>
            <a:xfrm>
              <a:off x="6734758" y="3820108"/>
              <a:ext cx="107700" cy="107700"/>
            </a:xfrm>
            <a:prstGeom prst="rect">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7C94"/>
                </a:solidFill>
              </a:endParaRPr>
            </a:p>
          </p:txBody>
        </p:sp>
      </p:grpSp>
      <p:sp>
        <p:nvSpPr>
          <p:cNvPr id="681" name="Google Shape;681;p58"/>
          <p:cNvSpPr/>
          <p:nvPr/>
        </p:nvSpPr>
        <p:spPr>
          <a:xfrm>
            <a:off x="5922944" y="4164113"/>
            <a:ext cx="66300" cy="796500"/>
          </a:xfrm>
          <a:prstGeom prst="rightBracket">
            <a:avLst>
              <a:gd fmla="val 8333"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8"/>
          <p:cNvSpPr/>
          <p:nvPr/>
        </p:nvSpPr>
        <p:spPr>
          <a:xfrm rot="10800000">
            <a:off x="5173994" y="4164063"/>
            <a:ext cx="66300" cy="796500"/>
          </a:xfrm>
          <a:prstGeom prst="rightBracket">
            <a:avLst>
              <a:gd fmla="val 8333"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58"/>
          <p:cNvSpPr/>
          <p:nvPr/>
        </p:nvSpPr>
        <p:spPr>
          <a:xfrm>
            <a:off x="6242750" y="4438200"/>
            <a:ext cx="328200" cy="246000"/>
          </a:xfrm>
          <a:prstGeom prst="mathEqual">
            <a:avLst>
              <a:gd fmla="val 23520" name="adj1"/>
              <a:gd fmla="val 1176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58"/>
          <p:cNvSpPr/>
          <p:nvPr/>
        </p:nvSpPr>
        <p:spPr>
          <a:xfrm>
            <a:off x="6887444" y="4162963"/>
            <a:ext cx="66300" cy="796500"/>
          </a:xfrm>
          <a:prstGeom prst="rightBracket">
            <a:avLst>
              <a:gd fmla="val 8333"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58"/>
          <p:cNvSpPr/>
          <p:nvPr/>
        </p:nvSpPr>
        <p:spPr>
          <a:xfrm rot="10800000">
            <a:off x="6671894" y="4162913"/>
            <a:ext cx="66300" cy="796500"/>
          </a:xfrm>
          <a:prstGeom prst="rightBracket">
            <a:avLst>
              <a:gd fmla="val 8333"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 name="Google Shape;686;p58"/>
          <p:cNvGrpSpPr/>
          <p:nvPr/>
        </p:nvGrpSpPr>
        <p:grpSpPr>
          <a:xfrm>
            <a:off x="6738190" y="4051501"/>
            <a:ext cx="162056" cy="1019343"/>
            <a:chOff x="7529200" y="3664675"/>
            <a:chExt cx="139800" cy="879350"/>
          </a:xfrm>
        </p:grpSpPr>
        <p:sp>
          <p:nvSpPr>
            <p:cNvPr id="687" name="Google Shape;687;p58"/>
            <p:cNvSpPr txBox="1"/>
            <p:nvPr/>
          </p:nvSpPr>
          <p:spPr>
            <a:xfrm>
              <a:off x="7529200" y="3664675"/>
              <a:ext cx="139800" cy="9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rgbClr val="74A6F4"/>
                  </a:solidFill>
                  <a:latin typeface="Poppins"/>
                  <a:ea typeface="Poppins"/>
                  <a:cs typeface="Poppins"/>
                  <a:sym typeface="Poppins"/>
                </a:rPr>
                <a:t>p</a:t>
              </a:r>
              <a:r>
                <a:rPr baseline="-25000" lang="en" sz="700">
                  <a:solidFill>
                    <a:srgbClr val="74A6F4"/>
                  </a:solidFill>
                  <a:latin typeface="Poppins"/>
                  <a:ea typeface="Poppins"/>
                  <a:cs typeface="Poppins"/>
                  <a:sym typeface="Poppins"/>
                </a:rPr>
                <a:t>1</a:t>
              </a:r>
              <a:endParaRPr baseline="-25000" sz="700">
                <a:solidFill>
                  <a:srgbClr val="74A6F4"/>
                </a:solidFill>
                <a:latin typeface="Poppins"/>
                <a:ea typeface="Poppins"/>
                <a:cs typeface="Poppins"/>
                <a:sym typeface="Poppins"/>
              </a:endParaRPr>
            </a:p>
          </p:txBody>
        </p:sp>
        <p:sp>
          <p:nvSpPr>
            <p:cNvPr id="688" name="Google Shape;688;p58"/>
            <p:cNvSpPr txBox="1"/>
            <p:nvPr/>
          </p:nvSpPr>
          <p:spPr>
            <a:xfrm>
              <a:off x="7529200" y="3852125"/>
              <a:ext cx="139800" cy="9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rgbClr val="74A6F4"/>
                  </a:solidFill>
                  <a:latin typeface="Poppins"/>
                  <a:ea typeface="Poppins"/>
                  <a:cs typeface="Poppins"/>
                  <a:sym typeface="Poppins"/>
                </a:rPr>
                <a:t>p</a:t>
              </a:r>
              <a:r>
                <a:rPr baseline="-25000" lang="en" sz="700">
                  <a:solidFill>
                    <a:srgbClr val="74A6F4"/>
                  </a:solidFill>
                  <a:latin typeface="Poppins"/>
                  <a:ea typeface="Poppins"/>
                  <a:cs typeface="Poppins"/>
                  <a:sym typeface="Poppins"/>
                </a:rPr>
                <a:t>2</a:t>
              </a:r>
              <a:endParaRPr baseline="-25000" sz="700">
                <a:solidFill>
                  <a:srgbClr val="74A6F4"/>
                </a:solidFill>
                <a:latin typeface="Poppins"/>
                <a:ea typeface="Poppins"/>
                <a:cs typeface="Poppins"/>
                <a:sym typeface="Poppins"/>
              </a:endParaRPr>
            </a:p>
          </p:txBody>
        </p:sp>
        <p:sp>
          <p:nvSpPr>
            <p:cNvPr id="689" name="Google Shape;689;p58"/>
            <p:cNvSpPr txBox="1"/>
            <p:nvPr/>
          </p:nvSpPr>
          <p:spPr>
            <a:xfrm>
              <a:off x="7529200" y="4074425"/>
              <a:ext cx="139800" cy="9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rgbClr val="74A6F4"/>
                  </a:solidFill>
                  <a:latin typeface="Poppins"/>
                  <a:ea typeface="Poppins"/>
                  <a:cs typeface="Poppins"/>
                  <a:sym typeface="Poppins"/>
                </a:rPr>
                <a:t>p</a:t>
              </a:r>
              <a:r>
                <a:rPr baseline="-25000" lang="en" sz="700">
                  <a:solidFill>
                    <a:srgbClr val="74A6F4"/>
                  </a:solidFill>
                  <a:latin typeface="Poppins"/>
                  <a:ea typeface="Poppins"/>
                  <a:cs typeface="Poppins"/>
                  <a:sym typeface="Poppins"/>
                </a:rPr>
                <a:t>3</a:t>
              </a:r>
              <a:endParaRPr baseline="-25000" sz="700">
                <a:solidFill>
                  <a:srgbClr val="74A6F4"/>
                </a:solidFill>
                <a:latin typeface="Poppins"/>
                <a:ea typeface="Poppins"/>
                <a:cs typeface="Poppins"/>
                <a:sym typeface="Poppins"/>
              </a:endParaRPr>
            </a:p>
          </p:txBody>
        </p:sp>
        <p:sp>
          <p:nvSpPr>
            <p:cNvPr id="690" name="Google Shape;690;p58"/>
            <p:cNvSpPr txBox="1"/>
            <p:nvPr/>
          </p:nvSpPr>
          <p:spPr>
            <a:xfrm>
              <a:off x="7529200" y="4271225"/>
              <a:ext cx="139800" cy="9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rgbClr val="74A6F4"/>
                  </a:solidFill>
                  <a:latin typeface="Poppins"/>
                  <a:ea typeface="Poppins"/>
                  <a:cs typeface="Poppins"/>
                  <a:sym typeface="Poppins"/>
                </a:rPr>
                <a:t>p</a:t>
              </a:r>
              <a:r>
                <a:rPr baseline="-25000" lang="en" sz="700">
                  <a:solidFill>
                    <a:srgbClr val="74A6F4"/>
                  </a:solidFill>
                  <a:latin typeface="Poppins"/>
                  <a:ea typeface="Poppins"/>
                  <a:cs typeface="Poppins"/>
                  <a:sym typeface="Poppins"/>
                </a:rPr>
                <a:t>4</a:t>
              </a:r>
              <a:endParaRPr baseline="-25000" sz="700">
                <a:solidFill>
                  <a:srgbClr val="74A6F4"/>
                </a:solidFill>
                <a:latin typeface="Poppins"/>
                <a:ea typeface="Poppins"/>
                <a:cs typeface="Poppins"/>
                <a:sym typeface="Poppins"/>
              </a:endParaRPr>
            </a:p>
          </p:txBody>
        </p:sp>
        <p:sp>
          <p:nvSpPr>
            <p:cNvPr id="691" name="Google Shape;691;p58"/>
            <p:cNvSpPr txBox="1"/>
            <p:nvPr/>
          </p:nvSpPr>
          <p:spPr>
            <a:xfrm>
              <a:off x="7529200" y="4451025"/>
              <a:ext cx="139800" cy="9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rgbClr val="74A6F4"/>
                  </a:solidFill>
                  <a:latin typeface="Poppins"/>
                  <a:ea typeface="Poppins"/>
                  <a:cs typeface="Poppins"/>
                  <a:sym typeface="Poppins"/>
                </a:rPr>
                <a:t>p</a:t>
              </a:r>
              <a:r>
                <a:rPr baseline="-25000" lang="en" sz="700">
                  <a:solidFill>
                    <a:srgbClr val="74A6F4"/>
                  </a:solidFill>
                  <a:latin typeface="Poppins"/>
                  <a:ea typeface="Poppins"/>
                  <a:cs typeface="Poppins"/>
                  <a:sym typeface="Poppins"/>
                </a:rPr>
                <a:t>5</a:t>
              </a:r>
              <a:endParaRPr baseline="-25000" sz="700">
                <a:solidFill>
                  <a:srgbClr val="74A6F4"/>
                </a:solidFill>
                <a:latin typeface="Poppins"/>
                <a:ea typeface="Poppins"/>
                <a:cs typeface="Poppins"/>
                <a:sym typeface="Poppins"/>
              </a:endParaRPr>
            </a:p>
          </p:txBody>
        </p:sp>
      </p:grpSp>
      <p:sp>
        <p:nvSpPr>
          <p:cNvPr id="692" name="Google Shape;692;p58"/>
          <p:cNvSpPr txBox="1"/>
          <p:nvPr/>
        </p:nvSpPr>
        <p:spPr>
          <a:xfrm>
            <a:off x="6079225" y="4175599"/>
            <a:ext cx="245700" cy="107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rgbClr val="74A6F4"/>
                </a:solidFill>
                <a:latin typeface="Poppins"/>
                <a:ea typeface="Poppins"/>
                <a:cs typeface="Poppins"/>
                <a:sym typeface="Poppins"/>
              </a:rPr>
              <a:t>T</a:t>
            </a:r>
            <a:endParaRPr baseline="-25000" sz="700">
              <a:solidFill>
                <a:srgbClr val="74A6F4"/>
              </a:solidFill>
              <a:latin typeface="Poppins"/>
              <a:ea typeface="Poppins"/>
              <a:cs typeface="Poppins"/>
              <a:sym typeface="Poppins"/>
            </a:endParaRPr>
          </a:p>
        </p:txBody>
      </p:sp>
      <p:graphicFrame>
        <p:nvGraphicFramePr>
          <p:cNvPr id="693" name="Google Shape;693;p58"/>
          <p:cNvGraphicFramePr/>
          <p:nvPr/>
        </p:nvGraphicFramePr>
        <p:xfrm>
          <a:off x="4052238" y="3525750"/>
          <a:ext cx="3000000" cy="3000000"/>
        </p:xfrm>
        <a:graphic>
          <a:graphicData uri="http://schemas.openxmlformats.org/drawingml/2006/table">
            <a:tbl>
              <a:tblPr>
                <a:noFill/>
                <a:tableStyleId>{9C6FD648-FC4C-42F6-B1AC-0B3A4F257451}</a:tableStyleId>
              </a:tblPr>
              <a:tblGrid>
                <a:gridCol w="1150125"/>
                <a:gridCol w="3149525"/>
              </a:tblGrid>
              <a:tr h="336675">
                <a:tc>
                  <a:txBody>
                    <a:bodyPr/>
                    <a:lstStyle/>
                    <a:p>
                      <a:pPr indent="0" lvl="0" marL="0" rtl="0" algn="r">
                        <a:lnSpc>
                          <a:spcPct val="90000"/>
                        </a:lnSpc>
                        <a:spcBef>
                          <a:spcPts val="0"/>
                        </a:spcBef>
                        <a:spcAft>
                          <a:spcPts val="0"/>
                        </a:spcAft>
                        <a:buClr>
                          <a:schemeClr val="dk1"/>
                        </a:buClr>
                        <a:buSzPts val="1100"/>
                        <a:buFont typeface="Arial"/>
                        <a:buNone/>
                      </a:pPr>
                      <a:r>
                        <a:rPr lang="en" sz="800">
                          <a:solidFill>
                            <a:schemeClr val="accent3"/>
                          </a:solidFill>
                          <a:latin typeface="Poppins"/>
                          <a:ea typeface="Poppins"/>
                          <a:cs typeface="Poppins"/>
                          <a:sym typeface="Poppins"/>
                        </a:rPr>
                        <a:t>Cascade context</a:t>
                      </a:r>
                      <a:endParaRPr sz="800">
                        <a:solidFill>
                          <a:schemeClr val="accent3"/>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90000"/>
                        </a:lnSpc>
                        <a:spcBef>
                          <a:spcPts val="0"/>
                        </a:spcBef>
                        <a:spcAft>
                          <a:spcPts val="0"/>
                        </a:spcAft>
                        <a:buNone/>
                      </a:pPr>
                      <a:r>
                        <a:rPr lang="en" sz="800">
                          <a:solidFill>
                            <a:schemeClr val="accent3"/>
                          </a:solidFill>
                          <a:latin typeface="Poppins Light"/>
                          <a:ea typeface="Poppins Light"/>
                          <a:cs typeface="Poppins Light"/>
                          <a:sym typeface="Poppins Light"/>
                        </a:rPr>
                        <a:t>Number of participating users and its fairness score</a:t>
                      </a:r>
                      <a:endParaRPr sz="800">
                        <a:solidFill>
                          <a:schemeClr val="accent3"/>
                        </a:solidFill>
                        <a:latin typeface="Poppins Light"/>
                        <a:ea typeface="Poppins Light"/>
                        <a:cs typeface="Poppins Light"/>
                        <a:sym typeface="Poppins Light"/>
                      </a:endParaRPr>
                    </a:p>
                    <a:p>
                      <a:pPr indent="0" lvl="0" marL="0" rtl="0" algn="ctr">
                        <a:lnSpc>
                          <a:spcPct val="90000"/>
                        </a:lnSpc>
                        <a:spcBef>
                          <a:spcPts val="0"/>
                        </a:spcBef>
                        <a:spcAft>
                          <a:spcPts val="0"/>
                        </a:spcAft>
                        <a:buNone/>
                      </a:pPr>
                      <a:r>
                        <a:rPr lang="en" sz="800">
                          <a:solidFill>
                            <a:schemeClr val="accent3"/>
                          </a:solidFill>
                          <a:latin typeface="Poppins Light"/>
                          <a:ea typeface="Poppins Light"/>
                          <a:cs typeface="Poppins Light"/>
                          <a:sym typeface="Poppins Light"/>
                        </a:rPr>
                        <a:t>[seed user, target user, # usrs, fair score]</a:t>
                      </a:r>
                      <a:endParaRPr sz="800">
                        <a:solidFill>
                          <a:schemeClr val="accent3"/>
                        </a:solidFill>
                        <a:latin typeface="Poppins Light"/>
                        <a:ea typeface="Poppins Light"/>
                        <a:cs typeface="Poppins Light"/>
                        <a:sym typeface="Poppins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694" name="Google Shape;694;p58"/>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302D38"/>
        </a:solidFill>
      </p:bgPr>
    </p:bg>
    <p:spTree>
      <p:nvGrpSpPr>
        <p:cNvPr id="698" name="Shape 698"/>
        <p:cNvGrpSpPr/>
        <p:nvPr/>
      </p:nvGrpSpPr>
      <p:grpSpPr>
        <a:xfrm>
          <a:off x="0" y="0"/>
          <a:ext cx="0" cy="0"/>
          <a:chOff x="0" y="0"/>
          <a:chExt cx="0" cy="0"/>
        </a:xfrm>
      </p:grpSpPr>
      <p:sp>
        <p:nvSpPr>
          <p:cNvPr id="699" name="Google Shape;699;p59"/>
          <p:cNvSpPr txBox="1"/>
          <p:nvPr>
            <p:ph type="title"/>
          </p:nvPr>
        </p:nvSpPr>
        <p:spPr>
          <a:xfrm>
            <a:off x="8869" y="0"/>
            <a:ext cx="3572100" cy="5143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alibri"/>
              <a:buNone/>
            </a:pPr>
            <a:r>
              <a:rPr lang="en" sz="2400">
                <a:solidFill>
                  <a:schemeClr val="lt1"/>
                </a:solidFill>
                <a:latin typeface="Poppins SemiBold"/>
                <a:ea typeface="Poppins SemiBold"/>
                <a:cs typeface="Poppins SemiBold"/>
                <a:sym typeface="Poppins SemiBold"/>
              </a:rPr>
              <a:t>Components of an influence maximization algorithm</a:t>
            </a:r>
            <a:endParaRPr sz="2400">
              <a:solidFill>
                <a:schemeClr val="lt1"/>
              </a:solidFill>
              <a:latin typeface="Poppins SemiBold"/>
              <a:ea typeface="Poppins SemiBold"/>
              <a:cs typeface="Poppins SemiBold"/>
              <a:sym typeface="Poppins SemiBold"/>
            </a:endParaRPr>
          </a:p>
          <a:p>
            <a:pPr indent="0" lvl="0" marL="0" rtl="0" algn="l">
              <a:lnSpc>
                <a:spcPct val="90000"/>
              </a:lnSpc>
              <a:spcBef>
                <a:spcPts val="0"/>
              </a:spcBef>
              <a:spcAft>
                <a:spcPts val="0"/>
              </a:spcAft>
              <a:buClr>
                <a:schemeClr val="dk1"/>
              </a:buClr>
              <a:buSzPts val="3000"/>
              <a:buFont typeface="Calibri"/>
              <a:buNone/>
            </a:pPr>
            <a:r>
              <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chemeClr val="lt1"/>
              </a:buClr>
              <a:buSzPts val="1500"/>
              <a:buFont typeface="Poppins Light"/>
              <a:buAutoNum type="arabicPeriod"/>
            </a:pPr>
            <a:r>
              <a:rPr lang="en" sz="1500">
                <a:solidFill>
                  <a:schemeClr val="lt1"/>
                </a:solidFill>
                <a:latin typeface="Poppins Light"/>
                <a:ea typeface="Poppins Light"/>
                <a:cs typeface="Poppins Light"/>
                <a:sym typeface="Poppins Light"/>
              </a:rPr>
              <a:t>Network graph</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chemeClr val="lt1"/>
              </a:buClr>
              <a:buSzPts val="1500"/>
              <a:buFont typeface="Poppins Light"/>
              <a:buAutoNum type="arabicPeriod"/>
            </a:pPr>
            <a:r>
              <a:rPr lang="en" sz="1500">
                <a:solidFill>
                  <a:schemeClr val="lt1"/>
                </a:solidFill>
                <a:latin typeface="Poppins Light"/>
                <a:ea typeface="Poppins Light"/>
                <a:cs typeface="Poppins Light"/>
                <a:sym typeface="Poppins Light"/>
              </a:rPr>
              <a:t>Budget</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rgbClr val="2FF2BA"/>
              </a:buClr>
              <a:buSzPts val="1500"/>
              <a:buFont typeface="Poppins"/>
              <a:buAutoNum type="arabicPeriod"/>
            </a:pPr>
            <a:r>
              <a:rPr b="1" lang="en" sz="1500">
                <a:solidFill>
                  <a:srgbClr val="2FF2BA"/>
                </a:solidFill>
                <a:latin typeface="Poppins"/>
                <a:ea typeface="Poppins"/>
                <a:cs typeface="Poppins"/>
                <a:sym typeface="Poppins"/>
              </a:rPr>
              <a:t>Influence model</a:t>
            </a:r>
            <a:endParaRPr b="1" sz="1500">
              <a:solidFill>
                <a:srgbClr val="2FF2BA"/>
              </a:solidFill>
              <a:latin typeface="Poppins"/>
              <a:ea typeface="Poppins"/>
              <a:cs typeface="Poppins"/>
              <a:sym typeface="Poppins"/>
            </a:endParaRPr>
          </a:p>
          <a:p>
            <a:pPr indent="-323850" lvl="0" marL="457200" rtl="0" algn="l">
              <a:lnSpc>
                <a:spcPct val="90000"/>
              </a:lnSpc>
              <a:spcBef>
                <a:spcPts val="0"/>
              </a:spcBef>
              <a:spcAft>
                <a:spcPts val="0"/>
              </a:spcAft>
              <a:buClr>
                <a:schemeClr val="lt1"/>
              </a:buClr>
              <a:buSzPts val="1500"/>
              <a:buFont typeface="Poppins Light"/>
              <a:buAutoNum type="arabicPeriod"/>
            </a:pPr>
            <a:r>
              <a:rPr lang="en" sz="1500">
                <a:solidFill>
                  <a:schemeClr val="lt1"/>
                </a:solidFill>
                <a:latin typeface="Poppins Light"/>
                <a:ea typeface="Poppins Light"/>
                <a:cs typeface="Poppins Light"/>
                <a:sym typeface="Poppins Light"/>
              </a:rPr>
              <a:t>Optimization framework</a:t>
            </a:r>
            <a:endParaRPr sz="1500">
              <a:solidFill>
                <a:schemeClr val="lt1"/>
              </a:solidFill>
              <a:latin typeface="Poppins Light"/>
              <a:ea typeface="Poppins Light"/>
              <a:cs typeface="Poppins Light"/>
              <a:sym typeface="Poppins Light"/>
            </a:endParaRPr>
          </a:p>
        </p:txBody>
      </p:sp>
      <p:pic>
        <p:nvPicPr>
          <p:cNvPr id="700" name="Google Shape;700;p59"/>
          <p:cNvPicPr preferRelativeResize="0"/>
          <p:nvPr/>
        </p:nvPicPr>
        <p:blipFill>
          <a:blip r:embed="rId3">
            <a:alphaModFix/>
          </a:blip>
          <a:stretch>
            <a:fillRect/>
          </a:stretch>
        </p:blipFill>
        <p:spPr>
          <a:xfrm>
            <a:off x="3733369" y="152400"/>
            <a:ext cx="4838701" cy="4838701"/>
          </a:xfrm>
          <a:prstGeom prst="rect">
            <a:avLst/>
          </a:prstGeom>
          <a:noFill/>
          <a:ln>
            <a:noFill/>
          </a:ln>
        </p:spPr>
      </p:pic>
      <p:sp>
        <p:nvSpPr>
          <p:cNvPr id="701" name="Google Shape;701;p59"/>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302D38"/>
        </a:solidFill>
      </p:bgPr>
    </p:bg>
    <p:spTree>
      <p:nvGrpSpPr>
        <p:cNvPr id="705" name="Shape 705"/>
        <p:cNvGrpSpPr/>
        <p:nvPr/>
      </p:nvGrpSpPr>
      <p:grpSpPr>
        <a:xfrm>
          <a:off x="0" y="0"/>
          <a:ext cx="0" cy="0"/>
          <a:chOff x="0" y="0"/>
          <a:chExt cx="0" cy="0"/>
        </a:xfrm>
      </p:grpSpPr>
      <p:pic>
        <p:nvPicPr>
          <p:cNvPr id="706" name="Google Shape;706;p60"/>
          <p:cNvPicPr preferRelativeResize="0"/>
          <p:nvPr/>
        </p:nvPicPr>
        <p:blipFill>
          <a:blip r:embed="rId3">
            <a:alphaModFix/>
          </a:blip>
          <a:stretch>
            <a:fillRect/>
          </a:stretch>
        </p:blipFill>
        <p:spPr>
          <a:xfrm>
            <a:off x="4457453" y="1408152"/>
            <a:ext cx="2305121" cy="2118000"/>
          </a:xfrm>
          <a:prstGeom prst="rect">
            <a:avLst/>
          </a:prstGeom>
          <a:noFill/>
          <a:ln>
            <a:noFill/>
          </a:ln>
        </p:spPr>
      </p:pic>
      <p:pic>
        <p:nvPicPr>
          <p:cNvPr id="707" name="Google Shape;707;p60"/>
          <p:cNvPicPr preferRelativeResize="0"/>
          <p:nvPr/>
        </p:nvPicPr>
        <p:blipFill>
          <a:blip r:embed="rId4">
            <a:alphaModFix amt="10000"/>
          </a:blip>
          <a:stretch>
            <a:fillRect/>
          </a:stretch>
        </p:blipFill>
        <p:spPr>
          <a:xfrm>
            <a:off x="3729702" y="0"/>
            <a:ext cx="4804699" cy="5143500"/>
          </a:xfrm>
          <a:prstGeom prst="rect">
            <a:avLst/>
          </a:prstGeom>
          <a:noFill/>
          <a:ln>
            <a:noFill/>
          </a:ln>
        </p:spPr>
      </p:pic>
      <p:sp>
        <p:nvSpPr>
          <p:cNvPr id="708" name="Google Shape;708;p60"/>
          <p:cNvSpPr/>
          <p:nvPr/>
        </p:nvSpPr>
        <p:spPr>
          <a:xfrm>
            <a:off x="4488013" y="1408150"/>
            <a:ext cx="2244000" cy="2118000"/>
          </a:xfrm>
          <a:prstGeom prst="rect">
            <a:avLst/>
          </a:prstGeom>
          <a:noFill/>
          <a:ln cap="flat" cmpd="sng" w="9525">
            <a:solidFill>
              <a:srgbClr val="2FF2B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60"/>
          <p:cNvSpPr txBox="1"/>
          <p:nvPr>
            <p:ph type="title"/>
          </p:nvPr>
        </p:nvSpPr>
        <p:spPr>
          <a:xfrm>
            <a:off x="0" y="0"/>
            <a:ext cx="3397200" cy="5143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800"/>
              <a:buFont typeface="Arial"/>
              <a:buNone/>
            </a:pPr>
            <a:r>
              <a:rPr lang="en" sz="2500">
                <a:solidFill>
                  <a:schemeClr val="lt1"/>
                </a:solidFill>
                <a:latin typeface="Poppins SemiBold"/>
                <a:ea typeface="Poppins SemiBold"/>
                <a:cs typeface="Poppins SemiBold"/>
                <a:sym typeface="Poppins SemiBold"/>
              </a:rPr>
              <a:t>“Influence maximization” algorithms solve this problem</a:t>
            </a:r>
            <a:endParaRPr sz="2500">
              <a:solidFill>
                <a:schemeClr val="lt1"/>
              </a:solidFill>
              <a:latin typeface="Poppins SemiBold"/>
              <a:ea typeface="Poppins SemiBold"/>
              <a:cs typeface="Poppins SemiBold"/>
              <a:sym typeface="Poppins SemiBold"/>
            </a:endParaRPr>
          </a:p>
          <a:p>
            <a:pPr indent="0" lvl="0" marL="0" rtl="0" algn="l">
              <a:lnSpc>
                <a:spcPct val="90000"/>
              </a:lnSpc>
              <a:spcBef>
                <a:spcPts val="0"/>
              </a:spcBef>
              <a:spcAft>
                <a:spcPts val="0"/>
              </a:spcAft>
              <a:buClr>
                <a:schemeClr val="dk1"/>
              </a:buClr>
              <a:buSzPts val="800"/>
              <a:buFont typeface="Arial"/>
              <a:buNone/>
            </a:pPr>
            <a:r>
              <a:t/>
            </a:r>
            <a:endParaRPr sz="2500">
              <a:solidFill>
                <a:schemeClr val="lt1"/>
              </a:solidFill>
              <a:latin typeface="Poppins SemiBold"/>
              <a:ea typeface="Poppins SemiBold"/>
              <a:cs typeface="Poppins SemiBold"/>
              <a:sym typeface="Poppins SemiBold"/>
            </a:endParaRPr>
          </a:p>
          <a:p>
            <a:pPr indent="0" lvl="0" marL="0" rtl="0" algn="l">
              <a:lnSpc>
                <a:spcPct val="90000"/>
              </a:lnSpc>
              <a:spcBef>
                <a:spcPts val="0"/>
              </a:spcBef>
              <a:spcAft>
                <a:spcPts val="0"/>
              </a:spcAft>
              <a:buClr>
                <a:schemeClr val="dk1"/>
              </a:buClr>
              <a:buSzPts val="800"/>
              <a:buFont typeface="Arial"/>
              <a:buNone/>
            </a:pPr>
            <a:r>
              <a:t/>
            </a:r>
            <a:endParaRPr sz="2500">
              <a:solidFill>
                <a:schemeClr val="lt2"/>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800"/>
              <a:buFont typeface="Arial"/>
              <a:buNone/>
            </a:pPr>
            <a:r>
              <a:rPr lang="en" sz="1500">
                <a:solidFill>
                  <a:schemeClr val="lt2"/>
                </a:solidFill>
                <a:latin typeface="Poppins Light"/>
                <a:ea typeface="Poppins Light"/>
                <a:cs typeface="Poppins Light"/>
                <a:sym typeface="Poppins Light"/>
              </a:rPr>
              <a:t>Finds the set of K </a:t>
            </a:r>
            <a:r>
              <a:rPr b="1" i="1" lang="en" sz="1800">
                <a:solidFill>
                  <a:schemeClr val="lt1"/>
                </a:solidFill>
                <a:latin typeface="Poppins"/>
                <a:ea typeface="Poppins"/>
                <a:cs typeface="Poppins"/>
                <a:sym typeface="Poppins"/>
              </a:rPr>
              <a:t>influencers </a:t>
            </a:r>
            <a:r>
              <a:rPr lang="en" sz="1500">
                <a:solidFill>
                  <a:schemeClr val="lt2"/>
                </a:solidFill>
                <a:latin typeface="Poppins Light"/>
                <a:ea typeface="Poppins Light"/>
                <a:cs typeface="Poppins Light"/>
                <a:sym typeface="Poppins Light"/>
              </a:rPr>
              <a:t>that maximize information spread in a network.</a:t>
            </a:r>
            <a:endParaRPr sz="1500">
              <a:solidFill>
                <a:schemeClr val="lt2"/>
              </a:solidFill>
              <a:latin typeface="Poppins SemiBold"/>
              <a:ea typeface="Poppins SemiBold"/>
              <a:cs typeface="Poppins SemiBold"/>
              <a:sym typeface="Poppins SemiBold"/>
            </a:endParaRPr>
          </a:p>
        </p:txBody>
      </p:sp>
      <p:sp>
        <p:nvSpPr>
          <p:cNvPr id="710" name="Google Shape;710;p60"/>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302D38"/>
        </a:solidFill>
      </p:bgPr>
    </p:bg>
    <p:spTree>
      <p:nvGrpSpPr>
        <p:cNvPr id="714" name="Shape 714"/>
        <p:cNvGrpSpPr/>
        <p:nvPr/>
      </p:nvGrpSpPr>
      <p:grpSpPr>
        <a:xfrm>
          <a:off x="0" y="0"/>
          <a:ext cx="0" cy="0"/>
          <a:chOff x="0" y="0"/>
          <a:chExt cx="0" cy="0"/>
        </a:xfrm>
      </p:grpSpPr>
      <p:sp>
        <p:nvSpPr>
          <p:cNvPr id="715" name="Google Shape;715;p61"/>
          <p:cNvSpPr txBox="1"/>
          <p:nvPr>
            <p:ph type="title"/>
          </p:nvPr>
        </p:nvSpPr>
        <p:spPr>
          <a:xfrm>
            <a:off x="0" y="0"/>
            <a:ext cx="3364800" cy="5143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alibri"/>
              <a:buNone/>
            </a:pPr>
            <a:r>
              <a:rPr lang="en" sz="2500">
                <a:solidFill>
                  <a:schemeClr val="lt1"/>
                </a:solidFill>
                <a:latin typeface="Poppins SemiBold"/>
                <a:ea typeface="Poppins SemiBold"/>
                <a:cs typeface="Poppins SemiBold"/>
                <a:sym typeface="Poppins SemiBold"/>
              </a:rPr>
              <a:t>In 2009, </a:t>
            </a:r>
            <a:r>
              <a:rPr lang="en" sz="2500">
                <a:solidFill>
                  <a:schemeClr val="lt1"/>
                </a:solidFill>
                <a:latin typeface="Poppins SemiBold"/>
                <a:ea typeface="Poppins SemiBold"/>
                <a:cs typeface="Poppins SemiBold"/>
                <a:sym typeface="Poppins SemiBold"/>
              </a:rPr>
              <a:t>Sina</a:t>
            </a:r>
            <a:r>
              <a:rPr lang="en" sz="2500">
                <a:solidFill>
                  <a:schemeClr val="lt1"/>
                </a:solidFill>
                <a:latin typeface="Poppins SemiBold"/>
                <a:ea typeface="Poppins SemiBold"/>
                <a:cs typeface="Poppins SemiBold"/>
                <a:sym typeface="Poppins SemiBold"/>
              </a:rPr>
              <a:t> Weibo had:</a:t>
            </a:r>
            <a:endParaRPr sz="2500">
              <a:solidFill>
                <a:schemeClr val="lt1"/>
              </a:solidFill>
              <a:latin typeface="Poppins SemiBold"/>
              <a:ea typeface="Poppins SemiBold"/>
              <a:cs typeface="Poppins SemiBold"/>
              <a:sym typeface="Poppins SemiBold"/>
            </a:endParaRPr>
          </a:p>
          <a:p>
            <a:pPr indent="0" lvl="0" marL="457200" rtl="0" algn="l">
              <a:lnSpc>
                <a:spcPct val="90000"/>
              </a:lnSpc>
              <a:spcBef>
                <a:spcPts val="0"/>
              </a:spcBef>
              <a:spcAft>
                <a:spcPts val="0"/>
              </a:spcAft>
              <a:buNone/>
            </a:pPr>
            <a:r>
              <a:rPr lang="en" sz="2000">
                <a:solidFill>
                  <a:schemeClr val="lt1"/>
                </a:solidFill>
                <a:latin typeface="Poppins Light"/>
                <a:ea typeface="Poppins Light"/>
                <a:cs typeface="Poppins Light"/>
                <a:sym typeface="Poppins Light"/>
              </a:rPr>
              <a:t>~1.8M users, </a:t>
            </a:r>
            <a:endParaRPr sz="2000">
              <a:solidFill>
                <a:schemeClr val="lt1"/>
              </a:solidFill>
              <a:latin typeface="Poppins Light"/>
              <a:ea typeface="Poppins Light"/>
              <a:cs typeface="Poppins Light"/>
              <a:sym typeface="Poppins Light"/>
            </a:endParaRPr>
          </a:p>
          <a:p>
            <a:pPr indent="0" lvl="0" marL="457200" rtl="0" algn="l">
              <a:lnSpc>
                <a:spcPct val="90000"/>
              </a:lnSpc>
              <a:spcBef>
                <a:spcPts val="0"/>
              </a:spcBef>
              <a:spcAft>
                <a:spcPts val="0"/>
              </a:spcAft>
              <a:buNone/>
            </a:pPr>
            <a:r>
              <a:rPr lang="en" sz="2000">
                <a:solidFill>
                  <a:schemeClr val="lt1"/>
                </a:solidFill>
                <a:latin typeface="Poppins Light"/>
                <a:ea typeface="Poppins Light"/>
                <a:cs typeface="Poppins Light"/>
                <a:sym typeface="Poppins Light"/>
              </a:rPr>
              <a:t>~300K original posts</a:t>
            </a:r>
            <a:endParaRPr sz="2000">
              <a:solidFill>
                <a:schemeClr val="lt1"/>
              </a:solidFill>
              <a:latin typeface="Poppins Light"/>
              <a:ea typeface="Poppins Light"/>
              <a:cs typeface="Poppins Light"/>
              <a:sym typeface="Poppins Light"/>
            </a:endParaRPr>
          </a:p>
          <a:p>
            <a:pPr indent="0" lvl="0" marL="457200" rtl="0" algn="l">
              <a:lnSpc>
                <a:spcPct val="90000"/>
              </a:lnSpc>
              <a:spcBef>
                <a:spcPts val="0"/>
              </a:spcBef>
              <a:spcAft>
                <a:spcPts val="0"/>
              </a:spcAft>
              <a:buNone/>
            </a:pPr>
            <a:r>
              <a:rPr lang="en" sz="2000">
                <a:solidFill>
                  <a:schemeClr val="lt1"/>
                </a:solidFill>
                <a:latin typeface="Poppins Light"/>
                <a:ea typeface="Poppins Light"/>
                <a:cs typeface="Poppins Light"/>
                <a:sym typeface="Poppins Light"/>
              </a:rPr>
              <a:t>~24M retweets</a:t>
            </a:r>
            <a:endParaRPr sz="2000">
              <a:solidFill>
                <a:schemeClr val="lt1"/>
              </a:solidFill>
              <a:latin typeface="Poppins Light"/>
              <a:ea typeface="Poppins Light"/>
              <a:cs typeface="Poppins Light"/>
              <a:sym typeface="Poppins Light"/>
            </a:endParaRPr>
          </a:p>
          <a:p>
            <a:pPr indent="0" lvl="0" marL="0" rtl="0" algn="l">
              <a:lnSpc>
                <a:spcPct val="90000"/>
              </a:lnSpc>
              <a:spcBef>
                <a:spcPts val="0"/>
              </a:spcBef>
              <a:spcAft>
                <a:spcPts val="0"/>
              </a:spcAft>
              <a:buClr>
                <a:schemeClr val="dk1"/>
              </a:buClr>
              <a:buSzPts val="3000"/>
              <a:buFont typeface="Calibri"/>
              <a:buNone/>
            </a:pPr>
            <a:r>
              <a:t/>
            </a:r>
            <a:endParaRPr sz="2500">
              <a:solidFill>
                <a:schemeClr val="lt1"/>
              </a:solidFill>
              <a:latin typeface="Poppins"/>
              <a:ea typeface="Poppins"/>
              <a:cs typeface="Poppins"/>
              <a:sym typeface="Poppins"/>
            </a:endParaRPr>
          </a:p>
          <a:p>
            <a:pPr indent="0" lvl="0" marL="0" rtl="0" algn="l">
              <a:lnSpc>
                <a:spcPct val="90000"/>
              </a:lnSpc>
              <a:spcBef>
                <a:spcPts val="0"/>
              </a:spcBef>
              <a:spcAft>
                <a:spcPts val="0"/>
              </a:spcAft>
              <a:buClr>
                <a:schemeClr val="dk1"/>
              </a:buClr>
              <a:buSzPts val="3000"/>
              <a:buFont typeface="Calibri"/>
              <a:buNone/>
            </a:pPr>
            <a:r>
              <a:t/>
            </a:r>
            <a:endParaRPr sz="2500">
              <a:solidFill>
                <a:schemeClr val="lt1"/>
              </a:solidFill>
              <a:latin typeface="Poppins"/>
              <a:ea typeface="Poppins"/>
              <a:cs typeface="Poppins"/>
              <a:sym typeface="Poppins"/>
            </a:endParaRPr>
          </a:p>
          <a:p>
            <a:pPr indent="0" lvl="0" marL="0" rtl="0" algn="l">
              <a:lnSpc>
                <a:spcPct val="90000"/>
              </a:lnSpc>
              <a:spcBef>
                <a:spcPts val="0"/>
              </a:spcBef>
              <a:spcAft>
                <a:spcPts val="0"/>
              </a:spcAft>
              <a:buClr>
                <a:schemeClr val="dk1"/>
              </a:buClr>
              <a:buSzPts val="800"/>
              <a:buFont typeface="Arial"/>
              <a:buNone/>
            </a:pPr>
            <a:r>
              <a:rPr lang="en" sz="1500">
                <a:solidFill>
                  <a:schemeClr val="lt2"/>
                </a:solidFill>
                <a:latin typeface="Poppins Light"/>
                <a:ea typeface="Poppins Light"/>
                <a:cs typeface="Poppins Light"/>
                <a:sym typeface="Poppins Light"/>
              </a:rPr>
              <a:t>Most of the posts originate with a few “influencers”, whose messages were retweeted many times. </a:t>
            </a:r>
            <a:endParaRPr sz="1500">
              <a:solidFill>
                <a:schemeClr val="lt2"/>
              </a:solidFill>
              <a:latin typeface="Poppins Light"/>
              <a:ea typeface="Poppins Light"/>
              <a:cs typeface="Poppins Light"/>
              <a:sym typeface="Poppins Light"/>
            </a:endParaRPr>
          </a:p>
        </p:txBody>
      </p:sp>
      <p:pic>
        <p:nvPicPr>
          <p:cNvPr id="716" name="Google Shape;716;p61"/>
          <p:cNvPicPr preferRelativeResize="0"/>
          <p:nvPr/>
        </p:nvPicPr>
        <p:blipFill>
          <a:blip r:embed="rId3">
            <a:alphaModFix/>
          </a:blip>
          <a:stretch>
            <a:fillRect/>
          </a:stretch>
        </p:blipFill>
        <p:spPr>
          <a:xfrm>
            <a:off x="3849375" y="45225"/>
            <a:ext cx="4519983" cy="4838700"/>
          </a:xfrm>
          <a:prstGeom prst="rect">
            <a:avLst/>
          </a:prstGeom>
          <a:noFill/>
          <a:ln>
            <a:noFill/>
          </a:ln>
        </p:spPr>
      </p:pic>
      <p:sp>
        <p:nvSpPr>
          <p:cNvPr id="717" name="Google Shape;717;p61"/>
          <p:cNvSpPr/>
          <p:nvPr/>
        </p:nvSpPr>
        <p:spPr>
          <a:xfrm>
            <a:off x="7888150" y="3880950"/>
            <a:ext cx="187500" cy="192900"/>
          </a:xfrm>
          <a:prstGeom prst="ellipse">
            <a:avLst/>
          </a:prstGeom>
          <a:solidFill>
            <a:srgbClr val="E7F5FF"/>
          </a:solidFill>
          <a:ln cap="flat" cmpd="sng" w="9525">
            <a:solidFill>
              <a:srgbClr val="E7F5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61"/>
          <p:cNvSpPr txBox="1"/>
          <p:nvPr/>
        </p:nvSpPr>
        <p:spPr>
          <a:xfrm>
            <a:off x="8057200" y="3816650"/>
            <a:ext cx="101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E7F5FF"/>
                </a:solidFill>
              </a:rPr>
              <a:t>Node (A)</a:t>
            </a:r>
            <a:endParaRPr sz="1200">
              <a:solidFill>
                <a:srgbClr val="E7F5FF"/>
              </a:solidFill>
            </a:endParaRPr>
          </a:p>
        </p:txBody>
      </p:sp>
      <p:sp>
        <p:nvSpPr>
          <p:cNvPr id="719" name="Google Shape;719;p61"/>
          <p:cNvSpPr txBox="1"/>
          <p:nvPr/>
        </p:nvSpPr>
        <p:spPr>
          <a:xfrm>
            <a:off x="8069125" y="4140650"/>
            <a:ext cx="101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844B69"/>
                </a:solidFill>
              </a:rPr>
              <a:t>Node (B)</a:t>
            </a:r>
            <a:endParaRPr sz="1200">
              <a:solidFill>
                <a:srgbClr val="844B69"/>
              </a:solidFill>
            </a:endParaRPr>
          </a:p>
        </p:txBody>
      </p:sp>
      <p:cxnSp>
        <p:nvCxnSpPr>
          <p:cNvPr id="720" name="Google Shape;720;p61"/>
          <p:cNvCxnSpPr/>
          <p:nvPr/>
        </p:nvCxnSpPr>
        <p:spPr>
          <a:xfrm>
            <a:off x="7822650" y="4594725"/>
            <a:ext cx="300000" cy="0"/>
          </a:xfrm>
          <a:prstGeom prst="straightConnector1">
            <a:avLst/>
          </a:prstGeom>
          <a:noFill/>
          <a:ln cap="flat" cmpd="sng" w="28575">
            <a:solidFill>
              <a:srgbClr val="4E6FA2"/>
            </a:solidFill>
            <a:prstDash val="solid"/>
            <a:round/>
            <a:headEnd len="med" w="med" type="none"/>
            <a:tailEnd len="med" w="med" type="none"/>
          </a:ln>
        </p:spPr>
      </p:cxnSp>
      <p:sp>
        <p:nvSpPr>
          <p:cNvPr id="721" name="Google Shape;721;p61"/>
          <p:cNvSpPr/>
          <p:nvPr/>
        </p:nvSpPr>
        <p:spPr>
          <a:xfrm>
            <a:off x="7888150" y="4200200"/>
            <a:ext cx="187500" cy="192900"/>
          </a:xfrm>
          <a:prstGeom prst="ellipse">
            <a:avLst/>
          </a:prstGeom>
          <a:solidFill>
            <a:srgbClr val="844B69"/>
          </a:solidFill>
          <a:ln cap="flat" cmpd="sng" w="9525">
            <a:solidFill>
              <a:srgbClr val="844B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61"/>
          <p:cNvSpPr txBox="1"/>
          <p:nvPr/>
        </p:nvSpPr>
        <p:spPr>
          <a:xfrm>
            <a:off x="8081025" y="4407525"/>
            <a:ext cx="101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0000FF"/>
                </a:solidFill>
              </a:rPr>
              <a:t>Edge</a:t>
            </a:r>
            <a:endParaRPr sz="1200">
              <a:solidFill>
                <a:srgbClr val="0000FF"/>
              </a:solidFill>
            </a:endParaRPr>
          </a:p>
        </p:txBody>
      </p:sp>
      <p:sp>
        <p:nvSpPr>
          <p:cNvPr id="723" name="Google Shape;723;p61"/>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302D38"/>
        </a:solidFill>
      </p:bgPr>
    </p:bg>
    <p:spTree>
      <p:nvGrpSpPr>
        <p:cNvPr id="727" name="Shape 727"/>
        <p:cNvGrpSpPr/>
        <p:nvPr/>
      </p:nvGrpSpPr>
      <p:grpSpPr>
        <a:xfrm>
          <a:off x="0" y="0"/>
          <a:ext cx="0" cy="0"/>
          <a:chOff x="0" y="0"/>
          <a:chExt cx="0" cy="0"/>
        </a:xfrm>
      </p:grpSpPr>
      <p:pic>
        <p:nvPicPr>
          <p:cNvPr id="728" name="Google Shape;728;p62"/>
          <p:cNvPicPr preferRelativeResize="0"/>
          <p:nvPr/>
        </p:nvPicPr>
        <p:blipFill>
          <a:blip r:embed="rId3">
            <a:alphaModFix/>
          </a:blip>
          <a:stretch>
            <a:fillRect/>
          </a:stretch>
        </p:blipFill>
        <p:spPr>
          <a:xfrm>
            <a:off x="3735250" y="338551"/>
            <a:ext cx="4705326" cy="4466400"/>
          </a:xfrm>
          <a:prstGeom prst="rect">
            <a:avLst/>
          </a:prstGeom>
          <a:noFill/>
          <a:ln>
            <a:noFill/>
          </a:ln>
        </p:spPr>
      </p:pic>
      <p:sp>
        <p:nvSpPr>
          <p:cNvPr id="729" name="Google Shape;729;p62"/>
          <p:cNvSpPr txBox="1"/>
          <p:nvPr>
            <p:ph type="title"/>
          </p:nvPr>
        </p:nvSpPr>
        <p:spPr>
          <a:xfrm>
            <a:off x="0" y="0"/>
            <a:ext cx="3364800" cy="5143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alibri"/>
              <a:buNone/>
            </a:pPr>
            <a:r>
              <a:rPr lang="en" sz="2500">
                <a:solidFill>
                  <a:schemeClr val="lt1"/>
                </a:solidFill>
                <a:latin typeface="Poppins SemiBold"/>
                <a:ea typeface="Poppins SemiBold"/>
                <a:cs typeface="Poppins SemiBold"/>
                <a:sym typeface="Poppins SemiBold"/>
              </a:rPr>
              <a:t>In 2009, </a:t>
            </a:r>
            <a:r>
              <a:rPr lang="en" sz="2500">
                <a:solidFill>
                  <a:schemeClr val="lt1"/>
                </a:solidFill>
                <a:latin typeface="Poppins SemiBold"/>
                <a:ea typeface="Poppins SemiBold"/>
                <a:cs typeface="Poppins SemiBold"/>
                <a:sym typeface="Poppins SemiBold"/>
              </a:rPr>
              <a:t>Sina</a:t>
            </a:r>
            <a:r>
              <a:rPr lang="en" sz="2500">
                <a:solidFill>
                  <a:schemeClr val="lt1"/>
                </a:solidFill>
                <a:latin typeface="Poppins SemiBold"/>
                <a:ea typeface="Poppins SemiBold"/>
                <a:cs typeface="Poppins SemiBold"/>
                <a:sym typeface="Poppins SemiBold"/>
              </a:rPr>
              <a:t> Weibo had:</a:t>
            </a:r>
            <a:endParaRPr sz="2500">
              <a:solidFill>
                <a:schemeClr val="lt1"/>
              </a:solidFill>
              <a:latin typeface="Poppins SemiBold"/>
              <a:ea typeface="Poppins SemiBold"/>
              <a:cs typeface="Poppins SemiBold"/>
              <a:sym typeface="Poppins SemiBold"/>
            </a:endParaRPr>
          </a:p>
          <a:p>
            <a:pPr indent="0" lvl="0" marL="457200" rtl="0" algn="l">
              <a:lnSpc>
                <a:spcPct val="90000"/>
              </a:lnSpc>
              <a:spcBef>
                <a:spcPts val="0"/>
              </a:spcBef>
              <a:spcAft>
                <a:spcPts val="0"/>
              </a:spcAft>
              <a:buNone/>
            </a:pPr>
            <a:r>
              <a:rPr lang="en" sz="2000">
                <a:solidFill>
                  <a:schemeClr val="lt1"/>
                </a:solidFill>
                <a:latin typeface="Poppins Light"/>
                <a:ea typeface="Poppins Light"/>
                <a:cs typeface="Poppins Light"/>
                <a:sym typeface="Poppins Light"/>
              </a:rPr>
              <a:t>~1.8M users, </a:t>
            </a:r>
            <a:endParaRPr sz="2000">
              <a:solidFill>
                <a:schemeClr val="lt1"/>
              </a:solidFill>
              <a:latin typeface="Poppins Light"/>
              <a:ea typeface="Poppins Light"/>
              <a:cs typeface="Poppins Light"/>
              <a:sym typeface="Poppins Light"/>
            </a:endParaRPr>
          </a:p>
          <a:p>
            <a:pPr indent="0" lvl="0" marL="457200" rtl="0" algn="l">
              <a:lnSpc>
                <a:spcPct val="90000"/>
              </a:lnSpc>
              <a:spcBef>
                <a:spcPts val="0"/>
              </a:spcBef>
              <a:spcAft>
                <a:spcPts val="0"/>
              </a:spcAft>
              <a:buNone/>
            </a:pPr>
            <a:r>
              <a:rPr lang="en" sz="2000">
                <a:solidFill>
                  <a:schemeClr val="lt1"/>
                </a:solidFill>
                <a:latin typeface="Poppins Light"/>
                <a:ea typeface="Poppins Light"/>
                <a:cs typeface="Poppins Light"/>
                <a:sym typeface="Poppins Light"/>
              </a:rPr>
              <a:t>~300K original posts</a:t>
            </a:r>
            <a:endParaRPr sz="2000">
              <a:solidFill>
                <a:schemeClr val="lt1"/>
              </a:solidFill>
              <a:latin typeface="Poppins Light"/>
              <a:ea typeface="Poppins Light"/>
              <a:cs typeface="Poppins Light"/>
              <a:sym typeface="Poppins Light"/>
            </a:endParaRPr>
          </a:p>
          <a:p>
            <a:pPr indent="0" lvl="0" marL="457200" rtl="0" algn="l">
              <a:lnSpc>
                <a:spcPct val="90000"/>
              </a:lnSpc>
              <a:spcBef>
                <a:spcPts val="0"/>
              </a:spcBef>
              <a:spcAft>
                <a:spcPts val="0"/>
              </a:spcAft>
              <a:buNone/>
            </a:pPr>
            <a:r>
              <a:rPr lang="en" sz="2000">
                <a:solidFill>
                  <a:schemeClr val="lt1"/>
                </a:solidFill>
                <a:latin typeface="Poppins Light"/>
                <a:ea typeface="Poppins Light"/>
                <a:cs typeface="Poppins Light"/>
                <a:sym typeface="Poppins Light"/>
              </a:rPr>
              <a:t>~24M retweets</a:t>
            </a:r>
            <a:endParaRPr sz="2000">
              <a:solidFill>
                <a:schemeClr val="lt1"/>
              </a:solidFill>
              <a:latin typeface="Poppins Light"/>
              <a:ea typeface="Poppins Light"/>
              <a:cs typeface="Poppins Light"/>
              <a:sym typeface="Poppins Light"/>
            </a:endParaRPr>
          </a:p>
          <a:p>
            <a:pPr indent="0" lvl="0" marL="0" rtl="0" algn="l">
              <a:lnSpc>
                <a:spcPct val="90000"/>
              </a:lnSpc>
              <a:spcBef>
                <a:spcPts val="0"/>
              </a:spcBef>
              <a:spcAft>
                <a:spcPts val="0"/>
              </a:spcAft>
              <a:buClr>
                <a:schemeClr val="dk1"/>
              </a:buClr>
              <a:buSzPts val="3000"/>
              <a:buFont typeface="Calibri"/>
              <a:buNone/>
            </a:pPr>
            <a:r>
              <a:t/>
            </a:r>
            <a:endParaRPr sz="2500">
              <a:solidFill>
                <a:schemeClr val="lt1"/>
              </a:solidFill>
              <a:latin typeface="Poppins"/>
              <a:ea typeface="Poppins"/>
              <a:cs typeface="Poppins"/>
              <a:sym typeface="Poppins"/>
            </a:endParaRPr>
          </a:p>
          <a:p>
            <a:pPr indent="0" lvl="0" marL="0" rtl="0" algn="l">
              <a:lnSpc>
                <a:spcPct val="90000"/>
              </a:lnSpc>
              <a:spcBef>
                <a:spcPts val="0"/>
              </a:spcBef>
              <a:spcAft>
                <a:spcPts val="0"/>
              </a:spcAft>
              <a:buClr>
                <a:schemeClr val="dk1"/>
              </a:buClr>
              <a:buSzPts val="3000"/>
              <a:buFont typeface="Calibri"/>
              <a:buNone/>
            </a:pPr>
            <a:r>
              <a:t/>
            </a:r>
            <a:endParaRPr sz="2500">
              <a:solidFill>
                <a:schemeClr val="lt1"/>
              </a:solidFill>
              <a:latin typeface="Poppins"/>
              <a:ea typeface="Poppins"/>
              <a:cs typeface="Poppins"/>
              <a:sym typeface="Poppins"/>
            </a:endParaRPr>
          </a:p>
          <a:p>
            <a:pPr indent="0" lvl="0" marL="0" rtl="0" algn="l">
              <a:lnSpc>
                <a:spcPct val="90000"/>
              </a:lnSpc>
              <a:spcBef>
                <a:spcPts val="0"/>
              </a:spcBef>
              <a:spcAft>
                <a:spcPts val="0"/>
              </a:spcAft>
              <a:buClr>
                <a:schemeClr val="dk1"/>
              </a:buClr>
              <a:buSzPts val="800"/>
              <a:buFont typeface="Arial"/>
              <a:buNone/>
            </a:pPr>
            <a:r>
              <a:rPr lang="en" sz="1500">
                <a:solidFill>
                  <a:schemeClr val="lt2"/>
                </a:solidFill>
                <a:latin typeface="Poppins Light"/>
                <a:ea typeface="Poppins Light"/>
                <a:cs typeface="Poppins Light"/>
                <a:sym typeface="Poppins Light"/>
              </a:rPr>
              <a:t>Most of the posts originate with a few “influencers”, whose messages were retweeted many times. </a:t>
            </a:r>
            <a:endParaRPr sz="1500">
              <a:solidFill>
                <a:schemeClr val="lt2"/>
              </a:solidFill>
              <a:latin typeface="Poppins Light"/>
              <a:ea typeface="Poppins Light"/>
              <a:cs typeface="Poppins Light"/>
              <a:sym typeface="Poppins Light"/>
            </a:endParaRPr>
          </a:p>
        </p:txBody>
      </p:sp>
      <p:sp>
        <p:nvSpPr>
          <p:cNvPr id="730" name="Google Shape;730;p62"/>
          <p:cNvSpPr/>
          <p:nvPr/>
        </p:nvSpPr>
        <p:spPr>
          <a:xfrm>
            <a:off x="7888150" y="3880950"/>
            <a:ext cx="187500" cy="192900"/>
          </a:xfrm>
          <a:prstGeom prst="ellipse">
            <a:avLst/>
          </a:prstGeom>
          <a:solidFill>
            <a:srgbClr val="E7F5FF"/>
          </a:solidFill>
          <a:ln cap="flat" cmpd="sng" w="9525">
            <a:solidFill>
              <a:srgbClr val="E7F5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62"/>
          <p:cNvSpPr txBox="1"/>
          <p:nvPr/>
        </p:nvSpPr>
        <p:spPr>
          <a:xfrm>
            <a:off x="8057200" y="3816650"/>
            <a:ext cx="101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E7F5FF"/>
                </a:solidFill>
              </a:rPr>
              <a:t>Node (A)</a:t>
            </a:r>
            <a:endParaRPr sz="1200">
              <a:solidFill>
                <a:srgbClr val="E7F5FF"/>
              </a:solidFill>
            </a:endParaRPr>
          </a:p>
        </p:txBody>
      </p:sp>
      <p:sp>
        <p:nvSpPr>
          <p:cNvPr id="732" name="Google Shape;732;p62"/>
          <p:cNvSpPr txBox="1"/>
          <p:nvPr/>
        </p:nvSpPr>
        <p:spPr>
          <a:xfrm>
            <a:off x="8069125" y="4140650"/>
            <a:ext cx="101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844B69"/>
                </a:solidFill>
              </a:rPr>
              <a:t>Node (B)</a:t>
            </a:r>
            <a:endParaRPr sz="1200">
              <a:solidFill>
                <a:srgbClr val="844B69"/>
              </a:solidFill>
            </a:endParaRPr>
          </a:p>
        </p:txBody>
      </p:sp>
      <p:cxnSp>
        <p:nvCxnSpPr>
          <p:cNvPr id="733" name="Google Shape;733;p62"/>
          <p:cNvCxnSpPr/>
          <p:nvPr/>
        </p:nvCxnSpPr>
        <p:spPr>
          <a:xfrm>
            <a:off x="7822650" y="4594725"/>
            <a:ext cx="300000" cy="0"/>
          </a:xfrm>
          <a:prstGeom prst="straightConnector1">
            <a:avLst/>
          </a:prstGeom>
          <a:noFill/>
          <a:ln cap="flat" cmpd="sng" w="28575">
            <a:solidFill>
              <a:srgbClr val="0000FF"/>
            </a:solidFill>
            <a:prstDash val="solid"/>
            <a:round/>
            <a:headEnd len="med" w="med" type="none"/>
            <a:tailEnd len="med" w="med" type="none"/>
          </a:ln>
        </p:spPr>
      </p:cxnSp>
      <p:sp>
        <p:nvSpPr>
          <p:cNvPr id="734" name="Google Shape;734;p62"/>
          <p:cNvSpPr/>
          <p:nvPr/>
        </p:nvSpPr>
        <p:spPr>
          <a:xfrm>
            <a:off x="7888150" y="4200200"/>
            <a:ext cx="187500" cy="192900"/>
          </a:xfrm>
          <a:prstGeom prst="ellipse">
            <a:avLst/>
          </a:prstGeom>
          <a:solidFill>
            <a:srgbClr val="844B69"/>
          </a:solidFill>
          <a:ln cap="flat" cmpd="sng" w="9525">
            <a:solidFill>
              <a:srgbClr val="844B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62"/>
          <p:cNvSpPr txBox="1"/>
          <p:nvPr/>
        </p:nvSpPr>
        <p:spPr>
          <a:xfrm>
            <a:off x="8081025" y="4407525"/>
            <a:ext cx="101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0000FF"/>
                </a:solidFill>
              </a:rPr>
              <a:t>Edge</a:t>
            </a:r>
            <a:endParaRPr sz="1200">
              <a:solidFill>
                <a:srgbClr val="0000FF"/>
              </a:solidFill>
            </a:endParaRPr>
          </a:p>
        </p:txBody>
      </p:sp>
      <p:sp>
        <p:nvSpPr>
          <p:cNvPr id="736" name="Google Shape;736;p62"/>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302D38"/>
        </a:solidFill>
      </p:bgPr>
    </p:bg>
    <p:spTree>
      <p:nvGrpSpPr>
        <p:cNvPr id="740" name="Shape 740"/>
        <p:cNvGrpSpPr/>
        <p:nvPr/>
      </p:nvGrpSpPr>
      <p:grpSpPr>
        <a:xfrm>
          <a:off x="0" y="0"/>
          <a:ext cx="0" cy="0"/>
          <a:chOff x="0" y="0"/>
          <a:chExt cx="0" cy="0"/>
        </a:xfrm>
      </p:grpSpPr>
      <p:pic>
        <p:nvPicPr>
          <p:cNvPr id="741" name="Google Shape;741;p63"/>
          <p:cNvPicPr preferRelativeResize="0"/>
          <p:nvPr/>
        </p:nvPicPr>
        <p:blipFill>
          <a:blip r:embed="rId3">
            <a:alphaModFix/>
          </a:blip>
          <a:stretch>
            <a:fillRect/>
          </a:stretch>
        </p:blipFill>
        <p:spPr>
          <a:xfrm>
            <a:off x="3517200" y="152400"/>
            <a:ext cx="5124251" cy="4820349"/>
          </a:xfrm>
          <a:prstGeom prst="rect">
            <a:avLst/>
          </a:prstGeom>
          <a:noFill/>
          <a:ln>
            <a:noFill/>
          </a:ln>
        </p:spPr>
      </p:pic>
      <p:sp>
        <p:nvSpPr>
          <p:cNvPr id="742" name="Google Shape;742;p63"/>
          <p:cNvSpPr txBox="1"/>
          <p:nvPr>
            <p:ph type="title"/>
          </p:nvPr>
        </p:nvSpPr>
        <p:spPr>
          <a:xfrm>
            <a:off x="0" y="0"/>
            <a:ext cx="3364800" cy="5143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alibri"/>
              <a:buNone/>
            </a:pPr>
            <a:r>
              <a:rPr lang="en" sz="2500">
                <a:solidFill>
                  <a:schemeClr val="lt1"/>
                </a:solidFill>
                <a:latin typeface="Poppins SemiBold"/>
                <a:ea typeface="Poppins SemiBold"/>
                <a:cs typeface="Poppins SemiBold"/>
                <a:sym typeface="Poppins SemiBold"/>
              </a:rPr>
              <a:t>In 2009, </a:t>
            </a:r>
            <a:r>
              <a:rPr lang="en" sz="2500">
                <a:solidFill>
                  <a:schemeClr val="lt1"/>
                </a:solidFill>
                <a:latin typeface="Poppins SemiBold"/>
                <a:ea typeface="Poppins SemiBold"/>
                <a:cs typeface="Poppins SemiBold"/>
                <a:sym typeface="Poppins SemiBold"/>
              </a:rPr>
              <a:t>Sina</a:t>
            </a:r>
            <a:r>
              <a:rPr lang="en" sz="2500">
                <a:solidFill>
                  <a:schemeClr val="lt1"/>
                </a:solidFill>
                <a:latin typeface="Poppins SemiBold"/>
                <a:ea typeface="Poppins SemiBold"/>
                <a:cs typeface="Poppins SemiBold"/>
                <a:sym typeface="Poppins SemiBold"/>
              </a:rPr>
              <a:t> Weibo had:</a:t>
            </a:r>
            <a:endParaRPr sz="2500">
              <a:solidFill>
                <a:schemeClr val="lt1"/>
              </a:solidFill>
              <a:latin typeface="Poppins SemiBold"/>
              <a:ea typeface="Poppins SemiBold"/>
              <a:cs typeface="Poppins SemiBold"/>
              <a:sym typeface="Poppins SemiBold"/>
            </a:endParaRPr>
          </a:p>
          <a:p>
            <a:pPr indent="0" lvl="0" marL="457200" rtl="0" algn="l">
              <a:lnSpc>
                <a:spcPct val="90000"/>
              </a:lnSpc>
              <a:spcBef>
                <a:spcPts val="0"/>
              </a:spcBef>
              <a:spcAft>
                <a:spcPts val="0"/>
              </a:spcAft>
              <a:buNone/>
            </a:pPr>
            <a:r>
              <a:rPr lang="en" sz="2000">
                <a:solidFill>
                  <a:schemeClr val="lt1"/>
                </a:solidFill>
                <a:latin typeface="Poppins Light"/>
                <a:ea typeface="Poppins Light"/>
                <a:cs typeface="Poppins Light"/>
                <a:sym typeface="Poppins Light"/>
              </a:rPr>
              <a:t>~1.8M users, </a:t>
            </a:r>
            <a:endParaRPr sz="2000">
              <a:solidFill>
                <a:schemeClr val="lt1"/>
              </a:solidFill>
              <a:latin typeface="Poppins Light"/>
              <a:ea typeface="Poppins Light"/>
              <a:cs typeface="Poppins Light"/>
              <a:sym typeface="Poppins Light"/>
            </a:endParaRPr>
          </a:p>
          <a:p>
            <a:pPr indent="0" lvl="0" marL="457200" rtl="0" algn="l">
              <a:lnSpc>
                <a:spcPct val="90000"/>
              </a:lnSpc>
              <a:spcBef>
                <a:spcPts val="0"/>
              </a:spcBef>
              <a:spcAft>
                <a:spcPts val="0"/>
              </a:spcAft>
              <a:buNone/>
            </a:pPr>
            <a:r>
              <a:rPr lang="en" sz="2000">
                <a:solidFill>
                  <a:schemeClr val="lt1"/>
                </a:solidFill>
                <a:latin typeface="Poppins Light"/>
                <a:ea typeface="Poppins Light"/>
                <a:cs typeface="Poppins Light"/>
                <a:sym typeface="Poppins Light"/>
              </a:rPr>
              <a:t>~300K original posts</a:t>
            </a:r>
            <a:endParaRPr sz="2000">
              <a:solidFill>
                <a:schemeClr val="lt1"/>
              </a:solidFill>
              <a:latin typeface="Poppins Light"/>
              <a:ea typeface="Poppins Light"/>
              <a:cs typeface="Poppins Light"/>
              <a:sym typeface="Poppins Light"/>
            </a:endParaRPr>
          </a:p>
          <a:p>
            <a:pPr indent="0" lvl="0" marL="457200" rtl="0" algn="l">
              <a:lnSpc>
                <a:spcPct val="90000"/>
              </a:lnSpc>
              <a:spcBef>
                <a:spcPts val="0"/>
              </a:spcBef>
              <a:spcAft>
                <a:spcPts val="0"/>
              </a:spcAft>
              <a:buNone/>
            </a:pPr>
            <a:r>
              <a:rPr lang="en" sz="2000">
                <a:solidFill>
                  <a:schemeClr val="lt1"/>
                </a:solidFill>
                <a:latin typeface="Poppins Light"/>
                <a:ea typeface="Poppins Light"/>
                <a:cs typeface="Poppins Light"/>
                <a:sym typeface="Poppins Light"/>
              </a:rPr>
              <a:t>~24M retweets</a:t>
            </a:r>
            <a:endParaRPr sz="2000">
              <a:solidFill>
                <a:schemeClr val="lt1"/>
              </a:solidFill>
              <a:latin typeface="Poppins Light"/>
              <a:ea typeface="Poppins Light"/>
              <a:cs typeface="Poppins Light"/>
              <a:sym typeface="Poppins Light"/>
            </a:endParaRPr>
          </a:p>
          <a:p>
            <a:pPr indent="0" lvl="0" marL="0" rtl="0" algn="l">
              <a:lnSpc>
                <a:spcPct val="90000"/>
              </a:lnSpc>
              <a:spcBef>
                <a:spcPts val="0"/>
              </a:spcBef>
              <a:spcAft>
                <a:spcPts val="0"/>
              </a:spcAft>
              <a:buClr>
                <a:schemeClr val="dk1"/>
              </a:buClr>
              <a:buSzPts val="3000"/>
              <a:buFont typeface="Calibri"/>
              <a:buNone/>
            </a:pPr>
            <a:r>
              <a:t/>
            </a:r>
            <a:endParaRPr sz="2500">
              <a:solidFill>
                <a:schemeClr val="lt1"/>
              </a:solidFill>
              <a:latin typeface="Poppins"/>
              <a:ea typeface="Poppins"/>
              <a:cs typeface="Poppins"/>
              <a:sym typeface="Poppins"/>
            </a:endParaRPr>
          </a:p>
          <a:p>
            <a:pPr indent="0" lvl="0" marL="0" rtl="0" algn="l">
              <a:lnSpc>
                <a:spcPct val="90000"/>
              </a:lnSpc>
              <a:spcBef>
                <a:spcPts val="0"/>
              </a:spcBef>
              <a:spcAft>
                <a:spcPts val="0"/>
              </a:spcAft>
              <a:buClr>
                <a:schemeClr val="dk1"/>
              </a:buClr>
              <a:buSzPts val="3000"/>
              <a:buFont typeface="Calibri"/>
              <a:buNone/>
            </a:pPr>
            <a:r>
              <a:t/>
            </a:r>
            <a:endParaRPr sz="2500">
              <a:solidFill>
                <a:schemeClr val="lt1"/>
              </a:solidFill>
              <a:latin typeface="Poppins"/>
              <a:ea typeface="Poppins"/>
              <a:cs typeface="Poppins"/>
              <a:sym typeface="Poppins"/>
            </a:endParaRPr>
          </a:p>
          <a:p>
            <a:pPr indent="0" lvl="0" marL="0" rtl="0" algn="l">
              <a:lnSpc>
                <a:spcPct val="90000"/>
              </a:lnSpc>
              <a:spcBef>
                <a:spcPts val="0"/>
              </a:spcBef>
              <a:spcAft>
                <a:spcPts val="0"/>
              </a:spcAft>
              <a:buClr>
                <a:schemeClr val="dk1"/>
              </a:buClr>
              <a:buSzPts val="800"/>
              <a:buFont typeface="Arial"/>
              <a:buNone/>
            </a:pPr>
            <a:r>
              <a:rPr lang="en" sz="1500">
                <a:solidFill>
                  <a:schemeClr val="lt2"/>
                </a:solidFill>
                <a:latin typeface="Poppins Light"/>
                <a:ea typeface="Poppins Light"/>
                <a:cs typeface="Poppins Light"/>
                <a:sym typeface="Poppins Light"/>
              </a:rPr>
              <a:t>Most of the posts originate with a few “influencers”, whose messages were retweeted many times. </a:t>
            </a:r>
            <a:endParaRPr sz="1500">
              <a:solidFill>
                <a:schemeClr val="lt2"/>
              </a:solidFill>
              <a:latin typeface="Poppins Light"/>
              <a:ea typeface="Poppins Light"/>
              <a:cs typeface="Poppins Light"/>
              <a:sym typeface="Poppins Light"/>
            </a:endParaRPr>
          </a:p>
        </p:txBody>
      </p:sp>
      <p:sp>
        <p:nvSpPr>
          <p:cNvPr id="743" name="Google Shape;743;p63"/>
          <p:cNvSpPr/>
          <p:nvPr/>
        </p:nvSpPr>
        <p:spPr>
          <a:xfrm>
            <a:off x="7888150" y="3880950"/>
            <a:ext cx="187500" cy="192900"/>
          </a:xfrm>
          <a:prstGeom prst="ellipse">
            <a:avLst/>
          </a:prstGeom>
          <a:solidFill>
            <a:srgbClr val="E7F5FF"/>
          </a:solidFill>
          <a:ln cap="flat" cmpd="sng" w="9525">
            <a:solidFill>
              <a:srgbClr val="E7F5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63"/>
          <p:cNvSpPr txBox="1"/>
          <p:nvPr/>
        </p:nvSpPr>
        <p:spPr>
          <a:xfrm>
            <a:off x="8057200" y="3816650"/>
            <a:ext cx="101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E7F5FF"/>
                </a:solidFill>
              </a:rPr>
              <a:t>Node (A)</a:t>
            </a:r>
            <a:endParaRPr sz="1200">
              <a:solidFill>
                <a:srgbClr val="E7F5FF"/>
              </a:solidFill>
            </a:endParaRPr>
          </a:p>
        </p:txBody>
      </p:sp>
      <p:sp>
        <p:nvSpPr>
          <p:cNvPr id="745" name="Google Shape;745;p63"/>
          <p:cNvSpPr txBox="1"/>
          <p:nvPr/>
        </p:nvSpPr>
        <p:spPr>
          <a:xfrm>
            <a:off x="8069125" y="4140650"/>
            <a:ext cx="101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844B69"/>
                </a:solidFill>
              </a:rPr>
              <a:t>Node (B)</a:t>
            </a:r>
            <a:endParaRPr sz="1200">
              <a:solidFill>
                <a:srgbClr val="844B69"/>
              </a:solidFill>
            </a:endParaRPr>
          </a:p>
        </p:txBody>
      </p:sp>
      <p:cxnSp>
        <p:nvCxnSpPr>
          <p:cNvPr id="746" name="Google Shape;746;p63"/>
          <p:cNvCxnSpPr/>
          <p:nvPr/>
        </p:nvCxnSpPr>
        <p:spPr>
          <a:xfrm>
            <a:off x="7822650" y="4594725"/>
            <a:ext cx="300000" cy="0"/>
          </a:xfrm>
          <a:prstGeom prst="straightConnector1">
            <a:avLst/>
          </a:prstGeom>
          <a:noFill/>
          <a:ln cap="flat" cmpd="sng" w="28575">
            <a:solidFill>
              <a:srgbClr val="B9B9DE"/>
            </a:solidFill>
            <a:prstDash val="solid"/>
            <a:round/>
            <a:headEnd len="med" w="med" type="none"/>
            <a:tailEnd len="med" w="med" type="none"/>
          </a:ln>
        </p:spPr>
      </p:cxnSp>
      <p:sp>
        <p:nvSpPr>
          <p:cNvPr id="747" name="Google Shape;747;p63"/>
          <p:cNvSpPr/>
          <p:nvPr/>
        </p:nvSpPr>
        <p:spPr>
          <a:xfrm>
            <a:off x="7888150" y="4200200"/>
            <a:ext cx="187500" cy="192900"/>
          </a:xfrm>
          <a:prstGeom prst="ellipse">
            <a:avLst/>
          </a:prstGeom>
          <a:solidFill>
            <a:srgbClr val="844B69"/>
          </a:solidFill>
          <a:ln cap="flat" cmpd="sng" w="9525">
            <a:solidFill>
              <a:srgbClr val="844B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63"/>
          <p:cNvSpPr txBox="1"/>
          <p:nvPr/>
        </p:nvSpPr>
        <p:spPr>
          <a:xfrm>
            <a:off x="8081025" y="4407525"/>
            <a:ext cx="101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7E7ED4"/>
                </a:solidFill>
              </a:rPr>
              <a:t>Edge</a:t>
            </a:r>
            <a:endParaRPr sz="1200">
              <a:solidFill>
                <a:srgbClr val="7E7ED4"/>
              </a:solidFill>
            </a:endParaRPr>
          </a:p>
        </p:txBody>
      </p:sp>
      <p:sp>
        <p:nvSpPr>
          <p:cNvPr id="749" name="Google Shape;749;p63"/>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302D38"/>
        </a:solidFill>
      </p:bgPr>
    </p:bg>
    <p:spTree>
      <p:nvGrpSpPr>
        <p:cNvPr id="753" name="Shape 753"/>
        <p:cNvGrpSpPr/>
        <p:nvPr/>
      </p:nvGrpSpPr>
      <p:grpSpPr>
        <a:xfrm>
          <a:off x="0" y="0"/>
          <a:ext cx="0" cy="0"/>
          <a:chOff x="0" y="0"/>
          <a:chExt cx="0" cy="0"/>
        </a:xfrm>
      </p:grpSpPr>
      <p:pic>
        <p:nvPicPr>
          <p:cNvPr id="754" name="Google Shape;754;p64"/>
          <p:cNvPicPr preferRelativeResize="0"/>
          <p:nvPr/>
        </p:nvPicPr>
        <p:blipFill>
          <a:blip r:embed="rId3">
            <a:alphaModFix/>
          </a:blip>
          <a:stretch>
            <a:fillRect/>
          </a:stretch>
        </p:blipFill>
        <p:spPr>
          <a:xfrm>
            <a:off x="4560999" y="1563323"/>
            <a:ext cx="2373849" cy="2233074"/>
          </a:xfrm>
          <a:prstGeom prst="rect">
            <a:avLst/>
          </a:prstGeom>
          <a:noFill/>
          <a:ln>
            <a:noFill/>
          </a:ln>
        </p:spPr>
      </p:pic>
      <p:sp>
        <p:nvSpPr>
          <p:cNvPr id="755" name="Google Shape;755;p64"/>
          <p:cNvSpPr txBox="1"/>
          <p:nvPr>
            <p:ph type="title"/>
          </p:nvPr>
        </p:nvSpPr>
        <p:spPr>
          <a:xfrm>
            <a:off x="0" y="0"/>
            <a:ext cx="3397200" cy="51435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800"/>
              <a:buFont typeface="Arial"/>
              <a:buNone/>
            </a:pPr>
            <a:r>
              <a:rPr lang="en" sz="2500">
                <a:solidFill>
                  <a:srgbClr val="FFFFFF"/>
                </a:solidFill>
                <a:latin typeface="Poppins SemiBold"/>
                <a:ea typeface="Poppins SemiBold"/>
                <a:cs typeface="Poppins SemiBold"/>
                <a:sym typeface="Poppins SemiBold"/>
              </a:rPr>
              <a:t>If the </a:t>
            </a:r>
            <a:r>
              <a:rPr lang="en" sz="2500">
                <a:solidFill>
                  <a:srgbClr val="2FF2BA"/>
                </a:solidFill>
                <a:latin typeface="Poppins SemiBold"/>
                <a:ea typeface="Poppins SemiBold"/>
                <a:cs typeface="Poppins SemiBold"/>
                <a:sym typeface="Poppins SemiBold"/>
              </a:rPr>
              <a:t>cascade </a:t>
            </a:r>
            <a:r>
              <a:rPr lang="en" sz="2500">
                <a:solidFill>
                  <a:srgbClr val="FFFFFF"/>
                </a:solidFill>
                <a:latin typeface="Poppins SemiBold"/>
                <a:ea typeface="Poppins SemiBold"/>
                <a:cs typeface="Poppins SemiBold"/>
                <a:sym typeface="Poppins SemiBold"/>
              </a:rPr>
              <a:t>distribution for a given attribute looks similar to that of the</a:t>
            </a:r>
            <a:r>
              <a:rPr lang="en" sz="2500">
                <a:solidFill>
                  <a:srgbClr val="F9CB9C"/>
                </a:solidFill>
                <a:latin typeface="Poppins SemiBold"/>
                <a:ea typeface="Poppins SemiBold"/>
                <a:cs typeface="Poppins SemiBold"/>
                <a:sym typeface="Poppins SemiBold"/>
              </a:rPr>
              <a:t> </a:t>
            </a:r>
            <a:r>
              <a:rPr lang="en" sz="2500">
                <a:solidFill>
                  <a:schemeClr val="lt1"/>
                </a:solidFill>
                <a:latin typeface="Poppins SemiBold"/>
                <a:ea typeface="Poppins SemiBold"/>
                <a:cs typeface="Poppins SemiBold"/>
                <a:sym typeface="Poppins SemiBold"/>
              </a:rPr>
              <a:t>broader network</a:t>
            </a:r>
            <a:r>
              <a:rPr lang="en" sz="2500">
                <a:solidFill>
                  <a:srgbClr val="FFFFFF"/>
                </a:solidFill>
                <a:latin typeface="Poppins SemiBold"/>
                <a:ea typeface="Poppins SemiBold"/>
                <a:cs typeface="Poppins SemiBold"/>
                <a:sym typeface="Poppins SemiBold"/>
              </a:rPr>
              <a:t>, we might think of this as “fair”.</a:t>
            </a:r>
            <a:endParaRPr sz="2500">
              <a:solidFill>
                <a:srgbClr val="FFFFF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800"/>
              <a:buFont typeface="Arial"/>
              <a:buNone/>
            </a:pPr>
            <a:r>
              <a:t/>
            </a:r>
            <a:endParaRPr sz="2500">
              <a:solidFill>
                <a:srgbClr val="FFFFF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800"/>
              <a:buFont typeface="Arial"/>
              <a:buNone/>
            </a:pPr>
            <a:r>
              <a:rPr lang="en" sz="1500">
                <a:solidFill>
                  <a:schemeClr val="lt2"/>
                </a:solidFill>
                <a:latin typeface="Poppins Light"/>
                <a:ea typeface="Poppins Light"/>
                <a:cs typeface="Poppins Light"/>
                <a:sym typeface="Poppins Light"/>
              </a:rPr>
              <a:t>(demographic parity)</a:t>
            </a:r>
            <a:endParaRPr sz="2500">
              <a:solidFill>
                <a:schemeClr val="lt2"/>
              </a:solidFill>
              <a:latin typeface="Poppins SemiBold"/>
              <a:ea typeface="Poppins SemiBold"/>
              <a:cs typeface="Poppins SemiBold"/>
              <a:sym typeface="Poppins SemiBold"/>
            </a:endParaRPr>
          </a:p>
        </p:txBody>
      </p:sp>
      <p:pic>
        <p:nvPicPr>
          <p:cNvPr id="756" name="Google Shape;756;p64"/>
          <p:cNvPicPr preferRelativeResize="0"/>
          <p:nvPr/>
        </p:nvPicPr>
        <p:blipFill>
          <a:blip r:embed="rId4">
            <a:alphaModFix amt="10000"/>
          </a:blip>
          <a:stretch>
            <a:fillRect/>
          </a:stretch>
        </p:blipFill>
        <p:spPr>
          <a:xfrm>
            <a:off x="4302702" y="2275"/>
            <a:ext cx="4804699" cy="5143500"/>
          </a:xfrm>
          <a:prstGeom prst="rect">
            <a:avLst/>
          </a:prstGeom>
          <a:noFill/>
          <a:ln>
            <a:noFill/>
          </a:ln>
        </p:spPr>
      </p:pic>
      <p:sp>
        <p:nvSpPr>
          <p:cNvPr id="757" name="Google Shape;757;p64"/>
          <p:cNvSpPr/>
          <p:nvPr/>
        </p:nvSpPr>
        <p:spPr>
          <a:xfrm>
            <a:off x="5416300" y="885675"/>
            <a:ext cx="275100" cy="228600"/>
          </a:xfrm>
          <a:prstGeom prst="rect">
            <a:avLst/>
          </a:prstGeom>
          <a:solidFill>
            <a:srgbClr val="E7F5FF"/>
          </a:solidFill>
          <a:ln cap="flat" cmpd="sng" w="9525">
            <a:solidFill>
              <a:srgbClr val="E7F5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64"/>
          <p:cNvSpPr/>
          <p:nvPr/>
        </p:nvSpPr>
        <p:spPr>
          <a:xfrm>
            <a:off x="5804450" y="692825"/>
            <a:ext cx="275100" cy="421500"/>
          </a:xfrm>
          <a:prstGeom prst="rect">
            <a:avLst/>
          </a:prstGeom>
          <a:solidFill>
            <a:srgbClr val="844B69"/>
          </a:solidFill>
          <a:ln cap="flat" cmpd="sng" w="9525">
            <a:solidFill>
              <a:srgbClr val="844B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64"/>
          <p:cNvSpPr/>
          <p:nvPr/>
        </p:nvSpPr>
        <p:spPr>
          <a:xfrm>
            <a:off x="4614325" y="1580850"/>
            <a:ext cx="2244000" cy="2118000"/>
          </a:xfrm>
          <a:prstGeom prst="rect">
            <a:avLst/>
          </a:prstGeom>
          <a:noFill/>
          <a:ln cap="flat" cmpd="sng" w="9525">
            <a:solidFill>
              <a:srgbClr val="2FF2B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64"/>
          <p:cNvSpPr/>
          <p:nvPr/>
        </p:nvSpPr>
        <p:spPr>
          <a:xfrm>
            <a:off x="7484925" y="692775"/>
            <a:ext cx="275100" cy="421500"/>
          </a:xfrm>
          <a:prstGeom prst="rect">
            <a:avLst/>
          </a:prstGeom>
          <a:solidFill>
            <a:srgbClr val="E7F5FF"/>
          </a:solidFill>
          <a:ln cap="flat" cmpd="sng" w="9525">
            <a:solidFill>
              <a:srgbClr val="E7F5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64"/>
          <p:cNvSpPr/>
          <p:nvPr/>
        </p:nvSpPr>
        <p:spPr>
          <a:xfrm>
            <a:off x="7873075" y="692825"/>
            <a:ext cx="275100" cy="421500"/>
          </a:xfrm>
          <a:prstGeom prst="rect">
            <a:avLst/>
          </a:prstGeom>
          <a:solidFill>
            <a:srgbClr val="844B69"/>
          </a:solidFill>
          <a:ln cap="flat" cmpd="sng" w="9525">
            <a:solidFill>
              <a:srgbClr val="844B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64"/>
          <p:cNvSpPr txBox="1"/>
          <p:nvPr/>
        </p:nvSpPr>
        <p:spPr>
          <a:xfrm>
            <a:off x="6640488" y="520275"/>
            <a:ext cx="435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rPr>
              <a:t>?=</a:t>
            </a:r>
            <a:endParaRPr b="1" sz="1800">
              <a:solidFill>
                <a:schemeClr val="lt1"/>
              </a:solidFill>
            </a:endParaRPr>
          </a:p>
        </p:txBody>
      </p:sp>
      <p:sp>
        <p:nvSpPr>
          <p:cNvPr id="763" name="Google Shape;763;p64"/>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302D38"/>
        </a:solidFill>
      </p:bgPr>
    </p:bg>
    <p:spTree>
      <p:nvGrpSpPr>
        <p:cNvPr id="767" name="Shape 767"/>
        <p:cNvGrpSpPr/>
        <p:nvPr/>
      </p:nvGrpSpPr>
      <p:grpSpPr>
        <a:xfrm>
          <a:off x="0" y="0"/>
          <a:ext cx="0" cy="0"/>
          <a:chOff x="0" y="0"/>
          <a:chExt cx="0" cy="0"/>
        </a:xfrm>
      </p:grpSpPr>
      <p:sp>
        <p:nvSpPr>
          <p:cNvPr id="768" name="Google Shape;768;p65"/>
          <p:cNvSpPr txBox="1"/>
          <p:nvPr>
            <p:ph type="title"/>
          </p:nvPr>
        </p:nvSpPr>
        <p:spPr>
          <a:xfrm>
            <a:off x="623888" y="1282303"/>
            <a:ext cx="7886700" cy="21396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sz="2500">
                <a:solidFill>
                  <a:schemeClr val="lt1"/>
                </a:solidFill>
                <a:latin typeface="Poppins SemiBold"/>
                <a:ea typeface="Poppins SemiBold"/>
                <a:cs typeface="Poppins SemiBold"/>
                <a:sym typeface="Poppins SemiBold"/>
              </a:rPr>
              <a:t>In a Social Network, h</a:t>
            </a:r>
            <a:r>
              <a:rPr lang="en" sz="2500">
                <a:solidFill>
                  <a:schemeClr val="lt1"/>
                </a:solidFill>
                <a:latin typeface="Poppins SemiBold"/>
                <a:ea typeface="Poppins SemiBold"/>
                <a:cs typeface="Poppins SemiBold"/>
                <a:sym typeface="Poppins SemiBold"/>
              </a:rPr>
              <a:t>ow might we find influencers who can maximize the spread of information </a:t>
            </a:r>
            <a:r>
              <a:rPr lang="en" sz="2500">
                <a:solidFill>
                  <a:srgbClr val="2FF2BA"/>
                </a:solidFill>
                <a:latin typeface="Poppins SemiBold"/>
                <a:ea typeface="Poppins SemiBold"/>
                <a:cs typeface="Poppins SemiBold"/>
                <a:sym typeface="Poppins SemiBold"/>
              </a:rPr>
              <a:t>fairly</a:t>
            </a:r>
            <a:r>
              <a:rPr lang="en" sz="2500">
                <a:solidFill>
                  <a:schemeClr val="lt1"/>
                </a:solidFill>
                <a:latin typeface="Poppins SemiBold"/>
                <a:ea typeface="Poppins SemiBold"/>
                <a:cs typeface="Poppins SemiBold"/>
                <a:sym typeface="Poppins SemiBold"/>
              </a:rPr>
              <a:t>?</a:t>
            </a:r>
            <a:endParaRPr sz="2500">
              <a:solidFill>
                <a:schemeClr val="lt1"/>
              </a:solidFill>
              <a:latin typeface="Poppins SemiBold"/>
              <a:ea typeface="Poppins SemiBold"/>
              <a:cs typeface="Poppins SemiBold"/>
              <a:sym typeface="Poppins SemiBold"/>
            </a:endParaRPr>
          </a:p>
          <a:p>
            <a:pPr indent="0" lvl="0" marL="0" rtl="0" algn="l">
              <a:spcBef>
                <a:spcPts val="0"/>
              </a:spcBef>
              <a:spcAft>
                <a:spcPts val="0"/>
              </a:spcAft>
              <a:buNone/>
            </a:pPr>
            <a:r>
              <a:t/>
            </a:r>
            <a:endParaRPr sz="2500">
              <a:solidFill>
                <a:schemeClr val="lt1"/>
              </a:solidFill>
              <a:latin typeface="Poppins SemiBold"/>
              <a:ea typeface="Poppins SemiBold"/>
              <a:cs typeface="Poppins SemiBold"/>
              <a:sym typeface="Poppins SemiBold"/>
            </a:endParaRPr>
          </a:p>
          <a:p>
            <a:pPr indent="0" lvl="0" marL="0" rtl="0" algn="l">
              <a:spcBef>
                <a:spcPts val="0"/>
              </a:spcBef>
              <a:spcAft>
                <a:spcPts val="0"/>
              </a:spcAft>
              <a:buNone/>
            </a:pPr>
            <a:r>
              <a:rPr lang="en" sz="1500">
                <a:solidFill>
                  <a:schemeClr val="lt1"/>
                </a:solidFill>
                <a:latin typeface="Poppins Light"/>
                <a:ea typeface="Poppins Light"/>
                <a:cs typeface="Poppins Light"/>
                <a:sym typeface="Poppins Light"/>
              </a:rPr>
              <a:t>Applies to many applications: an ad, call for donations, critical public health information….</a:t>
            </a:r>
            <a:endParaRPr sz="1500">
              <a:solidFill>
                <a:schemeClr val="lt1"/>
              </a:solidFill>
              <a:latin typeface="Poppins Light"/>
              <a:ea typeface="Poppins Light"/>
              <a:cs typeface="Poppins Light"/>
              <a:sym typeface="Poppins Light"/>
            </a:endParaRPr>
          </a:p>
        </p:txBody>
      </p:sp>
      <p:sp>
        <p:nvSpPr>
          <p:cNvPr id="769" name="Google Shape;769;p65"/>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302D38"/>
        </a:solidFill>
      </p:bgPr>
    </p:bg>
    <p:spTree>
      <p:nvGrpSpPr>
        <p:cNvPr id="773" name="Shape 773"/>
        <p:cNvGrpSpPr/>
        <p:nvPr/>
      </p:nvGrpSpPr>
      <p:grpSpPr>
        <a:xfrm>
          <a:off x="0" y="0"/>
          <a:ext cx="0" cy="0"/>
          <a:chOff x="0" y="0"/>
          <a:chExt cx="0" cy="0"/>
        </a:xfrm>
      </p:grpSpPr>
      <p:sp>
        <p:nvSpPr>
          <p:cNvPr id="774" name="Google Shape;774;p66"/>
          <p:cNvSpPr txBox="1"/>
          <p:nvPr>
            <p:ph type="title"/>
          </p:nvPr>
        </p:nvSpPr>
        <p:spPr>
          <a:xfrm>
            <a:off x="0" y="0"/>
            <a:ext cx="3397200" cy="5143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800"/>
              <a:buFont typeface="Arial"/>
              <a:buNone/>
            </a:pPr>
            <a:r>
              <a:rPr lang="en" sz="2500">
                <a:solidFill>
                  <a:srgbClr val="F8F8F8"/>
                </a:solidFill>
                <a:highlight>
                  <a:srgbClr val="844B69"/>
                </a:highlight>
                <a:latin typeface="Poppins SemiBold"/>
                <a:ea typeface="Poppins SemiBold"/>
                <a:cs typeface="Poppins SemiBold"/>
                <a:sym typeface="Poppins SemiBold"/>
              </a:rPr>
              <a:t>Influence maximization</a:t>
            </a:r>
            <a:r>
              <a:rPr lang="en" sz="2500">
                <a:solidFill>
                  <a:srgbClr val="9E9E9E"/>
                </a:solidFill>
                <a:highlight>
                  <a:srgbClr val="844B69"/>
                </a:highlight>
                <a:latin typeface="Poppins SemiBold"/>
                <a:ea typeface="Poppins SemiBold"/>
                <a:cs typeface="Poppins SemiBold"/>
                <a:sym typeface="Poppins SemiBold"/>
              </a:rPr>
              <a:t> </a:t>
            </a:r>
            <a:r>
              <a:rPr lang="en" sz="2500">
                <a:solidFill>
                  <a:schemeClr val="lt1"/>
                </a:solidFill>
                <a:latin typeface="Poppins SemiBold"/>
                <a:ea typeface="Poppins SemiBold"/>
                <a:cs typeface="Poppins SemiBold"/>
                <a:sym typeface="Poppins SemiBold"/>
              </a:rPr>
              <a:t>algorithms solve this problem</a:t>
            </a:r>
            <a:endParaRPr sz="2500">
              <a:solidFill>
                <a:schemeClr val="lt1"/>
              </a:solidFill>
              <a:latin typeface="Poppins SemiBold"/>
              <a:ea typeface="Poppins SemiBold"/>
              <a:cs typeface="Poppins SemiBold"/>
              <a:sym typeface="Poppins SemiBold"/>
            </a:endParaRPr>
          </a:p>
          <a:p>
            <a:pPr indent="0" lvl="0" marL="0" rtl="0" algn="l">
              <a:lnSpc>
                <a:spcPct val="90000"/>
              </a:lnSpc>
              <a:spcBef>
                <a:spcPts val="0"/>
              </a:spcBef>
              <a:spcAft>
                <a:spcPts val="0"/>
              </a:spcAft>
              <a:buClr>
                <a:schemeClr val="dk1"/>
              </a:buClr>
              <a:buSzPts val="800"/>
              <a:buFont typeface="Arial"/>
              <a:buNone/>
            </a:pPr>
            <a:r>
              <a:t/>
            </a:r>
            <a:endParaRPr sz="2500">
              <a:solidFill>
                <a:schemeClr val="lt1"/>
              </a:solidFill>
              <a:latin typeface="Poppins SemiBold"/>
              <a:ea typeface="Poppins SemiBold"/>
              <a:cs typeface="Poppins SemiBold"/>
              <a:sym typeface="Poppins SemiBold"/>
            </a:endParaRPr>
          </a:p>
          <a:p>
            <a:pPr indent="0" lvl="0" marL="0" rtl="0" algn="l">
              <a:lnSpc>
                <a:spcPct val="90000"/>
              </a:lnSpc>
              <a:spcBef>
                <a:spcPts val="0"/>
              </a:spcBef>
              <a:spcAft>
                <a:spcPts val="0"/>
              </a:spcAft>
              <a:buClr>
                <a:schemeClr val="dk1"/>
              </a:buClr>
              <a:buSzPts val="800"/>
              <a:buFont typeface="Arial"/>
              <a:buNone/>
            </a:pPr>
            <a:r>
              <a:t/>
            </a:r>
            <a:endParaRPr sz="2500">
              <a:solidFill>
                <a:schemeClr val="lt2"/>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800"/>
              <a:buFont typeface="Arial"/>
              <a:buNone/>
            </a:pPr>
            <a:r>
              <a:rPr lang="en" sz="1500">
                <a:solidFill>
                  <a:schemeClr val="lt2"/>
                </a:solidFill>
                <a:latin typeface="Poppins Light"/>
                <a:ea typeface="Poppins Light"/>
                <a:cs typeface="Poppins Light"/>
                <a:sym typeface="Poppins Light"/>
              </a:rPr>
              <a:t>Finds the set of K </a:t>
            </a:r>
            <a:r>
              <a:rPr b="1" i="1" lang="en" sz="1800">
                <a:solidFill>
                  <a:schemeClr val="lt1"/>
                </a:solidFill>
                <a:latin typeface="Poppins"/>
                <a:ea typeface="Poppins"/>
                <a:cs typeface="Poppins"/>
                <a:sym typeface="Poppins"/>
              </a:rPr>
              <a:t>influencers </a:t>
            </a:r>
            <a:r>
              <a:rPr lang="en" sz="1500">
                <a:solidFill>
                  <a:schemeClr val="lt2"/>
                </a:solidFill>
                <a:latin typeface="Poppins Light"/>
                <a:ea typeface="Poppins Light"/>
                <a:cs typeface="Poppins Light"/>
                <a:sym typeface="Poppins Light"/>
              </a:rPr>
              <a:t>that maximize information spread in a </a:t>
            </a:r>
            <a:r>
              <a:rPr lang="en" sz="1500">
                <a:solidFill>
                  <a:srgbClr val="74A6F4"/>
                </a:solidFill>
                <a:latin typeface="Poppins Light"/>
                <a:ea typeface="Poppins Light"/>
                <a:cs typeface="Poppins Light"/>
                <a:sym typeface="Poppins Light"/>
              </a:rPr>
              <a:t>network</a:t>
            </a:r>
            <a:r>
              <a:rPr lang="en" sz="1500">
                <a:solidFill>
                  <a:schemeClr val="lt2"/>
                </a:solidFill>
                <a:latin typeface="Poppins Light"/>
                <a:ea typeface="Poppins Light"/>
                <a:cs typeface="Poppins Light"/>
                <a:sym typeface="Poppins Light"/>
              </a:rPr>
              <a:t>.</a:t>
            </a:r>
            <a:endParaRPr sz="1500">
              <a:solidFill>
                <a:schemeClr val="lt2"/>
              </a:solidFill>
              <a:latin typeface="Poppins SemiBold"/>
              <a:ea typeface="Poppins SemiBold"/>
              <a:cs typeface="Poppins SemiBold"/>
              <a:sym typeface="Poppins SemiBold"/>
            </a:endParaRPr>
          </a:p>
        </p:txBody>
      </p:sp>
      <p:pic>
        <p:nvPicPr>
          <p:cNvPr id="775" name="Google Shape;775;p66"/>
          <p:cNvPicPr preferRelativeResize="0"/>
          <p:nvPr/>
        </p:nvPicPr>
        <p:blipFill>
          <a:blip r:embed="rId3">
            <a:alphaModFix/>
          </a:blip>
          <a:stretch>
            <a:fillRect/>
          </a:stretch>
        </p:blipFill>
        <p:spPr>
          <a:xfrm>
            <a:off x="4828284" y="93475"/>
            <a:ext cx="3861466" cy="4169669"/>
          </a:xfrm>
          <a:prstGeom prst="rect">
            <a:avLst/>
          </a:prstGeom>
          <a:noFill/>
          <a:ln cap="flat" cmpd="sng" w="9525">
            <a:solidFill>
              <a:srgbClr val="74A6F4"/>
            </a:solidFill>
            <a:prstDash val="solid"/>
            <a:round/>
            <a:headEnd len="sm" w="sm" type="none"/>
            <a:tailEnd len="sm" w="sm" type="none"/>
          </a:ln>
        </p:spPr>
      </p:pic>
      <p:sp>
        <p:nvSpPr>
          <p:cNvPr id="776" name="Google Shape;776;p66"/>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302D38"/>
        </a:solidFill>
      </p:bgPr>
    </p:bg>
    <p:spTree>
      <p:nvGrpSpPr>
        <p:cNvPr id="780" name="Shape 780"/>
        <p:cNvGrpSpPr/>
        <p:nvPr/>
      </p:nvGrpSpPr>
      <p:grpSpPr>
        <a:xfrm>
          <a:off x="0" y="0"/>
          <a:ext cx="0" cy="0"/>
          <a:chOff x="0" y="0"/>
          <a:chExt cx="0" cy="0"/>
        </a:xfrm>
      </p:grpSpPr>
      <p:sp>
        <p:nvSpPr>
          <p:cNvPr id="781" name="Google Shape;781;p67"/>
          <p:cNvSpPr txBox="1"/>
          <p:nvPr>
            <p:ph type="title"/>
          </p:nvPr>
        </p:nvSpPr>
        <p:spPr>
          <a:xfrm>
            <a:off x="0" y="0"/>
            <a:ext cx="3992700" cy="5143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alibri"/>
              <a:buNone/>
            </a:pPr>
            <a:r>
              <a:rPr lang="en" sz="2500">
                <a:solidFill>
                  <a:schemeClr val="lt1"/>
                </a:solidFill>
                <a:latin typeface="Poppins SemiBold"/>
                <a:ea typeface="Poppins SemiBold"/>
                <a:cs typeface="Poppins SemiBold"/>
                <a:sym typeface="Poppins SemiBold"/>
              </a:rPr>
              <a:t>Sina</a:t>
            </a:r>
            <a:r>
              <a:rPr lang="en" sz="2500">
                <a:solidFill>
                  <a:schemeClr val="lt1"/>
                </a:solidFill>
                <a:latin typeface="Poppins SemiBold"/>
                <a:ea typeface="Poppins SemiBold"/>
                <a:cs typeface="Poppins SemiBold"/>
                <a:sym typeface="Poppins SemiBold"/>
              </a:rPr>
              <a:t> Weibo </a:t>
            </a:r>
            <a:r>
              <a:rPr lang="en" sz="2500">
                <a:solidFill>
                  <a:srgbClr val="74A6F4"/>
                </a:solidFill>
                <a:latin typeface="Poppins SemiBold"/>
                <a:ea typeface="Poppins SemiBold"/>
                <a:cs typeface="Poppins SemiBold"/>
                <a:sym typeface="Poppins SemiBold"/>
              </a:rPr>
              <a:t>Network</a:t>
            </a:r>
            <a:r>
              <a:rPr lang="en" sz="2500">
                <a:solidFill>
                  <a:schemeClr val="lt1"/>
                </a:solidFill>
                <a:latin typeface="Poppins SemiBold"/>
                <a:ea typeface="Poppins SemiBold"/>
                <a:cs typeface="Poppins SemiBold"/>
                <a:sym typeface="Poppins SemiBold"/>
              </a:rPr>
              <a:t>:</a:t>
            </a:r>
            <a:endParaRPr sz="2500">
              <a:solidFill>
                <a:schemeClr val="lt1"/>
              </a:solidFill>
              <a:latin typeface="Poppins SemiBold"/>
              <a:ea typeface="Poppins SemiBold"/>
              <a:cs typeface="Poppins SemiBold"/>
              <a:sym typeface="Poppins SemiBold"/>
            </a:endParaRPr>
          </a:p>
          <a:p>
            <a:pPr indent="0" lvl="0" marL="457200" rtl="0" algn="l">
              <a:lnSpc>
                <a:spcPct val="90000"/>
              </a:lnSpc>
              <a:spcBef>
                <a:spcPts val="0"/>
              </a:spcBef>
              <a:spcAft>
                <a:spcPts val="0"/>
              </a:spcAft>
              <a:buNone/>
            </a:pPr>
            <a:r>
              <a:rPr lang="en" sz="2000">
                <a:solidFill>
                  <a:schemeClr val="lt1"/>
                </a:solidFill>
                <a:latin typeface="Poppins Light"/>
                <a:ea typeface="Poppins Light"/>
                <a:cs typeface="Poppins Light"/>
                <a:sym typeface="Poppins Light"/>
              </a:rPr>
              <a:t>~1.8M users: </a:t>
            </a:r>
            <a:endParaRPr sz="2000">
              <a:solidFill>
                <a:schemeClr val="lt1"/>
              </a:solidFill>
              <a:latin typeface="Poppins Light"/>
              <a:ea typeface="Poppins Light"/>
              <a:cs typeface="Poppins Light"/>
              <a:sym typeface="Poppins Light"/>
            </a:endParaRPr>
          </a:p>
          <a:p>
            <a:pPr indent="0" lvl="0" marL="914400" rtl="0" algn="l">
              <a:lnSpc>
                <a:spcPct val="90000"/>
              </a:lnSpc>
              <a:spcBef>
                <a:spcPts val="0"/>
              </a:spcBef>
              <a:spcAft>
                <a:spcPts val="0"/>
              </a:spcAft>
              <a:buNone/>
            </a:pPr>
            <a:r>
              <a:rPr lang="en" sz="1700">
                <a:solidFill>
                  <a:srgbClr val="2D4263"/>
                </a:solidFill>
                <a:highlight>
                  <a:srgbClr val="FFFFFF"/>
                </a:highlight>
                <a:latin typeface="Poppins Light"/>
                <a:ea typeface="Poppins Light"/>
                <a:cs typeface="Poppins Light"/>
                <a:sym typeface="Poppins Light"/>
              </a:rPr>
              <a:t>30% male</a:t>
            </a:r>
            <a:endParaRPr sz="1700">
              <a:solidFill>
                <a:srgbClr val="2D4263"/>
              </a:solidFill>
              <a:highlight>
                <a:srgbClr val="FFFFFF"/>
              </a:highlight>
              <a:latin typeface="Poppins Light"/>
              <a:ea typeface="Poppins Light"/>
              <a:cs typeface="Poppins Light"/>
              <a:sym typeface="Poppins Light"/>
            </a:endParaRPr>
          </a:p>
          <a:p>
            <a:pPr indent="0" lvl="0" marL="914400" rtl="0" algn="l">
              <a:lnSpc>
                <a:spcPct val="90000"/>
              </a:lnSpc>
              <a:spcBef>
                <a:spcPts val="0"/>
              </a:spcBef>
              <a:spcAft>
                <a:spcPts val="0"/>
              </a:spcAft>
              <a:buNone/>
            </a:pPr>
            <a:r>
              <a:rPr lang="en" sz="1700">
                <a:solidFill>
                  <a:schemeClr val="lt1"/>
                </a:solidFill>
                <a:highlight>
                  <a:srgbClr val="844B69"/>
                </a:highlight>
                <a:latin typeface="Poppins Light"/>
                <a:ea typeface="Poppins Light"/>
                <a:cs typeface="Poppins Light"/>
                <a:sym typeface="Poppins Light"/>
              </a:rPr>
              <a:t>70% female</a:t>
            </a:r>
            <a:endParaRPr sz="1700">
              <a:solidFill>
                <a:schemeClr val="lt1"/>
              </a:solidFill>
              <a:latin typeface="Poppins Light"/>
              <a:ea typeface="Poppins Light"/>
              <a:cs typeface="Poppins Light"/>
              <a:sym typeface="Poppins Light"/>
            </a:endParaRPr>
          </a:p>
          <a:p>
            <a:pPr indent="0" lvl="0" marL="457200" rtl="0" algn="l">
              <a:lnSpc>
                <a:spcPct val="90000"/>
              </a:lnSpc>
              <a:spcBef>
                <a:spcPts val="0"/>
              </a:spcBef>
              <a:spcAft>
                <a:spcPts val="0"/>
              </a:spcAft>
              <a:buNone/>
            </a:pPr>
            <a:r>
              <a:rPr lang="en" sz="2000">
                <a:solidFill>
                  <a:schemeClr val="lt1"/>
                </a:solidFill>
                <a:latin typeface="Poppins Light"/>
                <a:ea typeface="Poppins Light"/>
                <a:cs typeface="Poppins Light"/>
                <a:sym typeface="Poppins Light"/>
              </a:rPr>
              <a:t>~300K original posts</a:t>
            </a:r>
            <a:endParaRPr sz="2000">
              <a:solidFill>
                <a:schemeClr val="lt1"/>
              </a:solidFill>
              <a:latin typeface="Poppins Light"/>
              <a:ea typeface="Poppins Light"/>
              <a:cs typeface="Poppins Light"/>
              <a:sym typeface="Poppins Light"/>
            </a:endParaRPr>
          </a:p>
          <a:p>
            <a:pPr indent="0" lvl="0" marL="457200" rtl="0" algn="l">
              <a:lnSpc>
                <a:spcPct val="90000"/>
              </a:lnSpc>
              <a:spcBef>
                <a:spcPts val="0"/>
              </a:spcBef>
              <a:spcAft>
                <a:spcPts val="0"/>
              </a:spcAft>
              <a:buNone/>
            </a:pPr>
            <a:r>
              <a:rPr lang="en" sz="2000">
                <a:solidFill>
                  <a:schemeClr val="lt1"/>
                </a:solidFill>
                <a:latin typeface="Poppins Light"/>
                <a:ea typeface="Poppins Light"/>
                <a:cs typeface="Poppins Light"/>
                <a:sym typeface="Poppins Light"/>
              </a:rPr>
              <a:t>~24M retweets</a:t>
            </a:r>
            <a:endParaRPr sz="2000">
              <a:solidFill>
                <a:schemeClr val="lt1"/>
              </a:solidFill>
              <a:latin typeface="Poppins Light"/>
              <a:ea typeface="Poppins Light"/>
              <a:cs typeface="Poppins Light"/>
              <a:sym typeface="Poppins Light"/>
            </a:endParaRPr>
          </a:p>
          <a:p>
            <a:pPr indent="0" lvl="0" marL="0" rtl="0" algn="l">
              <a:lnSpc>
                <a:spcPct val="90000"/>
              </a:lnSpc>
              <a:spcBef>
                <a:spcPts val="0"/>
              </a:spcBef>
              <a:spcAft>
                <a:spcPts val="0"/>
              </a:spcAft>
              <a:buClr>
                <a:schemeClr val="dk1"/>
              </a:buClr>
              <a:buSzPts val="3000"/>
              <a:buFont typeface="Calibri"/>
              <a:buNone/>
            </a:pPr>
            <a:r>
              <a:t/>
            </a:r>
            <a:endParaRPr sz="2500">
              <a:solidFill>
                <a:schemeClr val="lt1"/>
              </a:solidFill>
              <a:latin typeface="Poppins"/>
              <a:ea typeface="Poppins"/>
              <a:cs typeface="Poppins"/>
              <a:sym typeface="Poppins"/>
            </a:endParaRPr>
          </a:p>
          <a:p>
            <a:pPr indent="0" lvl="0" marL="0" rtl="0" algn="l">
              <a:lnSpc>
                <a:spcPct val="90000"/>
              </a:lnSpc>
              <a:spcBef>
                <a:spcPts val="0"/>
              </a:spcBef>
              <a:spcAft>
                <a:spcPts val="0"/>
              </a:spcAft>
              <a:buClr>
                <a:schemeClr val="dk1"/>
              </a:buClr>
              <a:buSzPts val="3000"/>
              <a:buFont typeface="Calibri"/>
              <a:buNone/>
            </a:pPr>
            <a:r>
              <a:rPr lang="en" sz="2500">
                <a:solidFill>
                  <a:schemeClr val="lt1"/>
                </a:solidFill>
                <a:latin typeface="Poppins"/>
                <a:ea typeface="Poppins"/>
                <a:cs typeface="Poppins"/>
                <a:sym typeface="Poppins"/>
              </a:rPr>
              <a:t> </a:t>
            </a:r>
            <a:endParaRPr sz="2500">
              <a:solidFill>
                <a:schemeClr val="lt1"/>
              </a:solidFill>
              <a:latin typeface="Poppins"/>
              <a:ea typeface="Poppins"/>
              <a:cs typeface="Poppins"/>
              <a:sym typeface="Poppins"/>
            </a:endParaRPr>
          </a:p>
          <a:p>
            <a:pPr indent="0" lvl="0" marL="0" rtl="0" algn="l">
              <a:lnSpc>
                <a:spcPct val="90000"/>
              </a:lnSpc>
              <a:spcBef>
                <a:spcPts val="0"/>
              </a:spcBef>
              <a:spcAft>
                <a:spcPts val="0"/>
              </a:spcAft>
              <a:buClr>
                <a:schemeClr val="dk1"/>
              </a:buClr>
              <a:buSzPts val="800"/>
              <a:buFont typeface="Arial"/>
              <a:buNone/>
            </a:pPr>
            <a:r>
              <a:rPr lang="en" sz="1500">
                <a:solidFill>
                  <a:schemeClr val="lt2"/>
                </a:solidFill>
                <a:latin typeface="Poppins Light"/>
                <a:ea typeface="Poppins Light"/>
                <a:cs typeface="Poppins Light"/>
                <a:sym typeface="Poppins Light"/>
              </a:rPr>
              <a:t>Most of the posts originate with a few influencers, whose messages were retweeted many times through </a:t>
            </a:r>
            <a:r>
              <a:rPr lang="en" sz="1500">
                <a:solidFill>
                  <a:srgbClr val="2FF2BA"/>
                </a:solidFill>
                <a:latin typeface="Poppins Light"/>
                <a:ea typeface="Poppins Light"/>
                <a:cs typeface="Poppins Light"/>
                <a:sym typeface="Poppins Light"/>
              </a:rPr>
              <a:t>cascades</a:t>
            </a:r>
            <a:r>
              <a:rPr lang="en" sz="1500">
                <a:solidFill>
                  <a:schemeClr val="lt2"/>
                </a:solidFill>
                <a:latin typeface="Poppins Light"/>
                <a:ea typeface="Poppins Light"/>
                <a:cs typeface="Poppins Light"/>
                <a:sym typeface="Poppins Light"/>
              </a:rPr>
              <a:t>. </a:t>
            </a:r>
            <a:endParaRPr sz="1500">
              <a:solidFill>
                <a:schemeClr val="lt2"/>
              </a:solidFill>
              <a:latin typeface="Poppins Light"/>
              <a:ea typeface="Poppins Light"/>
              <a:cs typeface="Poppins Light"/>
              <a:sym typeface="Poppins Light"/>
            </a:endParaRPr>
          </a:p>
        </p:txBody>
      </p:sp>
      <p:pic>
        <p:nvPicPr>
          <p:cNvPr id="782" name="Google Shape;782;p67"/>
          <p:cNvPicPr preferRelativeResize="0"/>
          <p:nvPr/>
        </p:nvPicPr>
        <p:blipFill>
          <a:blip r:embed="rId3">
            <a:alphaModFix amt="80000"/>
          </a:blip>
          <a:stretch>
            <a:fillRect/>
          </a:stretch>
        </p:blipFill>
        <p:spPr>
          <a:xfrm>
            <a:off x="4828284" y="93475"/>
            <a:ext cx="3861466" cy="4169669"/>
          </a:xfrm>
          <a:prstGeom prst="rect">
            <a:avLst/>
          </a:prstGeom>
          <a:noFill/>
          <a:ln cap="flat" cmpd="sng" w="9525">
            <a:solidFill>
              <a:srgbClr val="74A6F4"/>
            </a:solidFill>
            <a:prstDash val="solid"/>
            <a:round/>
            <a:headEnd len="sm" w="sm" type="none"/>
            <a:tailEnd len="sm" w="sm" type="none"/>
          </a:ln>
        </p:spPr>
      </p:pic>
      <p:grpSp>
        <p:nvGrpSpPr>
          <p:cNvPr id="783" name="Google Shape;783;p67"/>
          <p:cNvGrpSpPr/>
          <p:nvPr/>
        </p:nvGrpSpPr>
        <p:grpSpPr>
          <a:xfrm rot="-5400000">
            <a:off x="4364560" y="1731511"/>
            <a:ext cx="2747785" cy="2667150"/>
            <a:chOff x="4735600" y="1581325"/>
            <a:chExt cx="2742300" cy="2778571"/>
          </a:xfrm>
        </p:grpSpPr>
        <p:sp>
          <p:nvSpPr>
            <p:cNvPr id="784" name="Google Shape;784;p67"/>
            <p:cNvSpPr/>
            <p:nvPr/>
          </p:nvSpPr>
          <p:spPr>
            <a:xfrm rot="8286841">
              <a:off x="5128544" y="2027560"/>
              <a:ext cx="1956413" cy="1925372"/>
            </a:xfrm>
            <a:prstGeom prst="triangle">
              <a:avLst>
                <a:gd fmla="val 50000" name="adj"/>
              </a:avLst>
            </a:prstGeom>
            <a:noFill/>
            <a:ln cap="flat" cmpd="sng" w="9525">
              <a:solidFill>
                <a:srgbClr val="2FF2B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5" name="Google Shape;785;p67"/>
            <p:cNvPicPr preferRelativeResize="0"/>
            <p:nvPr/>
          </p:nvPicPr>
          <p:blipFill>
            <a:blip r:embed="rId4">
              <a:alphaModFix/>
            </a:blip>
            <a:stretch>
              <a:fillRect/>
            </a:stretch>
          </p:blipFill>
          <p:spPr>
            <a:xfrm>
              <a:off x="4735600" y="1581325"/>
              <a:ext cx="1450250" cy="1339126"/>
            </a:xfrm>
            <a:prstGeom prst="rect">
              <a:avLst/>
            </a:prstGeom>
            <a:noFill/>
            <a:ln cap="flat" cmpd="sng" w="9525">
              <a:solidFill>
                <a:srgbClr val="2FF2BA"/>
              </a:solidFill>
              <a:prstDash val="solid"/>
              <a:round/>
              <a:headEnd len="sm" w="sm" type="none"/>
              <a:tailEnd len="sm" w="sm" type="none"/>
            </a:ln>
          </p:spPr>
        </p:pic>
      </p:grpSp>
      <p:grpSp>
        <p:nvGrpSpPr>
          <p:cNvPr id="786" name="Google Shape;786;p67"/>
          <p:cNvGrpSpPr/>
          <p:nvPr/>
        </p:nvGrpSpPr>
        <p:grpSpPr>
          <a:xfrm>
            <a:off x="7890750" y="3778272"/>
            <a:ext cx="756167" cy="441587"/>
            <a:chOff x="6376234" y="4557499"/>
            <a:chExt cx="663246" cy="326400"/>
          </a:xfrm>
        </p:grpSpPr>
        <p:sp>
          <p:nvSpPr>
            <p:cNvPr id="787" name="Google Shape;787;p67"/>
            <p:cNvSpPr/>
            <p:nvPr/>
          </p:nvSpPr>
          <p:spPr>
            <a:xfrm>
              <a:off x="6376234" y="4727693"/>
              <a:ext cx="275100" cy="156000"/>
            </a:xfrm>
            <a:prstGeom prst="rect">
              <a:avLst/>
            </a:prstGeom>
            <a:solidFill>
              <a:srgbClr val="E7F5FF"/>
            </a:solidFill>
            <a:ln cap="flat" cmpd="sng" w="9525">
              <a:solidFill>
                <a:srgbClr val="E7F5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67"/>
            <p:cNvSpPr/>
            <p:nvPr/>
          </p:nvSpPr>
          <p:spPr>
            <a:xfrm>
              <a:off x="6764380" y="4557499"/>
              <a:ext cx="275100" cy="326400"/>
            </a:xfrm>
            <a:prstGeom prst="rect">
              <a:avLst/>
            </a:prstGeom>
            <a:solidFill>
              <a:srgbClr val="844B69"/>
            </a:solidFill>
            <a:ln cap="flat" cmpd="sng" w="9525">
              <a:solidFill>
                <a:srgbClr val="844B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9" name="Google Shape;789;p67"/>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2D38"/>
        </a:solidFill>
      </p:bgPr>
    </p:bg>
    <p:spTree>
      <p:nvGrpSpPr>
        <p:cNvPr id="157" name="Shape 157"/>
        <p:cNvGrpSpPr/>
        <p:nvPr/>
      </p:nvGrpSpPr>
      <p:grpSpPr>
        <a:xfrm>
          <a:off x="0" y="0"/>
          <a:ext cx="0" cy="0"/>
          <a:chOff x="0" y="0"/>
          <a:chExt cx="0" cy="0"/>
        </a:xfrm>
      </p:grpSpPr>
      <p:sp>
        <p:nvSpPr>
          <p:cNvPr id="158" name="Google Shape;158;p32"/>
          <p:cNvSpPr txBox="1"/>
          <p:nvPr>
            <p:ph type="title"/>
          </p:nvPr>
        </p:nvSpPr>
        <p:spPr>
          <a:xfrm>
            <a:off x="2785950" y="329225"/>
            <a:ext cx="3572100" cy="5949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dk1"/>
              </a:buClr>
              <a:buSzPts val="3000"/>
              <a:buFont typeface="Calibri"/>
              <a:buNone/>
            </a:pPr>
            <a:r>
              <a:rPr lang="en" sz="2400">
                <a:solidFill>
                  <a:srgbClr val="2FF2BA"/>
                </a:solidFill>
                <a:latin typeface="Poppins SemiBold"/>
                <a:ea typeface="Poppins SemiBold"/>
                <a:cs typeface="Poppins SemiBold"/>
                <a:sym typeface="Poppins SemiBold"/>
              </a:rPr>
              <a:t>Cascades</a:t>
            </a:r>
            <a:endParaRPr sz="2400">
              <a:solidFill>
                <a:srgbClr val="2FF2BA"/>
              </a:solidFill>
              <a:latin typeface="Poppins SemiBold"/>
              <a:ea typeface="Poppins SemiBold"/>
              <a:cs typeface="Poppins SemiBold"/>
              <a:sym typeface="Poppins SemiBold"/>
            </a:endParaRPr>
          </a:p>
        </p:txBody>
      </p:sp>
      <p:pic>
        <p:nvPicPr>
          <p:cNvPr id="159" name="Google Shape;159;p32"/>
          <p:cNvPicPr preferRelativeResize="0"/>
          <p:nvPr/>
        </p:nvPicPr>
        <p:blipFill>
          <a:blip r:embed="rId3">
            <a:alphaModFix/>
          </a:blip>
          <a:stretch>
            <a:fillRect/>
          </a:stretch>
        </p:blipFill>
        <p:spPr>
          <a:xfrm rot="5400000">
            <a:off x="5767975" y="1835587"/>
            <a:ext cx="1513750" cy="960125"/>
          </a:xfrm>
          <a:prstGeom prst="rect">
            <a:avLst/>
          </a:prstGeom>
          <a:noFill/>
          <a:ln>
            <a:noFill/>
          </a:ln>
        </p:spPr>
      </p:pic>
      <p:pic>
        <p:nvPicPr>
          <p:cNvPr id="160" name="Google Shape;160;p32"/>
          <p:cNvPicPr preferRelativeResize="0"/>
          <p:nvPr/>
        </p:nvPicPr>
        <p:blipFill>
          <a:blip r:embed="rId4">
            <a:alphaModFix/>
          </a:blip>
          <a:stretch>
            <a:fillRect/>
          </a:stretch>
        </p:blipFill>
        <p:spPr>
          <a:xfrm>
            <a:off x="2139081" y="1096100"/>
            <a:ext cx="3559231" cy="3270305"/>
          </a:xfrm>
          <a:prstGeom prst="rect">
            <a:avLst/>
          </a:prstGeom>
          <a:noFill/>
          <a:ln>
            <a:noFill/>
          </a:ln>
        </p:spPr>
      </p:pic>
      <p:sp>
        <p:nvSpPr>
          <p:cNvPr id="161" name="Google Shape;161;p32"/>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302D38"/>
        </a:solidFill>
      </p:bgPr>
    </p:bg>
    <p:spTree>
      <p:nvGrpSpPr>
        <p:cNvPr id="793" name="Shape 793"/>
        <p:cNvGrpSpPr/>
        <p:nvPr/>
      </p:nvGrpSpPr>
      <p:grpSpPr>
        <a:xfrm>
          <a:off x="0" y="0"/>
          <a:ext cx="0" cy="0"/>
          <a:chOff x="0" y="0"/>
          <a:chExt cx="0" cy="0"/>
        </a:xfrm>
      </p:grpSpPr>
      <p:sp>
        <p:nvSpPr>
          <p:cNvPr id="794" name="Google Shape;794;p68"/>
          <p:cNvSpPr txBox="1"/>
          <p:nvPr>
            <p:ph type="title"/>
          </p:nvPr>
        </p:nvSpPr>
        <p:spPr>
          <a:xfrm>
            <a:off x="0" y="0"/>
            <a:ext cx="3397200" cy="51435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800"/>
              <a:buFont typeface="Arial"/>
              <a:buNone/>
            </a:pPr>
            <a:r>
              <a:rPr lang="en" sz="2000">
                <a:solidFill>
                  <a:srgbClr val="FFFFFF"/>
                </a:solidFill>
                <a:latin typeface="Poppins SemiBold"/>
                <a:ea typeface="Poppins SemiBold"/>
                <a:cs typeface="Poppins SemiBold"/>
                <a:sym typeface="Poppins SemiBold"/>
              </a:rPr>
              <a:t>If the </a:t>
            </a:r>
            <a:r>
              <a:rPr lang="en" sz="2000">
                <a:solidFill>
                  <a:srgbClr val="2FF2BA"/>
                </a:solidFill>
                <a:latin typeface="Poppins SemiBold"/>
                <a:ea typeface="Poppins SemiBold"/>
                <a:cs typeface="Poppins SemiBold"/>
                <a:sym typeface="Poppins SemiBold"/>
              </a:rPr>
              <a:t>cascade </a:t>
            </a:r>
            <a:r>
              <a:rPr lang="en" sz="2000">
                <a:solidFill>
                  <a:srgbClr val="FFFFFF"/>
                </a:solidFill>
                <a:latin typeface="Poppins SemiBold"/>
                <a:ea typeface="Poppins SemiBold"/>
                <a:cs typeface="Poppins SemiBold"/>
                <a:sym typeface="Poppins SemiBold"/>
              </a:rPr>
              <a:t>distribution for a given attribute looks similar to that of the</a:t>
            </a:r>
            <a:r>
              <a:rPr lang="en" sz="2000">
                <a:solidFill>
                  <a:srgbClr val="F9CB9C"/>
                </a:solidFill>
                <a:latin typeface="Poppins SemiBold"/>
                <a:ea typeface="Poppins SemiBold"/>
                <a:cs typeface="Poppins SemiBold"/>
                <a:sym typeface="Poppins SemiBold"/>
              </a:rPr>
              <a:t> </a:t>
            </a:r>
            <a:r>
              <a:rPr lang="en" sz="2000">
                <a:solidFill>
                  <a:schemeClr val="lt1"/>
                </a:solidFill>
                <a:latin typeface="Poppins SemiBold"/>
                <a:ea typeface="Poppins SemiBold"/>
                <a:cs typeface="Poppins SemiBold"/>
                <a:sym typeface="Poppins SemiBold"/>
              </a:rPr>
              <a:t>broader </a:t>
            </a:r>
            <a:r>
              <a:rPr lang="en" sz="2000">
                <a:solidFill>
                  <a:srgbClr val="74A6F4"/>
                </a:solidFill>
                <a:latin typeface="Poppins SemiBold"/>
                <a:ea typeface="Poppins SemiBold"/>
                <a:cs typeface="Poppins SemiBold"/>
                <a:sym typeface="Poppins SemiBold"/>
              </a:rPr>
              <a:t>network</a:t>
            </a:r>
            <a:r>
              <a:rPr lang="en" sz="2000">
                <a:solidFill>
                  <a:srgbClr val="FFFFFF"/>
                </a:solidFill>
                <a:latin typeface="Poppins SemiBold"/>
                <a:ea typeface="Poppins SemiBold"/>
                <a:cs typeface="Poppins SemiBold"/>
                <a:sym typeface="Poppins SemiBold"/>
              </a:rPr>
              <a:t>, we might think of this as “fair”.</a:t>
            </a:r>
            <a:endParaRPr sz="2000">
              <a:solidFill>
                <a:srgbClr val="FFFFF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800"/>
              <a:buFont typeface="Arial"/>
              <a:buNone/>
            </a:pPr>
            <a:r>
              <a:t/>
            </a:r>
            <a:endParaRPr sz="2000">
              <a:solidFill>
                <a:srgbClr val="FFFFF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rPr lang="en" sz="2000">
                <a:solidFill>
                  <a:schemeClr val="lt1"/>
                </a:solidFill>
                <a:highlight>
                  <a:srgbClr val="844B69"/>
                </a:highlight>
                <a:latin typeface="Poppins SemiBold"/>
                <a:ea typeface="Poppins SemiBold"/>
                <a:cs typeface="Poppins SemiBold"/>
                <a:sym typeface="Poppins SemiBold"/>
              </a:rPr>
              <a:t>Our project updates influence maximization to find the most fair </a:t>
            </a:r>
            <a:r>
              <a:rPr i="1" lang="en" sz="2000">
                <a:solidFill>
                  <a:schemeClr val="lt1"/>
                </a:solidFill>
                <a:highlight>
                  <a:srgbClr val="844B69"/>
                </a:highlight>
                <a:latin typeface="Poppins SemiBold"/>
                <a:ea typeface="Poppins SemiBold"/>
                <a:cs typeface="Poppins SemiBold"/>
                <a:sym typeface="Poppins SemiBold"/>
              </a:rPr>
              <a:t>and </a:t>
            </a:r>
            <a:r>
              <a:rPr lang="en" sz="2000">
                <a:solidFill>
                  <a:schemeClr val="lt1"/>
                </a:solidFill>
                <a:highlight>
                  <a:srgbClr val="844B69"/>
                </a:highlight>
                <a:latin typeface="Poppins SemiBold"/>
                <a:ea typeface="Poppins SemiBold"/>
                <a:cs typeface="Poppins SemiBold"/>
                <a:sym typeface="Poppins SemiBold"/>
              </a:rPr>
              <a:t>impactful influencers.</a:t>
            </a:r>
            <a:endParaRPr sz="2000">
              <a:solidFill>
                <a:srgbClr val="FFFFFF"/>
              </a:solidFill>
              <a:highlight>
                <a:srgbClr val="844B69"/>
              </a:highlight>
              <a:latin typeface="Poppins SemiBold"/>
              <a:ea typeface="Poppins SemiBold"/>
              <a:cs typeface="Poppins SemiBold"/>
              <a:sym typeface="Poppins SemiBold"/>
            </a:endParaRPr>
          </a:p>
          <a:p>
            <a:pPr indent="0" lvl="0" marL="0" rtl="0" algn="l">
              <a:spcBef>
                <a:spcPts val="0"/>
              </a:spcBef>
              <a:spcAft>
                <a:spcPts val="0"/>
              </a:spcAft>
              <a:buClr>
                <a:schemeClr val="dk1"/>
              </a:buClr>
              <a:buSzPts val="800"/>
              <a:buFont typeface="Arial"/>
              <a:buNone/>
            </a:pPr>
            <a:r>
              <a:t/>
            </a:r>
            <a:endParaRPr sz="2000">
              <a:solidFill>
                <a:schemeClr val="lt2"/>
              </a:solidFill>
              <a:latin typeface="Poppins SemiBold"/>
              <a:ea typeface="Poppins SemiBold"/>
              <a:cs typeface="Poppins SemiBold"/>
              <a:sym typeface="Poppins SemiBold"/>
            </a:endParaRPr>
          </a:p>
        </p:txBody>
      </p:sp>
      <p:grpSp>
        <p:nvGrpSpPr>
          <p:cNvPr id="795" name="Google Shape;795;p68"/>
          <p:cNvGrpSpPr/>
          <p:nvPr/>
        </p:nvGrpSpPr>
        <p:grpSpPr>
          <a:xfrm>
            <a:off x="6125575" y="4240900"/>
            <a:ext cx="2559492" cy="738900"/>
            <a:chOff x="5820775" y="4088500"/>
            <a:chExt cx="2559492" cy="738900"/>
          </a:xfrm>
        </p:grpSpPr>
        <p:grpSp>
          <p:nvGrpSpPr>
            <p:cNvPr id="796" name="Google Shape;796;p68"/>
            <p:cNvGrpSpPr/>
            <p:nvPr/>
          </p:nvGrpSpPr>
          <p:grpSpPr>
            <a:xfrm>
              <a:off x="5820775" y="4088500"/>
              <a:ext cx="1660088" cy="738900"/>
              <a:chOff x="5416300" y="520275"/>
              <a:chExt cx="1660088" cy="738900"/>
            </a:xfrm>
          </p:grpSpPr>
          <p:sp>
            <p:nvSpPr>
              <p:cNvPr id="797" name="Google Shape;797;p68"/>
              <p:cNvSpPr/>
              <p:nvPr/>
            </p:nvSpPr>
            <p:spPr>
              <a:xfrm>
                <a:off x="5416300" y="885675"/>
                <a:ext cx="275100" cy="228600"/>
              </a:xfrm>
              <a:prstGeom prst="rect">
                <a:avLst/>
              </a:prstGeom>
              <a:solidFill>
                <a:srgbClr val="E7F5FF"/>
              </a:solidFill>
              <a:ln cap="flat" cmpd="sng" w="9525">
                <a:solidFill>
                  <a:srgbClr val="E7F5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68"/>
              <p:cNvSpPr/>
              <p:nvPr/>
            </p:nvSpPr>
            <p:spPr>
              <a:xfrm>
                <a:off x="5804450" y="692825"/>
                <a:ext cx="275100" cy="421500"/>
              </a:xfrm>
              <a:prstGeom prst="rect">
                <a:avLst/>
              </a:prstGeom>
              <a:solidFill>
                <a:srgbClr val="844B69"/>
              </a:solidFill>
              <a:ln cap="flat" cmpd="sng" w="9525">
                <a:solidFill>
                  <a:srgbClr val="844B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68"/>
              <p:cNvSpPr txBox="1"/>
              <p:nvPr/>
            </p:nvSpPr>
            <p:spPr>
              <a:xfrm>
                <a:off x="6640488" y="520275"/>
                <a:ext cx="435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rPr>
                  <a:t>?=</a:t>
                </a:r>
                <a:endParaRPr b="1" sz="1800">
                  <a:solidFill>
                    <a:schemeClr val="lt1"/>
                  </a:solidFill>
                </a:endParaRPr>
              </a:p>
            </p:txBody>
          </p:sp>
        </p:grpSp>
        <p:grpSp>
          <p:nvGrpSpPr>
            <p:cNvPr id="800" name="Google Shape;800;p68"/>
            <p:cNvGrpSpPr/>
            <p:nvPr/>
          </p:nvGrpSpPr>
          <p:grpSpPr>
            <a:xfrm>
              <a:off x="7624100" y="4237160"/>
              <a:ext cx="756167" cy="441587"/>
              <a:chOff x="6376234" y="4557499"/>
              <a:chExt cx="663246" cy="326400"/>
            </a:xfrm>
          </p:grpSpPr>
          <p:sp>
            <p:nvSpPr>
              <p:cNvPr id="801" name="Google Shape;801;p68"/>
              <p:cNvSpPr/>
              <p:nvPr/>
            </p:nvSpPr>
            <p:spPr>
              <a:xfrm>
                <a:off x="6376234" y="4727693"/>
                <a:ext cx="275100" cy="156000"/>
              </a:xfrm>
              <a:prstGeom prst="rect">
                <a:avLst/>
              </a:prstGeom>
              <a:solidFill>
                <a:srgbClr val="E7F5FF"/>
              </a:solidFill>
              <a:ln cap="flat" cmpd="sng" w="9525">
                <a:solidFill>
                  <a:srgbClr val="E7F5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68"/>
              <p:cNvSpPr/>
              <p:nvPr/>
            </p:nvSpPr>
            <p:spPr>
              <a:xfrm>
                <a:off x="6764380" y="4557499"/>
                <a:ext cx="275100" cy="326400"/>
              </a:xfrm>
              <a:prstGeom prst="rect">
                <a:avLst/>
              </a:prstGeom>
              <a:solidFill>
                <a:srgbClr val="844B69"/>
              </a:solidFill>
              <a:ln cap="flat" cmpd="sng" w="9525">
                <a:solidFill>
                  <a:srgbClr val="844B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03" name="Google Shape;803;p68"/>
          <p:cNvSpPr/>
          <p:nvPr/>
        </p:nvSpPr>
        <p:spPr>
          <a:xfrm>
            <a:off x="6018475" y="4330600"/>
            <a:ext cx="866400" cy="593700"/>
          </a:xfrm>
          <a:prstGeom prst="rect">
            <a:avLst/>
          </a:prstGeom>
          <a:noFill/>
          <a:ln cap="flat" cmpd="sng" w="9525">
            <a:solidFill>
              <a:srgbClr val="2FF2B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4" name="Google Shape;804;p68"/>
          <p:cNvPicPr preferRelativeResize="0"/>
          <p:nvPr/>
        </p:nvPicPr>
        <p:blipFill>
          <a:blip r:embed="rId3">
            <a:alphaModFix amt="80000"/>
          </a:blip>
          <a:stretch>
            <a:fillRect/>
          </a:stretch>
        </p:blipFill>
        <p:spPr>
          <a:xfrm>
            <a:off x="4828284" y="93475"/>
            <a:ext cx="3861466" cy="4169669"/>
          </a:xfrm>
          <a:prstGeom prst="rect">
            <a:avLst/>
          </a:prstGeom>
          <a:noFill/>
          <a:ln cap="flat" cmpd="sng" w="9525">
            <a:solidFill>
              <a:srgbClr val="74A6F4"/>
            </a:solidFill>
            <a:prstDash val="solid"/>
            <a:round/>
            <a:headEnd len="sm" w="sm" type="none"/>
            <a:tailEnd len="sm" w="sm" type="none"/>
          </a:ln>
        </p:spPr>
      </p:pic>
      <p:grpSp>
        <p:nvGrpSpPr>
          <p:cNvPr id="805" name="Google Shape;805;p68"/>
          <p:cNvGrpSpPr/>
          <p:nvPr/>
        </p:nvGrpSpPr>
        <p:grpSpPr>
          <a:xfrm rot="-5400000">
            <a:off x="4364560" y="1731511"/>
            <a:ext cx="2747785" cy="2667150"/>
            <a:chOff x="4735600" y="1581325"/>
            <a:chExt cx="2742300" cy="2778571"/>
          </a:xfrm>
        </p:grpSpPr>
        <p:sp>
          <p:nvSpPr>
            <p:cNvPr id="806" name="Google Shape;806;p68"/>
            <p:cNvSpPr/>
            <p:nvPr/>
          </p:nvSpPr>
          <p:spPr>
            <a:xfrm rot="8286841">
              <a:off x="5128544" y="2027560"/>
              <a:ext cx="1956413" cy="1925372"/>
            </a:xfrm>
            <a:prstGeom prst="triangle">
              <a:avLst>
                <a:gd fmla="val 50000" name="adj"/>
              </a:avLst>
            </a:prstGeom>
            <a:noFill/>
            <a:ln cap="flat" cmpd="sng" w="9525">
              <a:solidFill>
                <a:srgbClr val="2FF2B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7" name="Google Shape;807;p68"/>
            <p:cNvPicPr preferRelativeResize="0"/>
            <p:nvPr/>
          </p:nvPicPr>
          <p:blipFill>
            <a:blip r:embed="rId4">
              <a:alphaModFix/>
            </a:blip>
            <a:stretch>
              <a:fillRect/>
            </a:stretch>
          </p:blipFill>
          <p:spPr>
            <a:xfrm>
              <a:off x="4735600" y="1581325"/>
              <a:ext cx="1450250" cy="1339126"/>
            </a:xfrm>
            <a:prstGeom prst="rect">
              <a:avLst/>
            </a:prstGeom>
            <a:noFill/>
            <a:ln cap="flat" cmpd="sng" w="9525">
              <a:solidFill>
                <a:srgbClr val="2FF2BA"/>
              </a:solidFill>
              <a:prstDash val="solid"/>
              <a:round/>
              <a:headEnd len="sm" w="sm" type="none"/>
              <a:tailEnd len="sm" w="sm" type="none"/>
            </a:ln>
          </p:spPr>
        </p:pic>
      </p:grpSp>
      <p:sp>
        <p:nvSpPr>
          <p:cNvPr id="808" name="Google Shape;808;p68"/>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C234F"/>
        </a:solidFill>
      </p:bgPr>
    </p:bg>
    <p:spTree>
      <p:nvGrpSpPr>
        <p:cNvPr id="812" name="Shape 812"/>
        <p:cNvGrpSpPr/>
        <p:nvPr/>
      </p:nvGrpSpPr>
      <p:grpSpPr>
        <a:xfrm>
          <a:off x="0" y="0"/>
          <a:ext cx="0" cy="0"/>
          <a:chOff x="0" y="0"/>
          <a:chExt cx="0" cy="0"/>
        </a:xfrm>
      </p:grpSpPr>
      <p:pic>
        <p:nvPicPr>
          <p:cNvPr id="813" name="Google Shape;813;p69"/>
          <p:cNvPicPr preferRelativeResize="0"/>
          <p:nvPr/>
        </p:nvPicPr>
        <p:blipFill>
          <a:blip r:embed="rId3">
            <a:alphaModFix/>
          </a:blip>
          <a:stretch>
            <a:fillRect/>
          </a:stretch>
        </p:blipFill>
        <p:spPr>
          <a:xfrm>
            <a:off x="4572000" y="152400"/>
            <a:ext cx="4152935" cy="4838701"/>
          </a:xfrm>
          <a:prstGeom prst="rect">
            <a:avLst/>
          </a:prstGeom>
          <a:noFill/>
          <a:ln>
            <a:noFill/>
          </a:ln>
        </p:spPr>
      </p:pic>
      <p:sp>
        <p:nvSpPr>
          <p:cNvPr id="814" name="Google Shape;814;p69"/>
          <p:cNvSpPr txBox="1"/>
          <p:nvPr>
            <p:ph type="title"/>
          </p:nvPr>
        </p:nvSpPr>
        <p:spPr>
          <a:xfrm>
            <a:off x="0" y="0"/>
            <a:ext cx="4430400" cy="5143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alibri"/>
              <a:buNone/>
            </a:pPr>
            <a:r>
              <a:rPr lang="en" sz="2500">
                <a:solidFill>
                  <a:schemeClr val="lt1"/>
                </a:solidFill>
                <a:latin typeface="Poppins SemiBold"/>
                <a:ea typeface="Poppins SemiBold"/>
                <a:cs typeface="Poppins SemiBold"/>
                <a:sym typeface="Poppins SemiBold"/>
              </a:rPr>
              <a:t>In 2009, Sina Weibo had:</a:t>
            </a:r>
            <a:endParaRPr sz="2500">
              <a:solidFill>
                <a:schemeClr val="lt1"/>
              </a:solidFill>
              <a:latin typeface="Poppins SemiBold"/>
              <a:ea typeface="Poppins SemiBold"/>
              <a:cs typeface="Poppins SemiBold"/>
              <a:sym typeface="Poppins SemiBold"/>
            </a:endParaRPr>
          </a:p>
          <a:p>
            <a:pPr indent="0" lvl="0" marL="457200" rtl="0" algn="l">
              <a:lnSpc>
                <a:spcPct val="90000"/>
              </a:lnSpc>
              <a:spcBef>
                <a:spcPts val="0"/>
              </a:spcBef>
              <a:spcAft>
                <a:spcPts val="0"/>
              </a:spcAft>
              <a:buNone/>
            </a:pPr>
            <a:r>
              <a:rPr lang="en" sz="2000">
                <a:solidFill>
                  <a:schemeClr val="lt1"/>
                </a:solidFill>
                <a:latin typeface="Poppins Light"/>
                <a:ea typeface="Poppins Light"/>
                <a:cs typeface="Poppins Light"/>
                <a:sym typeface="Poppins Light"/>
              </a:rPr>
              <a:t>~1.8M users, </a:t>
            </a:r>
            <a:endParaRPr sz="2000">
              <a:solidFill>
                <a:schemeClr val="lt1"/>
              </a:solidFill>
              <a:latin typeface="Poppins Light"/>
              <a:ea typeface="Poppins Light"/>
              <a:cs typeface="Poppins Light"/>
              <a:sym typeface="Poppins Light"/>
            </a:endParaRPr>
          </a:p>
          <a:p>
            <a:pPr indent="0" lvl="0" marL="457200" rtl="0" algn="l">
              <a:lnSpc>
                <a:spcPct val="90000"/>
              </a:lnSpc>
              <a:spcBef>
                <a:spcPts val="0"/>
              </a:spcBef>
              <a:spcAft>
                <a:spcPts val="0"/>
              </a:spcAft>
              <a:buNone/>
            </a:pPr>
            <a:r>
              <a:rPr lang="en" sz="2000">
                <a:solidFill>
                  <a:schemeClr val="lt1"/>
                </a:solidFill>
                <a:latin typeface="Poppins Light"/>
                <a:ea typeface="Poppins Light"/>
                <a:cs typeface="Poppins Light"/>
                <a:sym typeface="Poppins Light"/>
              </a:rPr>
              <a:t>~300K original posts</a:t>
            </a:r>
            <a:endParaRPr sz="2000">
              <a:solidFill>
                <a:schemeClr val="lt1"/>
              </a:solidFill>
              <a:latin typeface="Poppins Light"/>
              <a:ea typeface="Poppins Light"/>
              <a:cs typeface="Poppins Light"/>
              <a:sym typeface="Poppins Light"/>
            </a:endParaRPr>
          </a:p>
          <a:p>
            <a:pPr indent="0" lvl="0" marL="457200" rtl="0" algn="l">
              <a:lnSpc>
                <a:spcPct val="90000"/>
              </a:lnSpc>
              <a:spcBef>
                <a:spcPts val="0"/>
              </a:spcBef>
              <a:spcAft>
                <a:spcPts val="0"/>
              </a:spcAft>
              <a:buNone/>
            </a:pPr>
            <a:r>
              <a:rPr lang="en" sz="2000">
                <a:solidFill>
                  <a:schemeClr val="lt1"/>
                </a:solidFill>
                <a:latin typeface="Poppins Light"/>
                <a:ea typeface="Poppins Light"/>
                <a:cs typeface="Poppins Light"/>
                <a:sym typeface="Poppins Light"/>
              </a:rPr>
              <a:t>~24M retweets</a:t>
            </a:r>
            <a:endParaRPr sz="2000">
              <a:solidFill>
                <a:schemeClr val="lt1"/>
              </a:solidFill>
              <a:latin typeface="Poppins Light"/>
              <a:ea typeface="Poppins Light"/>
              <a:cs typeface="Poppins Light"/>
              <a:sym typeface="Poppins Light"/>
            </a:endParaRPr>
          </a:p>
          <a:p>
            <a:pPr indent="0" lvl="0" marL="0" rtl="0" algn="l">
              <a:lnSpc>
                <a:spcPct val="90000"/>
              </a:lnSpc>
              <a:spcBef>
                <a:spcPts val="0"/>
              </a:spcBef>
              <a:spcAft>
                <a:spcPts val="0"/>
              </a:spcAft>
              <a:buClr>
                <a:schemeClr val="dk1"/>
              </a:buClr>
              <a:buSzPts val="3000"/>
              <a:buFont typeface="Calibri"/>
              <a:buNone/>
            </a:pPr>
            <a:r>
              <a:t/>
            </a:r>
            <a:endParaRPr sz="2500">
              <a:solidFill>
                <a:schemeClr val="lt1"/>
              </a:solidFill>
              <a:latin typeface="Poppins"/>
              <a:ea typeface="Poppins"/>
              <a:cs typeface="Poppins"/>
              <a:sym typeface="Poppins"/>
            </a:endParaRPr>
          </a:p>
          <a:p>
            <a:pPr indent="0" lvl="0" marL="0" rtl="0" algn="l">
              <a:lnSpc>
                <a:spcPct val="90000"/>
              </a:lnSpc>
              <a:spcBef>
                <a:spcPts val="0"/>
              </a:spcBef>
              <a:spcAft>
                <a:spcPts val="0"/>
              </a:spcAft>
              <a:buClr>
                <a:schemeClr val="dk1"/>
              </a:buClr>
              <a:buSzPts val="3000"/>
              <a:buFont typeface="Calibri"/>
              <a:buNone/>
            </a:pPr>
            <a:r>
              <a:t/>
            </a:r>
            <a:endParaRPr sz="2500">
              <a:solidFill>
                <a:schemeClr val="lt1"/>
              </a:solidFill>
              <a:latin typeface="Poppins"/>
              <a:ea typeface="Poppins"/>
              <a:cs typeface="Poppins"/>
              <a:sym typeface="Poppins"/>
            </a:endParaRPr>
          </a:p>
          <a:p>
            <a:pPr indent="0" lvl="0" marL="0" rtl="0" algn="l">
              <a:lnSpc>
                <a:spcPct val="90000"/>
              </a:lnSpc>
              <a:spcBef>
                <a:spcPts val="0"/>
              </a:spcBef>
              <a:spcAft>
                <a:spcPts val="0"/>
              </a:spcAft>
              <a:buClr>
                <a:schemeClr val="dk1"/>
              </a:buClr>
              <a:buSzPts val="800"/>
              <a:buFont typeface="Arial"/>
              <a:buNone/>
            </a:pPr>
            <a:r>
              <a:rPr lang="en" sz="1500">
                <a:solidFill>
                  <a:schemeClr val="lt2"/>
                </a:solidFill>
                <a:latin typeface="Poppins Light"/>
                <a:ea typeface="Poppins Light"/>
                <a:cs typeface="Poppins Light"/>
                <a:sym typeface="Poppins Light"/>
              </a:rPr>
              <a:t>Most of the posts originate with a few “influencers”, whose messages were retweeted many times. </a:t>
            </a:r>
            <a:endParaRPr sz="1500">
              <a:solidFill>
                <a:schemeClr val="lt2"/>
              </a:solidFill>
              <a:latin typeface="Poppins Light"/>
              <a:ea typeface="Poppins Light"/>
              <a:cs typeface="Poppins Light"/>
              <a:sym typeface="Poppins Light"/>
            </a:endParaRPr>
          </a:p>
        </p:txBody>
      </p:sp>
      <p:sp>
        <p:nvSpPr>
          <p:cNvPr id="815" name="Google Shape;815;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C234F"/>
        </a:solidFill>
      </p:bgPr>
    </p:bg>
    <p:spTree>
      <p:nvGrpSpPr>
        <p:cNvPr id="819" name="Shape 819"/>
        <p:cNvGrpSpPr/>
        <p:nvPr/>
      </p:nvGrpSpPr>
      <p:grpSpPr>
        <a:xfrm>
          <a:off x="0" y="0"/>
          <a:ext cx="0" cy="0"/>
          <a:chOff x="0" y="0"/>
          <a:chExt cx="0" cy="0"/>
        </a:xfrm>
      </p:grpSpPr>
      <p:sp>
        <p:nvSpPr>
          <p:cNvPr id="820" name="Google Shape;820;p70"/>
          <p:cNvSpPr txBox="1"/>
          <p:nvPr>
            <p:ph type="title"/>
          </p:nvPr>
        </p:nvSpPr>
        <p:spPr>
          <a:xfrm>
            <a:off x="8869" y="0"/>
            <a:ext cx="3572100" cy="5143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alibri"/>
              <a:buNone/>
            </a:pPr>
            <a:r>
              <a:rPr lang="en" sz="2400">
                <a:solidFill>
                  <a:schemeClr val="lt1"/>
                </a:solidFill>
                <a:latin typeface="Poppins SemiBold"/>
                <a:ea typeface="Poppins SemiBold"/>
                <a:cs typeface="Poppins SemiBold"/>
                <a:sym typeface="Poppins SemiBold"/>
              </a:rPr>
              <a:t>Some influencers start massive “cascades”, or large chains of retweeting.</a:t>
            </a:r>
            <a:endParaRPr sz="2400">
              <a:solidFill>
                <a:schemeClr val="lt1"/>
              </a:solidFill>
              <a:latin typeface="Poppins SemiBold"/>
              <a:ea typeface="Poppins SemiBold"/>
              <a:cs typeface="Poppins SemiBold"/>
              <a:sym typeface="Poppins SemiBold"/>
            </a:endParaRPr>
          </a:p>
          <a:p>
            <a:pPr indent="0" lvl="0" marL="0" rtl="0" algn="l">
              <a:lnSpc>
                <a:spcPct val="90000"/>
              </a:lnSpc>
              <a:spcBef>
                <a:spcPts val="0"/>
              </a:spcBef>
              <a:spcAft>
                <a:spcPts val="0"/>
              </a:spcAft>
              <a:buClr>
                <a:schemeClr val="dk1"/>
              </a:buClr>
              <a:buSzPts val="3000"/>
              <a:buFont typeface="Calibri"/>
              <a:buNone/>
            </a:pPr>
            <a:r>
              <a:t/>
            </a:r>
            <a:endParaRPr sz="2400">
              <a:solidFill>
                <a:schemeClr val="lt1"/>
              </a:solidFill>
              <a:latin typeface="Poppins SemiBold"/>
              <a:ea typeface="Poppins SemiBold"/>
              <a:cs typeface="Poppins SemiBold"/>
              <a:sym typeface="Poppins SemiBold"/>
            </a:endParaRPr>
          </a:p>
          <a:p>
            <a:pPr indent="0" lvl="0" marL="0" rtl="0" algn="l">
              <a:lnSpc>
                <a:spcPct val="90000"/>
              </a:lnSpc>
              <a:spcBef>
                <a:spcPts val="0"/>
              </a:spcBef>
              <a:spcAft>
                <a:spcPts val="0"/>
              </a:spcAft>
              <a:buClr>
                <a:schemeClr val="dk1"/>
              </a:buClr>
              <a:buSzPts val="3000"/>
              <a:buFont typeface="Calibri"/>
              <a:buNone/>
            </a:pPr>
            <a:r>
              <a:t/>
            </a:r>
            <a:endParaRPr sz="1500">
              <a:solidFill>
                <a:schemeClr val="lt1"/>
              </a:solidFill>
              <a:latin typeface="Poppins Light"/>
              <a:ea typeface="Poppins Light"/>
              <a:cs typeface="Poppins Light"/>
              <a:sym typeface="Poppins Light"/>
            </a:endParaRPr>
          </a:p>
          <a:p>
            <a:pPr indent="0" lvl="0" marL="0" rtl="0" algn="l">
              <a:lnSpc>
                <a:spcPct val="90000"/>
              </a:lnSpc>
              <a:spcBef>
                <a:spcPts val="0"/>
              </a:spcBef>
              <a:spcAft>
                <a:spcPts val="0"/>
              </a:spcAft>
              <a:buClr>
                <a:schemeClr val="dk1"/>
              </a:buClr>
              <a:buSzPts val="3000"/>
              <a:buFont typeface="Calibri"/>
              <a:buNone/>
            </a:pPr>
            <a:r>
              <a:t/>
            </a:r>
            <a:endParaRPr sz="1500">
              <a:solidFill>
                <a:schemeClr val="lt1"/>
              </a:solidFill>
              <a:latin typeface="Poppins Light"/>
              <a:ea typeface="Poppins Light"/>
              <a:cs typeface="Poppins Light"/>
              <a:sym typeface="Poppins Light"/>
            </a:endParaRPr>
          </a:p>
          <a:p>
            <a:pPr indent="0" lvl="0" marL="0" rtl="0" algn="l">
              <a:lnSpc>
                <a:spcPct val="90000"/>
              </a:lnSpc>
              <a:spcBef>
                <a:spcPts val="0"/>
              </a:spcBef>
              <a:spcAft>
                <a:spcPts val="0"/>
              </a:spcAft>
              <a:buClr>
                <a:schemeClr val="dk1"/>
              </a:buClr>
              <a:buSzPts val="3000"/>
              <a:buFont typeface="Calibri"/>
              <a:buNone/>
            </a:pPr>
            <a:r>
              <a:rPr lang="en" sz="1500">
                <a:solidFill>
                  <a:schemeClr val="lt1"/>
                </a:solidFill>
                <a:latin typeface="Poppins Light"/>
                <a:ea typeface="Poppins Light"/>
                <a:cs typeface="Poppins Light"/>
                <a:sym typeface="Poppins Light"/>
              </a:rPr>
              <a:t>The largest cascade in this Sina Weibo dataset is over 50,000 retweets long.</a:t>
            </a:r>
            <a:endParaRPr sz="2400">
              <a:solidFill>
                <a:schemeClr val="lt1"/>
              </a:solidFill>
              <a:latin typeface="Poppins SemiBold"/>
              <a:ea typeface="Poppins SemiBold"/>
              <a:cs typeface="Poppins SemiBold"/>
              <a:sym typeface="Poppins SemiBold"/>
            </a:endParaRPr>
          </a:p>
        </p:txBody>
      </p:sp>
      <p:pic>
        <p:nvPicPr>
          <p:cNvPr id="821" name="Google Shape;821;p70"/>
          <p:cNvPicPr preferRelativeResize="0"/>
          <p:nvPr/>
        </p:nvPicPr>
        <p:blipFill>
          <a:blip r:embed="rId3">
            <a:alphaModFix/>
          </a:blip>
          <a:stretch>
            <a:fillRect/>
          </a:stretch>
        </p:blipFill>
        <p:spPr>
          <a:xfrm>
            <a:off x="3657169" y="919425"/>
            <a:ext cx="3677106" cy="3304648"/>
          </a:xfrm>
          <a:prstGeom prst="rect">
            <a:avLst/>
          </a:prstGeom>
          <a:noFill/>
          <a:ln>
            <a:noFill/>
          </a:ln>
        </p:spPr>
      </p:pic>
      <p:pic>
        <p:nvPicPr>
          <p:cNvPr id="822" name="Google Shape;822;p70"/>
          <p:cNvPicPr preferRelativeResize="0"/>
          <p:nvPr/>
        </p:nvPicPr>
        <p:blipFill>
          <a:blip r:embed="rId4">
            <a:alphaModFix/>
          </a:blip>
          <a:stretch>
            <a:fillRect/>
          </a:stretch>
        </p:blipFill>
        <p:spPr>
          <a:xfrm>
            <a:off x="7562873" y="1726963"/>
            <a:ext cx="1211126" cy="1689575"/>
          </a:xfrm>
          <a:prstGeom prst="rect">
            <a:avLst/>
          </a:prstGeom>
          <a:noFill/>
          <a:ln>
            <a:noFill/>
          </a:ln>
        </p:spPr>
      </p:pic>
      <p:sp>
        <p:nvSpPr>
          <p:cNvPr id="823" name="Google Shape;823;p70"/>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C234F"/>
        </a:solidFill>
      </p:bgPr>
    </p:bg>
    <p:spTree>
      <p:nvGrpSpPr>
        <p:cNvPr id="827" name="Shape 827"/>
        <p:cNvGrpSpPr/>
        <p:nvPr/>
      </p:nvGrpSpPr>
      <p:grpSpPr>
        <a:xfrm>
          <a:off x="0" y="0"/>
          <a:ext cx="0" cy="0"/>
          <a:chOff x="0" y="0"/>
          <a:chExt cx="0" cy="0"/>
        </a:xfrm>
      </p:grpSpPr>
      <p:sp>
        <p:nvSpPr>
          <p:cNvPr id="828" name="Google Shape;828;p71"/>
          <p:cNvSpPr txBox="1"/>
          <p:nvPr>
            <p:ph type="title"/>
          </p:nvPr>
        </p:nvSpPr>
        <p:spPr>
          <a:xfrm>
            <a:off x="623888" y="1282303"/>
            <a:ext cx="7886700" cy="21396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sz="2500">
                <a:solidFill>
                  <a:schemeClr val="lt1"/>
                </a:solidFill>
                <a:latin typeface="Poppins SemiBold"/>
                <a:ea typeface="Poppins SemiBold"/>
                <a:cs typeface="Poppins SemiBold"/>
                <a:sym typeface="Poppins SemiBold"/>
              </a:rPr>
              <a:t>How might we find influencers who can maximize the spread of our message?</a:t>
            </a:r>
            <a:endParaRPr sz="2500">
              <a:solidFill>
                <a:schemeClr val="lt1"/>
              </a:solidFill>
              <a:latin typeface="Poppins SemiBold"/>
              <a:ea typeface="Poppins SemiBold"/>
              <a:cs typeface="Poppins SemiBold"/>
              <a:sym typeface="Poppins SemiBold"/>
            </a:endParaRPr>
          </a:p>
          <a:p>
            <a:pPr indent="0" lvl="0" marL="0" rtl="0" algn="l">
              <a:spcBef>
                <a:spcPts val="0"/>
              </a:spcBef>
              <a:spcAft>
                <a:spcPts val="0"/>
              </a:spcAft>
              <a:buNone/>
            </a:pPr>
            <a:r>
              <a:t/>
            </a:r>
            <a:endParaRPr sz="2500">
              <a:solidFill>
                <a:schemeClr val="lt1"/>
              </a:solidFill>
              <a:latin typeface="Poppins SemiBold"/>
              <a:ea typeface="Poppins SemiBold"/>
              <a:cs typeface="Poppins SemiBold"/>
              <a:sym typeface="Poppins SemiBold"/>
            </a:endParaRPr>
          </a:p>
          <a:p>
            <a:pPr indent="0" lvl="0" marL="0" rtl="0" algn="l">
              <a:spcBef>
                <a:spcPts val="0"/>
              </a:spcBef>
              <a:spcAft>
                <a:spcPts val="0"/>
              </a:spcAft>
              <a:buNone/>
            </a:pPr>
            <a:r>
              <a:rPr lang="en" sz="1500">
                <a:solidFill>
                  <a:schemeClr val="lt1"/>
                </a:solidFill>
                <a:latin typeface="Poppins Light"/>
                <a:ea typeface="Poppins Light"/>
                <a:cs typeface="Poppins Light"/>
                <a:sym typeface="Poppins Light"/>
              </a:rPr>
              <a:t>Applies to any message: an ad, call for donations, critical public health information….</a:t>
            </a:r>
            <a:endParaRPr sz="1500">
              <a:solidFill>
                <a:schemeClr val="lt1"/>
              </a:solidFill>
              <a:latin typeface="Poppins Light"/>
              <a:ea typeface="Poppins Light"/>
              <a:cs typeface="Poppins Light"/>
              <a:sym typeface="Poppins Light"/>
            </a:endParaRPr>
          </a:p>
        </p:txBody>
      </p:sp>
      <p:sp>
        <p:nvSpPr>
          <p:cNvPr id="829" name="Google Shape;829;p71"/>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C234F"/>
        </a:solidFill>
      </p:bgPr>
    </p:bg>
    <p:spTree>
      <p:nvGrpSpPr>
        <p:cNvPr id="833" name="Shape 833"/>
        <p:cNvGrpSpPr/>
        <p:nvPr/>
      </p:nvGrpSpPr>
      <p:grpSpPr>
        <a:xfrm>
          <a:off x="0" y="0"/>
          <a:ext cx="0" cy="0"/>
          <a:chOff x="0" y="0"/>
          <a:chExt cx="0" cy="0"/>
        </a:xfrm>
      </p:grpSpPr>
      <p:pic>
        <p:nvPicPr>
          <p:cNvPr id="834" name="Google Shape;834;p72"/>
          <p:cNvPicPr preferRelativeResize="0"/>
          <p:nvPr/>
        </p:nvPicPr>
        <p:blipFill>
          <a:blip r:embed="rId3">
            <a:alphaModFix/>
          </a:blip>
          <a:stretch>
            <a:fillRect/>
          </a:stretch>
        </p:blipFill>
        <p:spPr>
          <a:xfrm>
            <a:off x="4716123" y="1563392"/>
            <a:ext cx="2243999" cy="2016707"/>
          </a:xfrm>
          <a:prstGeom prst="rect">
            <a:avLst/>
          </a:prstGeom>
          <a:noFill/>
          <a:ln>
            <a:noFill/>
          </a:ln>
        </p:spPr>
      </p:pic>
      <p:pic>
        <p:nvPicPr>
          <p:cNvPr id="835" name="Google Shape;835;p72"/>
          <p:cNvPicPr preferRelativeResize="0"/>
          <p:nvPr/>
        </p:nvPicPr>
        <p:blipFill>
          <a:blip r:embed="rId4">
            <a:alphaModFix amt="10000"/>
          </a:blip>
          <a:stretch>
            <a:fillRect/>
          </a:stretch>
        </p:blipFill>
        <p:spPr>
          <a:xfrm>
            <a:off x="4339302" y="0"/>
            <a:ext cx="4804699" cy="5143500"/>
          </a:xfrm>
          <a:prstGeom prst="rect">
            <a:avLst/>
          </a:prstGeom>
          <a:noFill/>
          <a:ln>
            <a:noFill/>
          </a:ln>
        </p:spPr>
      </p:pic>
      <p:sp>
        <p:nvSpPr>
          <p:cNvPr id="836" name="Google Shape;836;p72"/>
          <p:cNvSpPr/>
          <p:nvPr/>
        </p:nvSpPr>
        <p:spPr>
          <a:xfrm>
            <a:off x="4736238" y="1513475"/>
            <a:ext cx="2244000" cy="2118000"/>
          </a:xfrm>
          <a:prstGeom prst="rect">
            <a:avLst/>
          </a:prstGeom>
          <a:noFill/>
          <a:ln cap="flat" cmpd="sng" w="9525">
            <a:solidFill>
              <a:srgbClr val="2FF2B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72"/>
          <p:cNvSpPr txBox="1"/>
          <p:nvPr>
            <p:ph type="title"/>
          </p:nvPr>
        </p:nvSpPr>
        <p:spPr>
          <a:xfrm>
            <a:off x="0" y="0"/>
            <a:ext cx="3397200" cy="5143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800"/>
              <a:buFont typeface="Arial"/>
              <a:buNone/>
            </a:pPr>
            <a:r>
              <a:rPr lang="en" sz="2500">
                <a:solidFill>
                  <a:schemeClr val="lt1"/>
                </a:solidFill>
                <a:latin typeface="Poppins SemiBold"/>
                <a:ea typeface="Poppins SemiBold"/>
                <a:cs typeface="Poppins SemiBold"/>
                <a:sym typeface="Poppins SemiBold"/>
              </a:rPr>
              <a:t>“Influence maximization” algorithms solve this problem</a:t>
            </a:r>
            <a:endParaRPr sz="2500">
              <a:solidFill>
                <a:schemeClr val="lt1"/>
              </a:solidFill>
              <a:latin typeface="Poppins SemiBold"/>
              <a:ea typeface="Poppins SemiBold"/>
              <a:cs typeface="Poppins SemiBold"/>
              <a:sym typeface="Poppins SemiBold"/>
            </a:endParaRPr>
          </a:p>
          <a:p>
            <a:pPr indent="0" lvl="0" marL="0" rtl="0" algn="l">
              <a:lnSpc>
                <a:spcPct val="90000"/>
              </a:lnSpc>
              <a:spcBef>
                <a:spcPts val="0"/>
              </a:spcBef>
              <a:spcAft>
                <a:spcPts val="0"/>
              </a:spcAft>
              <a:buClr>
                <a:schemeClr val="dk1"/>
              </a:buClr>
              <a:buSzPts val="800"/>
              <a:buFont typeface="Arial"/>
              <a:buNone/>
            </a:pPr>
            <a:r>
              <a:t/>
            </a:r>
            <a:endParaRPr sz="2500">
              <a:solidFill>
                <a:schemeClr val="lt1"/>
              </a:solidFill>
              <a:latin typeface="Poppins SemiBold"/>
              <a:ea typeface="Poppins SemiBold"/>
              <a:cs typeface="Poppins SemiBold"/>
              <a:sym typeface="Poppins SemiBold"/>
            </a:endParaRPr>
          </a:p>
          <a:p>
            <a:pPr indent="0" lvl="0" marL="0" rtl="0" algn="l">
              <a:lnSpc>
                <a:spcPct val="90000"/>
              </a:lnSpc>
              <a:spcBef>
                <a:spcPts val="0"/>
              </a:spcBef>
              <a:spcAft>
                <a:spcPts val="0"/>
              </a:spcAft>
              <a:buClr>
                <a:schemeClr val="dk1"/>
              </a:buClr>
              <a:buSzPts val="800"/>
              <a:buFont typeface="Arial"/>
              <a:buNone/>
            </a:pPr>
            <a:r>
              <a:t/>
            </a:r>
            <a:endParaRPr sz="2500">
              <a:solidFill>
                <a:schemeClr val="lt2"/>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800"/>
              <a:buFont typeface="Arial"/>
              <a:buNone/>
            </a:pPr>
            <a:r>
              <a:rPr lang="en" sz="1500">
                <a:solidFill>
                  <a:schemeClr val="lt2"/>
                </a:solidFill>
                <a:latin typeface="Poppins Light"/>
                <a:ea typeface="Poppins Light"/>
                <a:cs typeface="Poppins Light"/>
                <a:sym typeface="Poppins Light"/>
              </a:rPr>
              <a:t>Finds the set of K </a:t>
            </a:r>
            <a:r>
              <a:rPr b="1" i="1" lang="en" sz="1800">
                <a:solidFill>
                  <a:schemeClr val="lt1"/>
                </a:solidFill>
                <a:latin typeface="Poppins"/>
                <a:ea typeface="Poppins"/>
                <a:cs typeface="Poppins"/>
                <a:sym typeface="Poppins"/>
              </a:rPr>
              <a:t>influencers </a:t>
            </a:r>
            <a:r>
              <a:rPr lang="en" sz="1500">
                <a:solidFill>
                  <a:schemeClr val="lt2"/>
                </a:solidFill>
                <a:latin typeface="Poppins Light"/>
                <a:ea typeface="Poppins Light"/>
                <a:cs typeface="Poppins Light"/>
                <a:sym typeface="Poppins Light"/>
              </a:rPr>
              <a:t>that maximize information spread in a network.</a:t>
            </a:r>
            <a:endParaRPr sz="1500">
              <a:solidFill>
                <a:schemeClr val="lt2"/>
              </a:solidFill>
              <a:latin typeface="Poppins SemiBold"/>
              <a:ea typeface="Poppins SemiBold"/>
              <a:cs typeface="Poppins SemiBold"/>
              <a:sym typeface="Poppins SemiBold"/>
            </a:endParaRPr>
          </a:p>
        </p:txBody>
      </p:sp>
      <p:sp>
        <p:nvSpPr>
          <p:cNvPr id="838" name="Google Shape;838;p72"/>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C234F"/>
        </a:solidFill>
      </p:bgPr>
    </p:bg>
    <p:spTree>
      <p:nvGrpSpPr>
        <p:cNvPr id="842" name="Shape 842"/>
        <p:cNvGrpSpPr/>
        <p:nvPr/>
      </p:nvGrpSpPr>
      <p:grpSpPr>
        <a:xfrm>
          <a:off x="0" y="0"/>
          <a:ext cx="0" cy="0"/>
          <a:chOff x="0" y="0"/>
          <a:chExt cx="0" cy="0"/>
        </a:xfrm>
      </p:grpSpPr>
      <p:sp>
        <p:nvSpPr>
          <p:cNvPr id="843" name="Google Shape;843;p73"/>
          <p:cNvSpPr txBox="1"/>
          <p:nvPr>
            <p:ph type="title"/>
          </p:nvPr>
        </p:nvSpPr>
        <p:spPr>
          <a:xfrm>
            <a:off x="8869" y="0"/>
            <a:ext cx="3572100" cy="5143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800"/>
              <a:buFont typeface="Arial"/>
              <a:buNone/>
            </a:pPr>
            <a:r>
              <a:rPr lang="en" sz="2400">
                <a:solidFill>
                  <a:schemeClr val="lt1"/>
                </a:solidFill>
                <a:latin typeface="Poppins SemiBold"/>
                <a:ea typeface="Poppins SemiBold"/>
                <a:cs typeface="Poppins SemiBold"/>
                <a:sym typeface="Poppins SemiBold"/>
              </a:rPr>
              <a:t>Some influencers start cascades including many different kinds of people. Others share information better with certain groups.</a:t>
            </a:r>
            <a:endParaRPr sz="2400">
              <a:solidFill>
                <a:schemeClr val="lt1"/>
              </a:solidFill>
              <a:latin typeface="Poppins SemiBold"/>
              <a:ea typeface="Poppins SemiBold"/>
              <a:cs typeface="Poppins SemiBold"/>
              <a:sym typeface="Poppins SemiBold"/>
            </a:endParaRPr>
          </a:p>
        </p:txBody>
      </p:sp>
      <p:sp>
        <p:nvSpPr>
          <p:cNvPr id="844" name="Google Shape;844;p73"/>
          <p:cNvSpPr/>
          <p:nvPr/>
        </p:nvSpPr>
        <p:spPr>
          <a:xfrm>
            <a:off x="4896175" y="986525"/>
            <a:ext cx="275100" cy="228600"/>
          </a:xfrm>
          <a:prstGeom prst="rect">
            <a:avLst/>
          </a:prstGeom>
          <a:solidFill>
            <a:srgbClr val="047C94"/>
          </a:solidFill>
          <a:ln cap="flat" cmpd="sng" w="9525">
            <a:solidFill>
              <a:srgbClr val="047C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73"/>
          <p:cNvSpPr/>
          <p:nvPr/>
        </p:nvSpPr>
        <p:spPr>
          <a:xfrm>
            <a:off x="5284325" y="793675"/>
            <a:ext cx="275100" cy="421500"/>
          </a:xfrm>
          <a:prstGeom prst="rect">
            <a:avLst/>
          </a:prstGeom>
          <a:solidFill>
            <a:srgbClr val="00A9CD"/>
          </a:solidFill>
          <a:ln cap="flat" cmpd="sng" w="9525">
            <a:solidFill>
              <a:srgbClr val="00A9C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73"/>
          <p:cNvSpPr/>
          <p:nvPr/>
        </p:nvSpPr>
        <p:spPr>
          <a:xfrm>
            <a:off x="7663275" y="1093688"/>
            <a:ext cx="275100" cy="121500"/>
          </a:xfrm>
          <a:prstGeom prst="rect">
            <a:avLst/>
          </a:prstGeom>
          <a:solidFill>
            <a:srgbClr val="047C94"/>
          </a:solidFill>
          <a:ln cap="flat" cmpd="sng" w="9525">
            <a:solidFill>
              <a:srgbClr val="047C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73"/>
          <p:cNvSpPr/>
          <p:nvPr/>
        </p:nvSpPr>
        <p:spPr>
          <a:xfrm>
            <a:off x="8051425" y="793663"/>
            <a:ext cx="275100" cy="421500"/>
          </a:xfrm>
          <a:prstGeom prst="rect">
            <a:avLst/>
          </a:prstGeom>
          <a:solidFill>
            <a:srgbClr val="00A9CD"/>
          </a:solidFill>
          <a:ln cap="flat" cmpd="sng" w="9525">
            <a:solidFill>
              <a:srgbClr val="00A9C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8" name="Google Shape;848;p73"/>
          <p:cNvPicPr preferRelativeResize="0"/>
          <p:nvPr/>
        </p:nvPicPr>
        <p:blipFill>
          <a:blip r:embed="rId3">
            <a:alphaModFix/>
          </a:blip>
          <a:stretch>
            <a:fillRect/>
          </a:stretch>
        </p:blipFill>
        <p:spPr>
          <a:xfrm>
            <a:off x="4102525" y="1790975"/>
            <a:ext cx="2428399" cy="2221926"/>
          </a:xfrm>
          <a:prstGeom prst="rect">
            <a:avLst/>
          </a:prstGeom>
          <a:noFill/>
          <a:ln>
            <a:noFill/>
          </a:ln>
        </p:spPr>
      </p:pic>
      <p:pic>
        <p:nvPicPr>
          <p:cNvPr id="849" name="Google Shape;849;p73"/>
          <p:cNvPicPr preferRelativeResize="0"/>
          <p:nvPr/>
        </p:nvPicPr>
        <p:blipFill>
          <a:blip r:embed="rId4">
            <a:alphaModFix/>
          </a:blip>
          <a:stretch>
            <a:fillRect/>
          </a:stretch>
        </p:blipFill>
        <p:spPr>
          <a:xfrm>
            <a:off x="7052475" y="2136575"/>
            <a:ext cx="1939125" cy="1658154"/>
          </a:xfrm>
          <a:prstGeom prst="rect">
            <a:avLst/>
          </a:prstGeom>
          <a:noFill/>
          <a:ln>
            <a:noFill/>
          </a:ln>
        </p:spPr>
      </p:pic>
      <p:sp>
        <p:nvSpPr>
          <p:cNvPr id="850" name="Google Shape;850;p73"/>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C234F"/>
        </a:solidFill>
      </p:bgPr>
    </p:bg>
    <p:spTree>
      <p:nvGrpSpPr>
        <p:cNvPr id="854" name="Shape 854"/>
        <p:cNvGrpSpPr/>
        <p:nvPr/>
      </p:nvGrpSpPr>
      <p:grpSpPr>
        <a:xfrm>
          <a:off x="0" y="0"/>
          <a:ext cx="0" cy="0"/>
          <a:chOff x="0" y="0"/>
          <a:chExt cx="0" cy="0"/>
        </a:xfrm>
      </p:grpSpPr>
      <p:pic>
        <p:nvPicPr>
          <p:cNvPr id="855" name="Google Shape;855;p74"/>
          <p:cNvPicPr preferRelativeResize="0"/>
          <p:nvPr/>
        </p:nvPicPr>
        <p:blipFill>
          <a:blip r:embed="rId3">
            <a:alphaModFix/>
          </a:blip>
          <a:stretch>
            <a:fillRect/>
          </a:stretch>
        </p:blipFill>
        <p:spPr>
          <a:xfrm>
            <a:off x="4648000" y="1580850"/>
            <a:ext cx="2428399" cy="2221926"/>
          </a:xfrm>
          <a:prstGeom prst="rect">
            <a:avLst/>
          </a:prstGeom>
          <a:noFill/>
          <a:ln>
            <a:noFill/>
          </a:ln>
        </p:spPr>
      </p:pic>
      <p:sp>
        <p:nvSpPr>
          <p:cNvPr id="856" name="Google Shape;856;p74"/>
          <p:cNvSpPr txBox="1"/>
          <p:nvPr>
            <p:ph type="title"/>
          </p:nvPr>
        </p:nvSpPr>
        <p:spPr>
          <a:xfrm>
            <a:off x="0" y="0"/>
            <a:ext cx="3397200" cy="51435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800"/>
              <a:buFont typeface="Arial"/>
              <a:buNone/>
            </a:pPr>
            <a:r>
              <a:rPr lang="en" sz="2500">
                <a:solidFill>
                  <a:srgbClr val="FFFFFF"/>
                </a:solidFill>
                <a:latin typeface="Poppins SemiBold"/>
                <a:ea typeface="Poppins SemiBold"/>
                <a:cs typeface="Poppins SemiBold"/>
                <a:sym typeface="Poppins SemiBold"/>
              </a:rPr>
              <a:t>If the </a:t>
            </a:r>
            <a:r>
              <a:rPr lang="en" sz="2500">
                <a:solidFill>
                  <a:srgbClr val="2FF2BA"/>
                </a:solidFill>
                <a:latin typeface="Poppins SemiBold"/>
                <a:ea typeface="Poppins SemiBold"/>
                <a:cs typeface="Poppins SemiBold"/>
                <a:sym typeface="Poppins SemiBold"/>
              </a:rPr>
              <a:t>cascade </a:t>
            </a:r>
            <a:r>
              <a:rPr lang="en" sz="2500">
                <a:solidFill>
                  <a:srgbClr val="FFFFFF"/>
                </a:solidFill>
                <a:latin typeface="Poppins SemiBold"/>
                <a:ea typeface="Poppins SemiBold"/>
                <a:cs typeface="Poppins SemiBold"/>
                <a:sym typeface="Poppins SemiBold"/>
              </a:rPr>
              <a:t>distribution for a given attribute looks similar to that of the</a:t>
            </a:r>
            <a:r>
              <a:rPr lang="en" sz="2500">
                <a:solidFill>
                  <a:srgbClr val="F9CB9C"/>
                </a:solidFill>
                <a:latin typeface="Poppins SemiBold"/>
                <a:ea typeface="Poppins SemiBold"/>
                <a:cs typeface="Poppins SemiBold"/>
                <a:sym typeface="Poppins SemiBold"/>
              </a:rPr>
              <a:t> </a:t>
            </a:r>
            <a:r>
              <a:rPr lang="en" sz="2500">
                <a:solidFill>
                  <a:schemeClr val="lt1"/>
                </a:solidFill>
                <a:latin typeface="Poppins SemiBold"/>
                <a:ea typeface="Poppins SemiBold"/>
                <a:cs typeface="Poppins SemiBold"/>
                <a:sym typeface="Poppins SemiBold"/>
              </a:rPr>
              <a:t>broader network</a:t>
            </a:r>
            <a:r>
              <a:rPr lang="en" sz="2500">
                <a:solidFill>
                  <a:srgbClr val="FFFFFF"/>
                </a:solidFill>
                <a:latin typeface="Poppins SemiBold"/>
                <a:ea typeface="Poppins SemiBold"/>
                <a:cs typeface="Poppins SemiBold"/>
                <a:sym typeface="Poppins SemiBold"/>
              </a:rPr>
              <a:t>, we might think of this as “fair”.</a:t>
            </a:r>
            <a:endParaRPr sz="2500">
              <a:solidFill>
                <a:srgbClr val="FFFFF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800"/>
              <a:buFont typeface="Arial"/>
              <a:buNone/>
            </a:pPr>
            <a:r>
              <a:t/>
            </a:r>
            <a:endParaRPr sz="2500">
              <a:solidFill>
                <a:srgbClr val="FFFFF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800"/>
              <a:buFont typeface="Arial"/>
              <a:buNone/>
            </a:pPr>
            <a:r>
              <a:rPr lang="en" sz="1500">
                <a:solidFill>
                  <a:schemeClr val="lt2"/>
                </a:solidFill>
                <a:latin typeface="Poppins Light"/>
                <a:ea typeface="Poppins Light"/>
                <a:cs typeface="Poppins Light"/>
                <a:sym typeface="Poppins Light"/>
              </a:rPr>
              <a:t>(demographic parity)</a:t>
            </a:r>
            <a:endParaRPr sz="2500">
              <a:solidFill>
                <a:schemeClr val="lt2"/>
              </a:solidFill>
              <a:latin typeface="Poppins SemiBold"/>
              <a:ea typeface="Poppins SemiBold"/>
              <a:cs typeface="Poppins SemiBold"/>
              <a:sym typeface="Poppins SemiBold"/>
            </a:endParaRPr>
          </a:p>
        </p:txBody>
      </p:sp>
      <p:pic>
        <p:nvPicPr>
          <p:cNvPr id="857" name="Google Shape;857;p74"/>
          <p:cNvPicPr preferRelativeResize="0"/>
          <p:nvPr/>
        </p:nvPicPr>
        <p:blipFill>
          <a:blip r:embed="rId4">
            <a:alphaModFix amt="10000"/>
          </a:blip>
          <a:stretch>
            <a:fillRect/>
          </a:stretch>
        </p:blipFill>
        <p:spPr>
          <a:xfrm>
            <a:off x="4302702" y="2275"/>
            <a:ext cx="4804699" cy="5143500"/>
          </a:xfrm>
          <a:prstGeom prst="rect">
            <a:avLst/>
          </a:prstGeom>
          <a:noFill/>
          <a:ln>
            <a:noFill/>
          </a:ln>
        </p:spPr>
      </p:pic>
      <p:sp>
        <p:nvSpPr>
          <p:cNvPr id="858" name="Google Shape;858;p74"/>
          <p:cNvSpPr/>
          <p:nvPr/>
        </p:nvSpPr>
        <p:spPr>
          <a:xfrm>
            <a:off x="5416300" y="885675"/>
            <a:ext cx="275100" cy="228600"/>
          </a:xfrm>
          <a:prstGeom prst="rect">
            <a:avLst/>
          </a:prstGeom>
          <a:solidFill>
            <a:srgbClr val="047C94"/>
          </a:solidFill>
          <a:ln cap="flat" cmpd="sng" w="9525">
            <a:solidFill>
              <a:srgbClr val="047C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74"/>
          <p:cNvSpPr/>
          <p:nvPr/>
        </p:nvSpPr>
        <p:spPr>
          <a:xfrm>
            <a:off x="5804450" y="692825"/>
            <a:ext cx="275100" cy="421500"/>
          </a:xfrm>
          <a:prstGeom prst="rect">
            <a:avLst/>
          </a:prstGeom>
          <a:solidFill>
            <a:srgbClr val="00A9CD"/>
          </a:solidFill>
          <a:ln cap="flat" cmpd="sng" w="9525">
            <a:solidFill>
              <a:srgbClr val="00A9C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74"/>
          <p:cNvSpPr/>
          <p:nvPr/>
        </p:nvSpPr>
        <p:spPr>
          <a:xfrm>
            <a:off x="4766725" y="1657050"/>
            <a:ext cx="2244000" cy="2118000"/>
          </a:xfrm>
          <a:prstGeom prst="rect">
            <a:avLst/>
          </a:prstGeom>
          <a:noFill/>
          <a:ln cap="flat" cmpd="sng" w="9525">
            <a:solidFill>
              <a:srgbClr val="2FF2B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74"/>
          <p:cNvSpPr/>
          <p:nvPr/>
        </p:nvSpPr>
        <p:spPr>
          <a:xfrm>
            <a:off x="7484925" y="692775"/>
            <a:ext cx="275100" cy="421500"/>
          </a:xfrm>
          <a:prstGeom prst="rect">
            <a:avLst/>
          </a:prstGeom>
          <a:solidFill>
            <a:srgbClr val="047C94"/>
          </a:solidFill>
          <a:ln cap="flat" cmpd="sng" w="9525">
            <a:solidFill>
              <a:srgbClr val="047C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74"/>
          <p:cNvSpPr/>
          <p:nvPr/>
        </p:nvSpPr>
        <p:spPr>
          <a:xfrm>
            <a:off x="7873075" y="692825"/>
            <a:ext cx="275100" cy="421500"/>
          </a:xfrm>
          <a:prstGeom prst="rect">
            <a:avLst/>
          </a:prstGeom>
          <a:solidFill>
            <a:srgbClr val="00A9CD"/>
          </a:solidFill>
          <a:ln cap="flat" cmpd="sng" w="9525">
            <a:solidFill>
              <a:srgbClr val="00A9C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74"/>
          <p:cNvSpPr txBox="1"/>
          <p:nvPr/>
        </p:nvSpPr>
        <p:spPr>
          <a:xfrm>
            <a:off x="6640488" y="520275"/>
            <a:ext cx="435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rPr>
              <a:t>?=</a:t>
            </a:r>
            <a:endParaRPr b="1" sz="1800">
              <a:solidFill>
                <a:schemeClr val="lt1"/>
              </a:solidFill>
            </a:endParaRPr>
          </a:p>
        </p:txBody>
      </p:sp>
      <p:sp>
        <p:nvSpPr>
          <p:cNvPr id="864" name="Google Shape;864;p74"/>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C234F"/>
        </a:solidFill>
      </p:bgPr>
    </p:bg>
    <p:spTree>
      <p:nvGrpSpPr>
        <p:cNvPr id="868" name="Shape 868"/>
        <p:cNvGrpSpPr/>
        <p:nvPr/>
      </p:nvGrpSpPr>
      <p:grpSpPr>
        <a:xfrm>
          <a:off x="0" y="0"/>
          <a:ext cx="0" cy="0"/>
          <a:chOff x="0" y="0"/>
          <a:chExt cx="0" cy="0"/>
        </a:xfrm>
      </p:grpSpPr>
      <p:sp>
        <p:nvSpPr>
          <p:cNvPr id="869" name="Google Shape;869;p75"/>
          <p:cNvSpPr txBox="1"/>
          <p:nvPr>
            <p:ph type="title"/>
          </p:nvPr>
        </p:nvSpPr>
        <p:spPr>
          <a:xfrm>
            <a:off x="623888" y="1282303"/>
            <a:ext cx="7886700" cy="21396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sz="2500">
                <a:solidFill>
                  <a:schemeClr val="lt1"/>
                </a:solidFill>
                <a:latin typeface="Poppins SemiBold"/>
                <a:ea typeface="Poppins SemiBold"/>
                <a:cs typeface="Poppins SemiBold"/>
                <a:sym typeface="Poppins SemiBold"/>
              </a:rPr>
              <a:t>Our project updates influence maximization to find the most fair </a:t>
            </a:r>
            <a:r>
              <a:rPr i="1" lang="en" sz="2500">
                <a:solidFill>
                  <a:schemeClr val="lt1"/>
                </a:solidFill>
                <a:latin typeface="Poppins SemiBold"/>
                <a:ea typeface="Poppins SemiBold"/>
                <a:cs typeface="Poppins SemiBold"/>
                <a:sym typeface="Poppins SemiBold"/>
              </a:rPr>
              <a:t>and </a:t>
            </a:r>
            <a:r>
              <a:rPr lang="en" sz="2500">
                <a:solidFill>
                  <a:schemeClr val="lt1"/>
                </a:solidFill>
                <a:latin typeface="Poppins SemiBold"/>
                <a:ea typeface="Poppins SemiBold"/>
                <a:cs typeface="Poppins SemiBold"/>
                <a:sym typeface="Poppins SemiBold"/>
              </a:rPr>
              <a:t>impactful influencers.</a:t>
            </a:r>
            <a:endParaRPr sz="1500">
              <a:solidFill>
                <a:schemeClr val="lt1"/>
              </a:solidFill>
              <a:latin typeface="Poppins Light"/>
              <a:ea typeface="Poppins Light"/>
              <a:cs typeface="Poppins Light"/>
              <a:sym typeface="Poppins Light"/>
            </a:endParaRPr>
          </a:p>
        </p:txBody>
      </p:sp>
      <p:sp>
        <p:nvSpPr>
          <p:cNvPr id="870" name="Google Shape;870;p75"/>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74" name="Shape 874"/>
        <p:cNvGrpSpPr/>
        <p:nvPr/>
      </p:nvGrpSpPr>
      <p:grpSpPr>
        <a:xfrm>
          <a:off x="0" y="0"/>
          <a:ext cx="0" cy="0"/>
          <a:chOff x="0" y="0"/>
          <a:chExt cx="0" cy="0"/>
        </a:xfrm>
      </p:grpSpPr>
      <p:sp>
        <p:nvSpPr>
          <p:cNvPr id="875" name="Google Shape;875;p7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Style 4</a:t>
            </a:r>
            <a:endParaRPr/>
          </a:p>
        </p:txBody>
      </p:sp>
      <p:sp>
        <p:nvSpPr>
          <p:cNvPr id="876" name="Google Shape;876;p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80" name="Shape 880"/>
        <p:cNvGrpSpPr/>
        <p:nvPr/>
      </p:nvGrpSpPr>
      <p:grpSpPr>
        <a:xfrm>
          <a:off x="0" y="0"/>
          <a:ext cx="0" cy="0"/>
          <a:chOff x="0" y="0"/>
          <a:chExt cx="0" cy="0"/>
        </a:xfrm>
      </p:grpSpPr>
      <p:sp>
        <p:nvSpPr>
          <p:cNvPr id="881" name="Google Shape;881;p77"/>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882" name="Google Shape;882;p77"/>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883" name="Google Shape;883;p77"/>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Problem Set-Up</a:t>
            </a:r>
            <a:endParaRPr sz="700"/>
          </a:p>
        </p:txBody>
      </p:sp>
      <p:sp>
        <p:nvSpPr>
          <p:cNvPr id="884" name="Google Shape;884;p77"/>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lang="en" sz="1200">
                <a:solidFill>
                  <a:srgbClr val="EEEEEE"/>
                </a:solidFill>
                <a:latin typeface="Poppins Medium"/>
                <a:ea typeface="Poppins Medium"/>
                <a:cs typeface="Poppins Medium"/>
                <a:sym typeface="Poppins Medium"/>
              </a:rPr>
              <a:t>I</a:t>
            </a:r>
            <a:endParaRPr sz="1200">
              <a:solidFill>
                <a:srgbClr val="EEEEEE"/>
              </a:solidFill>
              <a:latin typeface="Poppins Medium"/>
              <a:ea typeface="Poppins Medium"/>
              <a:cs typeface="Poppins Medium"/>
              <a:sym typeface="Poppins Medium"/>
            </a:endParaRPr>
          </a:p>
        </p:txBody>
      </p:sp>
      <p:pic>
        <p:nvPicPr>
          <p:cNvPr id="885" name="Google Shape;885;p77"/>
          <p:cNvPicPr preferRelativeResize="0"/>
          <p:nvPr/>
        </p:nvPicPr>
        <p:blipFill rotWithShape="1">
          <a:blip r:embed="rId3">
            <a:alphaModFix/>
          </a:blip>
          <a:srcRect b="0" l="0" r="56057" t="0"/>
          <a:stretch/>
        </p:blipFill>
        <p:spPr>
          <a:xfrm>
            <a:off x="152400" y="2582881"/>
            <a:ext cx="2183316" cy="1938094"/>
          </a:xfrm>
          <a:prstGeom prst="rect">
            <a:avLst/>
          </a:prstGeom>
          <a:noFill/>
          <a:ln>
            <a:noFill/>
          </a:ln>
        </p:spPr>
      </p:pic>
      <p:pic>
        <p:nvPicPr>
          <p:cNvPr id="886" name="Google Shape;886;p77"/>
          <p:cNvPicPr preferRelativeResize="0"/>
          <p:nvPr/>
        </p:nvPicPr>
        <p:blipFill rotWithShape="1">
          <a:blip r:embed="rId4">
            <a:alphaModFix/>
          </a:blip>
          <a:srcRect b="0" l="0" r="57668" t="2219"/>
          <a:stretch/>
        </p:blipFill>
        <p:spPr>
          <a:xfrm>
            <a:off x="5193754" y="2504485"/>
            <a:ext cx="2103314" cy="1938094"/>
          </a:xfrm>
          <a:prstGeom prst="rect">
            <a:avLst/>
          </a:prstGeom>
          <a:noFill/>
          <a:ln>
            <a:noFill/>
          </a:ln>
        </p:spPr>
      </p:pic>
      <p:pic>
        <p:nvPicPr>
          <p:cNvPr id="887" name="Google Shape;887;p77"/>
          <p:cNvPicPr preferRelativeResize="0"/>
          <p:nvPr/>
        </p:nvPicPr>
        <p:blipFill rotWithShape="1">
          <a:blip r:embed="rId3">
            <a:alphaModFix/>
          </a:blip>
          <a:srcRect b="0" l="67185" r="0" t="0"/>
          <a:stretch/>
        </p:blipFill>
        <p:spPr>
          <a:xfrm>
            <a:off x="2854118" y="2582881"/>
            <a:ext cx="1630417" cy="1938094"/>
          </a:xfrm>
          <a:prstGeom prst="rect">
            <a:avLst/>
          </a:prstGeom>
          <a:noFill/>
          <a:ln>
            <a:noFill/>
          </a:ln>
        </p:spPr>
      </p:pic>
      <p:pic>
        <p:nvPicPr>
          <p:cNvPr id="888" name="Google Shape;888;p77"/>
          <p:cNvPicPr preferRelativeResize="0"/>
          <p:nvPr/>
        </p:nvPicPr>
        <p:blipFill rotWithShape="1">
          <a:blip r:embed="rId4">
            <a:alphaModFix/>
          </a:blip>
          <a:srcRect b="0" l="62717" r="0" t="0"/>
          <a:stretch/>
        </p:blipFill>
        <p:spPr>
          <a:xfrm>
            <a:off x="7141861" y="2482450"/>
            <a:ext cx="1852414" cy="1982142"/>
          </a:xfrm>
          <a:prstGeom prst="rect">
            <a:avLst/>
          </a:prstGeom>
          <a:noFill/>
          <a:ln>
            <a:noFill/>
          </a:ln>
        </p:spPr>
      </p:pic>
      <p:sp>
        <p:nvSpPr>
          <p:cNvPr id="889" name="Google Shape;889;p77"/>
          <p:cNvSpPr txBox="1"/>
          <p:nvPr/>
        </p:nvSpPr>
        <p:spPr>
          <a:xfrm>
            <a:off x="342900" y="710300"/>
            <a:ext cx="848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90" name="Google Shape;890;p77"/>
          <p:cNvSpPr txBox="1"/>
          <p:nvPr/>
        </p:nvSpPr>
        <p:spPr>
          <a:xfrm>
            <a:off x="425900" y="810938"/>
            <a:ext cx="82038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Process At A Glance</a:t>
            </a:r>
            <a:endParaRPr sz="1500">
              <a:solidFill>
                <a:srgbClr val="2D4263"/>
              </a:solidFill>
              <a:latin typeface="Poppins Medium"/>
              <a:ea typeface="Poppins Medium"/>
              <a:cs typeface="Poppins Medium"/>
              <a:sym typeface="Poppins Medium"/>
            </a:endParaRPr>
          </a:p>
        </p:txBody>
      </p:sp>
      <p:sp>
        <p:nvSpPr>
          <p:cNvPr id="891" name="Google Shape;891;p77"/>
          <p:cNvSpPr txBox="1"/>
          <p:nvPr/>
        </p:nvSpPr>
        <p:spPr>
          <a:xfrm>
            <a:off x="152400" y="1517294"/>
            <a:ext cx="2002800" cy="658800"/>
          </a:xfrm>
          <a:prstGeom prst="rect">
            <a:avLst/>
          </a:prstGeom>
          <a:noFill/>
          <a:ln>
            <a:noFill/>
          </a:ln>
        </p:spPr>
        <p:txBody>
          <a:bodyPr anchorCtr="0" anchor="t" bIns="91425" lIns="91425" spcFirstLastPara="1" rIns="91425" wrap="square" tIns="91425">
            <a:spAutoFit/>
          </a:bodyPr>
          <a:lstStyle/>
          <a:p>
            <a:pPr indent="0" lvl="0" marL="0" rtl="0" algn="ctr">
              <a:lnSpc>
                <a:spcPct val="180000"/>
              </a:lnSpc>
              <a:spcBef>
                <a:spcPts val="0"/>
              </a:spcBef>
              <a:spcAft>
                <a:spcPts val="0"/>
              </a:spcAft>
              <a:buNone/>
            </a:pPr>
            <a:r>
              <a:rPr lang="en" sz="1100">
                <a:solidFill>
                  <a:srgbClr val="2D4263"/>
                </a:solidFill>
                <a:latin typeface="Poppins"/>
                <a:ea typeface="Poppins"/>
                <a:cs typeface="Poppins"/>
                <a:sym typeface="Poppins"/>
              </a:rPr>
              <a:t>Collect network from training cascades </a:t>
            </a:r>
            <a:endParaRPr>
              <a:latin typeface="Poppins"/>
              <a:ea typeface="Poppins"/>
              <a:cs typeface="Poppins"/>
              <a:sym typeface="Poppins"/>
            </a:endParaRPr>
          </a:p>
        </p:txBody>
      </p:sp>
      <p:sp>
        <p:nvSpPr>
          <p:cNvPr id="892" name="Google Shape;892;p77"/>
          <p:cNvSpPr/>
          <p:nvPr/>
        </p:nvSpPr>
        <p:spPr>
          <a:xfrm>
            <a:off x="2326825" y="3390250"/>
            <a:ext cx="426000" cy="2130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77"/>
          <p:cNvSpPr/>
          <p:nvPr/>
        </p:nvSpPr>
        <p:spPr>
          <a:xfrm>
            <a:off x="4612825" y="3390250"/>
            <a:ext cx="426000" cy="2130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77"/>
          <p:cNvSpPr/>
          <p:nvPr/>
        </p:nvSpPr>
        <p:spPr>
          <a:xfrm>
            <a:off x="6822625" y="3390250"/>
            <a:ext cx="426000" cy="2130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77"/>
          <p:cNvSpPr txBox="1"/>
          <p:nvPr/>
        </p:nvSpPr>
        <p:spPr>
          <a:xfrm>
            <a:off x="2309286" y="1425188"/>
            <a:ext cx="2274000" cy="963600"/>
          </a:xfrm>
          <a:prstGeom prst="rect">
            <a:avLst/>
          </a:prstGeom>
          <a:noFill/>
          <a:ln>
            <a:noFill/>
          </a:ln>
        </p:spPr>
        <p:txBody>
          <a:bodyPr anchorCtr="0" anchor="t" bIns="91425" lIns="91425" spcFirstLastPara="1" rIns="91425" wrap="square" tIns="91425">
            <a:spAutoFit/>
          </a:bodyPr>
          <a:lstStyle/>
          <a:p>
            <a:pPr indent="0" lvl="0" marL="0" rtl="0" algn="ctr">
              <a:lnSpc>
                <a:spcPct val="180000"/>
              </a:lnSpc>
              <a:spcBef>
                <a:spcPts val="0"/>
              </a:spcBef>
              <a:spcAft>
                <a:spcPts val="0"/>
              </a:spcAft>
              <a:buNone/>
            </a:pPr>
            <a:r>
              <a:rPr lang="en" sz="1100">
                <a:solidFill>
                  <a:srgbClr val="2D4263"/>
                </a:solidFill>
                <a:latin typeface="Poppins"/>
                <a:ea typeface="Poppins"/>
                <a:cs typeface="Poppins"/>
                <a:sym typeface="Poppins"/>
              </a:rPr>
              <a:t>Model network as bipartite graph (influencers vs. other users)</a:t>
            </a:r>
            <a:endParaRPr sz="1100">
              <a:latin typeface="Poppins"/>
              <a:ea typeface="Poppins"/>
              <a:cs typeface="Poppins"/>
              <a:sym typeface="Poppins"/>
            </a:endParaRPr>
          </a:p>
        </p:txBody>
      </p:sp>
      <p:sp>
        <p:nvSpPr>
          <p:cNvPr id="896" name="Google Shape;896;p77"/>
          <p:cNvSpPr txBox="1"/>
          <p:nvPr/>
        </p:nvSpPr>
        <p:spPr>
          <a:xfrm>
            <a:off x="4813550" y="1425200"/>
            <a:ext cx="2002800" cy="963600"/>
          </a:xfrm>
          <a:prstGeom prst="rect">
            <a:avLst/>
          </a:prstGeom>
          <a:noFill/>
          <a:ln>
            <a:noFill/>
          </a:ln>
        </p:spPr>
        <p:txBody>
          <a:bodyPr anchorCtr="0" anchor="t" bIns="91425" lIns="91425" spcFirstLastPara="1" rIns="91425" wrap="square" tIns="91425">
            <a:spAutoFit/>
          </a:bodyPr>
          <a:lstStyle/>
          <a:p>
            <a:pPr indent="0" lvl="0" marL="0" rtl="0" algn="ctr">
              <a:lnSpc>
                <a:spcPct val="180000"/>
              </a:lnSpc>
              <a:spcBef>
                <a:spcPts val="0"/>
              </a:spcBef>
              <a:spcAft>
                <a:spcPts val="0"/>
              </a:spcAft>
              <a:buNone/>
            </a:pPr>
            <a:r>
              <a:rPr lang="en" sz="1100">
                <a:solidFill>
                  <a:srgbClr val="2D4263"/>
                </a:solidFill>
                <a:latin typeface="Poppins"/>
                <a:ea typeface="Poppins"/>
                <a:cs typeface="Poppins"/>
                <a:sym typeface="Poppins"/>
              </a:rPr>
              <a:t>Derive cascade probabilities from neural network</a:t>
            </a:r>
            <a:endParaRPr>
              <a:latin typeface="Poppins"/>
              <a:ea typeface="Poppins"/>
              <a:cs typeface="Poppins"/>
              <a:sym typeface="Poppins"/>
            </a:endParaRPr>
          </a:p>
        </p:txBody>
      </p:sp>
      <p:sp>
        <p:nvSpPr>
          <p:cNvPr id="897" name="Google Shape;897;p77"/>
          <p:cNvSpPr txBox="1"/>
          <p:nvPr/>
        </p:nvSpPr>
        <p:spPr>
          <a:xfrm>
            <a:off x="6892550" y="1425200"/>
            <a:ext cx="2360700" cy="963600"/>
          </a:xfrm>
          <a:prstGeom prst="rect">
            <a:avLst/>
          </a:prstGeom>
          <a:noFill/>
          <a:ln>
            <a:noFill/>
          </a:ln>
        </p:spPr>
        <p:txBody>
          <a:bodyPr anchorCtr="0" anchor="t" bIns="91425" lIns="91425" spcFirstLastPara="1" rIns="91425" wrap="square" tIns="91425">
            <a:spAutoFit/>
          </a:bodyPr>
          <a:lstStyle/>
          <a:p>
            <a:pPr indent="0" lvl="0" marL="0" rtl="0" algn="ctr">
              <a:lnSpc>
                <a:spcPct val="180000"/>
              </a:lnSpc>
              <a:spcBef>
                <a:spcPts val="0"/>
              </a:spcBef>
              <a:spcAft>
                <a:spcPts val="0"/>
              </a:spcAft>
              <a:buNone/>
            </a:pPr>
            <a:r>
              <a:rPr lang="en" sz="1100">
                <a:solidFill>
                  <a:srgbClr val="2D4263"/>
                </a:solidFill>
                <a:latin typeface="Poppins"/>
                <a:ea typeface="Poppins"/>
                <a:cs typeface="Poppins"/>
                <a:sym typeface="Poppins"/>
              </a:rPr>
              <a:t>Select top influencers that maximize spread of information, remove, &amp; repeat</a:t>
            </a:r>
            <a:endParaRPr>
              <a:latin typeface="Poppins"/>
              <a:ea typeface="Poppins"/>
              <a:cs typeface="Poppins"/>
              <a:sym typeface="Poppins"/>
            </a:endParaRPr>
          </a:p>
        </p:txBody>
      </p:sp>
      <p:sp>
        <p:nvSpPr>
          <p:cNvPr id="898" name="Google Shape;898;p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2D38"/>
        </a:solidFill>
      </p:bgPr>
    </p:bg>
    <p:spTree>
      <p:nvGrpSpPr>
        <p:cNvPr id="165" name="Shape 165"/>
        <p:cNvGrpSpPr/>
        <p:nvPr/>
      </p:nvGrpSpPr>
      <p:grpSpPr>
        <a:xfrm>
          <a:off x="0" y="0"/>
          <a:ext cx="0" cy="0"/>
          <a:chOff x="0" y="0"/>
          <a:chExt cx="0" cy="0"/>
        </a:xfrm>
      </p:grpSpPr>
      <p:pic>
        <p:nvPicPr>
          <p:cNvPr id="166" name="Google Shape;166;p33"/>
          <p:cNvPicPr preferRelativeResize="0"/>
          <p:nvPr/>
        </p:nvPicPr>
        <p:blipFill>
          <a:blip r:embed="rId3">
            <a:alphaModFix amt="44000"/>
          </a:blip>
          <a:stretch>
            <a:fillRect/>
          </a:stretch>
        </p:blipFill>
        <p:spPr>
          <a:xfrm>
            <a:off x="2443150" y="669205"/>
            <a:ext cx="4257700" cy="4180195"/>
          </a:xfrm>
          <a:prstGeom prst="rect">
            <a:avLst/>
          </a:prstGeom>
          <a:noFill/>
          <a:ln cap="flat" cmpd="sng" w="9525">
            <a:solidFill>
              <a:srgbClr val="4E6FA2"/>
            </a:solidFill>
            <a:prstDash val="solid"/>
            <a:round/>
            <a:headEnd len="sm" w="sm" type="none"/>
            <a:tailEnd len="sm" w="sm" type="none"/>
          </a:ln>
        </p:spPr>
      </p:pic>
      <p:grpSp>
        <p:nvGrpSpPr>
          <p:cNvPr id="167" name="Google Shape;167;p33"/>
          <p:cNvGrpSpPr/>
          <p:nvPr/>
        </p:nvGrpSpPr>
        <p:grpSpPr>
          <a:xfrm rot="-5400000">
            <a:off x="2522560" y="2071461"/>
            <a:ext cx="2747785" cy="2667150"/>
            <a:chOff x="4735600" y="1581325"/>
            <a:chExt cx="2742300" cy="2778571"/>
          </a:xfrm>
        </p:grpSpPr>
        <p:sp>
          <p:nvSpPr>
            <p:cNvPr id="168" name="Google Shape;168;p33"/>
            <p:cNvSpPr/>
            <p:nvPr/>
          </p:nvSpPr>
          <p:spPr>
            <a:xfrm rot="8286841">
              <a:off x="5128544" y="2027560"/>
              <a:ext cx="1956413" cy="1925372"/>
            </a:xfrm>
            <a:prstGeom prst="triangle">
              <a:avLst>
                <a:gd fmla="val 50000" name="adj"/>
              </a:avLst>
            </a:prstGeom>
            <a:noFill/>
            <a:ln cap="flat" cmpd="sng" w="9525">
              <a:solidFill>
                <a:srgbClr val="2FF2B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9" name="Google Shape;169;p33"/>
            <p:cNvPicPr preferRelativeResize="0"/>
            <p:nvPr/>
          </p:nvPicPr>
          <p:blipFill>
            <a:blip r:embed="rId4">
              <a:alphaModFix/>
            </a:blip>
            <a:stretch>
              <a:fillRect/>
            </a:stretch>
          </p:blipFill>
          <p:spPr>
            <a:xfrm>
              <a:off x="4735600" y="1581325"/>
              <a:ext cx="1450250" cy="1339126"/>
            </a:xfrm>
            <a:prstGeom prst="rect">
              <a:avLst/>
            </a:prstGeom>
            <a:noFill/>
            <a:ln cap="flat" cmpd="sng" w="9525">
              <a:solidFill>
                <a:srgbClr val="2FF2BA"/>
              </a:solidFill>
              <a:prstDash val="solid"/>
              <a:round/>
              <a:headEnd len="sm" w="sm" type="none"/>
              <a:tailEnd len="sm" w="sm" type="none"/>
            </a:ln>
          </p:spPr>
        </p:pic>
      </p:grpSp>
      <p:sp>
        <p:nvSpPr>
          <p:cNvPr id="170" name="Google Shape;170;p33"/>
          <p:cNvSpPr txBox="1"/>
          <p:nvPr>
            <p:ph type="title"/>
          </p:nvPr>
        </p:nvSpPr>
        <p:spPr>
          <a:xfrm>
            <a:off x="2572050" y="64100"/>
            <a:ext cx="3999900" cy="6051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dk1"/>
              </a:buClr>
              <a:buSzPts val="800"/>
              <a:buFont typeface="Arial"/>
              <a:buNone/>
            </a:pPr>
            <a:r>
              <a:rPr lang="en" sz="2500">
                <a:solidFill>
                  <a:schemeClr val="lt1"/>
                </a:solidFill>
                <a:latin typeface="Poppins SemiBold"/>
                <a:ea typeface="Poppins SemiBold"/>
                <a:cs typeface="Poppins SemiBold"/>
                <a:sym typeface="Poppins SemiBold"/>
              </a:rPr>
              <a:t>Influence maximization</a:t>
            </a:r>
            <a:endParaRPr sz="1500">
              <a:solidFill>
                <a:schemeClr val="lt2"/>
              </a:solidFill>
              <a:latin typeface="Poppins"/>
              <a:ea typeface="Poppins"/>
              <a:cs typeface="Poppins"/>
              <a:sym typeface="Poppins"/>
            </a:endParaRPr>
          </a:p>
        </p:txBody>
      </p:sp>
      <p:sp>
        <p:nvSpPr>
          <p:cNvPr id="171" name="Google Shape;171;p33"/>
          <p:cNvSpPr/>
          <p:nvPr/>
        </p:nvSpPr>
        <p:spPr>
          <a:xfrm>
            <a:off x="4424400" y="2617400"/>
            <a:ext cx="295200" cy="283800"/>
          </a:xfrm>
          <a:prstGeom prst="star5">
            <a:avLst>
              <a:gd fmla="val 19098" name="adj"/>
              <a:gd fmla="val 105146" name="hf"/>
              <a:gd fmla="val 110557" name="vf"/>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3"/>
          <p:cNvSpPr/>
          <p:nvPr/>
        </p:nvSpPr>
        <p:spPr>
          <a:xfrm>
            <a:off x="3043975" y="3848450"/>
            <a:ext cx="295200" cy="2838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3"/>
          <p:cNvSpPr/>
          <p:nvPr/>
        </p:nvSpPr>
        <p:spPr>
          <a:xfrm>
            <a:off x="7006375" y="1791050"/>
            <a:ext cx="295200" cy="2838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3"/>
          <p:cNvSpPr txBox="1"/>
          <p:nvPr/>
        </p:nvSpPr>
        <p:spPr>
          <a:xfrm>
            <a:off x="7301575" y="1748300"/>
            <a:ext cx="101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E7F5FF"/>
                </a:solidFill>
              </a:rPr>
              <a:t>Influencer</a:t>
            </a:r>
            <a:endParaRPr sz="1200">
              <a:solidFill>
                <a:srgbClr val="E7F5FF"/>
              </a:solidFill>
            </a:endParaRPr>
          </a:p>
        </p:txBody>
      </p:sp>
      <p:sp>
        <p:nvSpPr>
          <p:cNvPr id="175" name="Google Shape;175;p33"/>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02" name="Shape 902"/>
        <p:cNvGrpSpPr/>
        <p:nvPr/>
      </p:nvGrpSpPr>
      <p:grpSpPr>
        <a:xfrm>
          <a:off x="0" y="0"/>
          <a:ext cx="0" cy="0"/>
          <a:chOff x="0" y="0"/>
          <a:chExt cx="0" cy="0"/>
        </a:xfrm>
      </p:grpSpPr>
      <p:sp>
        <p:nvSpPr>
          <p:cNvPr id="903" name="Google Shape;903;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Set up</a:t>
            </a:r>
            <a:endParaRPr/>
          </a:p>
        </p:txBody>
      </p:sp>
      <p:sp>
        <p:nvSpPr>
          <p:cNvPr id="904" name="Google Shape;904;p78"/>
          <p:cNvSpPr txBox="1"/>
          <p:nvPr>
            <p:ph idx="1" type="body"/>
          </p:nvPr>
        </p:nvSpPr>
        <p:spPr>
          <a:xfrm>
            <a:off x="353200" y="11322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a:t>80 / 20 split</a:t>
            </a:r>
            <a:endParaRPr b="1"/>
          </a:p>
          <a:p>
            <a:pPr indent="0" lvl="0" marL="0" rtl="0" algn="l">
              <a:spcBef>
                <a:spcPts val="1200"/>
              </a:spcBef>
              <a:spcAft>
                <a:spcPts val="0"/>
              </a:spcAft>
              <a:buNone/>
            </a:pPr>
            <a:r>
              <a:rPr lang="en"/>
              <a:t>Separated the dataset in train and test cascades based on their time of occurrence. We keep the 18,652 diffusion cascades from the last month of recording as a test set and the 97,034 from the previous 11 months as a train set.</a:t>
            </a:r>
            <a:endParaRPr/>
          </a:p>
          <a:p>
            <a:pPr indent="0" lvl="0" marL="0" rtl="0" algn="l">
              <a:spcBef>
                <a:spcPts val="1200"/>
              </a:spcBef>
              <a:spcAft>
                <a:spcPts val="0"/>
              </a:spcAft>
              <a:buNone/>
            </a:pPr>
            <a:r>
              <a:rPr b="1" lang="en"/>
              <a:t>Prediction</a:t>
            </a:r>
            <a:endParaRPr b="1"/>
          </a:p>
          <a:p>
            <a:pPr indent="0" lvl="0" marL="0" rtl="0" algn="l">
              <a:spcBef>
                <a:spcPts val="1200"/>
              </a:spcBef>
              <a:spcAft>
                <a:spcPts val="0"/>
              </a:spcAft>
              <a:buNone/>
            </a:pPr>
            <a:r>
              <a:rPr lang="en"/>
              <a:t>Predict probability of a node appearing in a diffusion started by a seed and apply a greedy heuristic</a:t>
            </a:r>
            <a:endParaRPr/>
          </a:p>
          <a:p>
            <a:pPr indent="0" lvl="0" marL="0" rtl="0" algn="l">
              <a:spcBef>
                <a:spcPts val="1200"/>
              </a:spcBef>
              <a:spcAft>
                <a:spcPts val="0"/>
              </a:spcAft>
              <a:buNone/>
            </a:pPr>
            <a:r>
              <a:rPr b="1" lang="en"/>
              <a:t>Evaluation</a:t>
            </a:r>
            <a:endParaRPr b="1"/>
          </a:p>
          <a:p>
            <a:pPr indent="0" lvl="0" marL="0" rtl="0" algn="l">
              <a:spcBef>
                <a:spcPts val="1200"/>
              </a:spcBef>
              <a:spcAft>
                <a:spcPts val="1200"/>
              </a:spcAft>
              <a:buNone/>
            </a:pPr>
            <a:r>
              <a:rPr lang="en"/>
              <a:t>Compute the number of distinct nodes influenced in the test diffusion cascades by the predicted seed set</a:t>
            </a:r>
            <a:endParaRPr/>
          </a:p>
        </p:txBody>
      </p:sp>
      <p:sp>
        <p:nvSpPr>
          <p:cNvPr id="905" name="Google Shape;905;p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09" name="Shape 909"/>
        <p:cNvGrpSpPr/>
        <p:nvPr/>
      </p:nvGrpSpPr>
      <p:grpSpPr>
        <a:xfrm>
          <a:off x="0" y="0"/>
          <a:ext cx="0" cy="0"/>
          <a:chOff x="0" y="0"/>
          <a:chExt cx="0" cy="0"/>
        </a:xfrm>
      </p:grpSpPr>
      <p:sp>
        <p:nvSpPr>
          <p:cNvPr id="910" name="Google Shape;910;p79"/>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911" name="Google Shape;911;p79"/>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912" name="Google Shape;912;p79"/>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Conclusion</a:t>
            </a:r>
            <a:endParaRPr sz="700"/>
          </a:p>
        </p:txBody>
      </p:sp>
      <p:sp>
        <p:nvSpPr>
          <p:cNvPr id="913" name="Google Shape;913;p79"/>
          <p:cNvSpPr txBox="1"/>
          <p:nvPr/>
        </p:nvSpPr>
        <p:spPr>
          <a:xfrm>
            <a:off x="77400" y="651900"/>
            <a:ext cx="41901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Blah blah title</a:t>
            </a:r>
            <a:endParaRPr sz="700"/>
          </a:p>
        </p:txBody>
      </p:sp>
      <p:sp>
        <p:nvSpPr>
          <p:cNvPr id="914" name="Google Shape;914;p79"/>
          <p:cNvSpPr txBox="1"/>
          <p:nvPr/>
        </p:nvSpPr>
        <p:spPr>
          <a:xfrm>
            <a:off x="77400" y="1108950"/>
            <a:ext cx="4550100" cy="169200"/>
          </a:xfrm>
          <a:prstGeom prst="rect">
            <a:avLst/>
          </a:prstGeom>
          <a:noFill/>
          <a:ln>
            <a:noFill/>
          </a:ln>
        </p:spPr>
        <p:txBody>
          <a:bodyPr anchorCtr="0" anchor="t" bIns="0" lIns="0" spcFirstLastPara="1" rIns="0" wrap="square" tIns="0">
            <a:spAutoFit/>
          </a:bodyPr>
          <a:lstStyle/>
          <a:p>
            <a:pPr indent="0" lvl="0" marL="0" rtl="0" algn="l">
              <a:lnSpc>
                <a:spcPct val="180000"/>
              </a:lnSpc>
              <a:spcBef>
                <a:spcPts val="0"/>
              </a:spcBef>
              <a:spcAft>
                <a:spcPts val="0"/>
              </a:spcAft>
              <a:buNone/>
            </a:pPr>
            <a:r>
              <a:rPr lang="en" sz="1100">
                <a:solidFill>
                  <a:srgbClr val="2D4263"/>
                </a:solidFill>
                <a:latin typeface="Poppins Light"/>
                <a:ea typeface="Poppins Light"/>
                <a:cs typeface="Poppins Light"/>
                <a:sym typeface="Poppins Light"/>
              </a:rPr>
              <a:t>Blah blah</a:t>
            </a:r>
            <a:endParaRPr sz="1100">
              <a:solidFill>
                <a:srgbClr val="2D4263"/>
              </a:solidFill>
              <a:latin typeface="Poppins Light"/>
              <a:ea typeface="Poppins Light"/>
              <a:cs typeface="Poppins Light"/>
              <a:sym typeface="Poppins Light"/>
            </a:endParaRPr>
          </a:p>
        </p:txBody>
      </p:sp>
      <p:sp>
        <p:nvSpPr>
          <p:cNvPr id="915" name="Google Shape;915;p79"/>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lang="en" sz="1200">
                <a:solidFill>
                  <a:srgbClr val="EEEEEE"/>
                </a:solidFill>
                <a:latin typeface="Poppins Medium"/>
                <a:ea typeface="Poppins Medium"/>
                <a:cs typeface="Poppins Medium"/>
                <a:sym typeface="Poppins Medium"/>
              </a:rPr>
              <a:t>IV</a:t>
            </a:r>
            <a:endParaRPr sz="1200">
              <a:solidFill>
                <a:srgbClr val="EEEEEE"/>
              </a:solidFill>
              <a:latin typeface="Poppins Medium"/>
              <a:ea typeface="Poppins Medium"/>
              <a:cs typeface="Poppins Medium"/>
              <a:sym typeface="Poppins Medium"/>
            </a:endParaRPr>
          </a:p>
        </p:txBody>
      </p:sp>
      <p:sp>
        <p:nvSpPr>
          <p:cNvPr id="916" name="Google Shape;916;p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20" name="Shape 920"/>
        <p:cNvGrpSpPr/>
        <p:nvPr/>
      </p:nvGrpSpPr>
      <p:grpSpPr>
        <a:xfrm>
          <a:off x="0" y="0"/>
          <a:ext cx="0" cy="0"/>
          <a:chOff x="0" y="0"/>
          <a:chExt cx="0" cy="0"/>
        </a:xfrm>
      </p:grpSpPr>
      <p:sp>
        <p:nvSpPr>
          <p:cNvPr id="921" name="Google Shape;921;p80"/>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Demographic party definition</a:t>
            </a:r>
            <a:endParaRPr/>
          </a:p>
        </p:txBody>
      </p:sp>
      <p:sp>
        <p:nvSpPr>
          <p:cNvPr id="922" name="Google Shape;922;p80"/>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923" name="Google Shape;923;p80"/>
          <p:cNvPicPr preferRelativeResize="0"/>
          <p:nvPr/>
        </p:nvPicPr>
        <p:blipFill>
          <a:blip r:embed="rId3">
            <a:alphaModFix/>
          </a:blip>
          <a:stretch>
            <a:fillRect/>
          </a:stretch>
        </p:blipFill>
        <p:spPr>
          <a:xfrm>
            <a:off x="350400" y="1751377"/>
            <a:ext cx="3147586" cy="641175"/>
          </a:xfrm>
          <a:prstGeom prst="rect">
            <a:avLst/>
          </a:prstGeom>
          <a:noFill/>
          <a:ln>
            <a:noFill/>
          </a:ln>
        </p:spPr>
      </p:pic>
      <p:pic>
        <p:nvPicPr>
          <p:cNvPr id="924" name="Google Shape;924;p80"/>
          <p:cNvPicPr preferRelativeResize="0"/>
          <p:nvPr/>
        </p:nvPicPr>
        <p:blipFill>
          <a:blip r:embed="rId4">
            <a:alphaModFix/>
          </a:blip>
          <a:stretch>
            <a:fillRect/>
          </a:stretch>
        </p:blipFill>
        <p:spPr>
          <a:xfrm>
            <a:off x="152400" y="1322673"/>
            <a:ext cx="3670699" cy="374075"/>
          </a:xfrm>
          <a:prstGeom prst="rect">
            <a:avLst/>
          </a:prstGeom>
          <a:noFill/>
          <a:ln>
            <a:noFill/>
          </a:ln>
        </p:spPr>
      </p:pic>
      <p:sp>
        <p:nvSpPr>
          <p:cNvPr id="925" name="Google Shape;925;p80"/>
          <p:cNvSpPr txBox="1"/>
          <p:nvPr/>
        </p:nvSpPr>
        <p:spPr>
          <a:xfrm>
            <a:off x="206775" y="2639275"/>
            <a:ext cx="39072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hlinkClick r:id="rId5"/>
              </a:rPr>
              <a:t>https://towardsdatascience.com/how-to-define-fairness-to-detect-and-prevent-discriminatory-outcomes-in-machine-learning-ef23fd408ef2#:~:text=Demographic%20Parity%20states%20that%20the,%E2%80%9Cbeing%20shown%20the%20ad%E2%80%9D</a:t>
            </a:r>
            <a:r>
              <a:rPr lang="en" sz="900"/>
              <a:t>.</a:t>
            </a:r>
            <a:endParaRPr sz="900"/>
          </a:p>
          <a:p>
            <a:pPr indent="0" lvl="0" marL="0" rtl="0" algn="l">
              <a:spcBef>
                <a:spcPts val="0"/>
              </a:spcBef>
              <a:spcAft>
                <a:spcPts val="0"/>
              </a:spcAft>
              <a:buNone/>
            </a:pPr>
            <a:r>
              <a:t/>
            </a:r>
            <a:endParaRPr sz="900"/>
          </a:p>
        </p:txBody>
      </p:sp>
      <p:pic>
        <p:nvPicPr>
          <p:cNvPr id="926" name="Google Shape;926;p80"/>
          <p:cNvPicPr preferRelativeResize="0"/>
          <p:nvPr/>
        </p:nvPicPr>
        <p:blipFill>
          <a:blip r:embed="rId6">
            <a:alphaModFix/>
          </a:blip>
          <a:stretch>
            <a:fillRect/>
          </a:stretch>
        </p:blipFill>
        <p:spPr>
          <a:xfrm>
            <a:off x="5658823" y="1568923"/>
            <a:ext cx="3377775" cy="1172500"/>
          </a:xfrm>
          <a:prstGeom prst="rect">
            <a:avLst/>
          </a:prstGeom>
          <a:noFill/>
          <a:ln>
            <a:noFill/>
          </a:ln>
        </p:spPr>
      </p:pic>
      <p:sp>
        <p:nvSpPr>
          <p:cNvPr id="927" name="Google Shape;927;p80"/>
          <p:cNvSpPr txBox="1"/>
          <p:nvPr/>
        </p:nvSpPr>
        <p:spPr>
          <a:xfrm>
            <a:off x="6105000" y="2821600"/>
            <a:ext cx="2658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hlinkClick r:id="rId7"/>
              </a:rPr>
              <a:t>https://www.slideshare.net/SuryaDutta4/fairness-and-bias-in-machine-learning</a:t>
            </a:r>
            <a:endParaRPr sz="1000"/>
          </a:p>
          <a:p>
            <a:pPr indent="0" lvl="0" marL="0" rtl="0" algn="l">
              <a:spcBef>
                <a:spcPts val="0"/>
              </a:spcBef>
              <a:spcAft>
                <a:spcPts val="0"/>
              </a:spcAft>
              <a:buNone/>
            </a:pPr>
            <a:r>
              <a:rPr lang="en" sz="1000"/>
              <a:t>Slide 40-42 ^</a:t>
            </a:r>
            <a:endParaRPr sz="10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31" name="Shape 931"/>
        <p:cNvGrpSpPr/>
        <p:nvPr/>
      </p:nvGrpSpPr>
      <p:grpSpPr>
        <a:xfrm>
          <a:off x="0" y="0"/>
          <a:ext cx="0" cy="0"/>
          <a:chOff x="0" y="0"/>
          <a:chExt cx="0" cy="0"/>
        </a:xfrm>
      </p:grpSpPr>
      <p:sp>
        <p:nvSpPr>
          <p:cNvPr id="932" name="Google Shape;932;p81"/>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933" name="Google Shape;933;p81"/>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934" name="Google Shape;934;p81"/>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Ethical Considerations</a:t>
            </a:r>
            <a:endParaRPr sz="700"/>
          </a:p>
        </p:txBody>
      </p:sp>
      <p:sp>
        <p:nvSpPr>
          <p:cNvPr id="935" name="Google Shape;935;p81"/>
          <p:cNvSpPr txBox="1"/>
          <p:nvPr/>
        </p:nvSpPr>
        <p:spPr>
          <a:xfrm>
            <a:off x="77400" y="651900"/>
            <a:ext cx="41901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Is this fair information </a:t>
            </a:r>
            <a:r>
              <a:rPr lang="en" sz="1500">
                <a:solidFill>
                  <a:srgbClr val="2D4263"/>
                </a:solidFill>
                <a:latin typeface="Poppins Medium"/>
                <a:ea typeface="Poppins Medium"/>
                <a:cs typeface="Poppins Medium"/>
                <a:sym typeface="Poppins Medium"/>
              </a:rPr>
              <a:t>spread</a:t>
            </a:r>
            <a:r>
              <a:rPr lang="en" sz="1500">
                <a:solidFill>
                  <a:srgbClr val="2D4263"/>
                </a:solidFill>
                <a:latin typeface="Poppins Medium"/>
                <a:ea typeface="Poppins Medium"/>
                <a:cs typeface="Poppins Medium"/>
                <a:sym typeface="Poppins Medium"/>
              </a:rPr>
              <a:t>?</a:t>
            </a:r>
            <a:endParaRPr sz="700"/>
          </a:p>
        </p:txBody>
      </p:sp>
      <p:sp>
        <p:nvSpPr>
          <p:cNvPr id="936" name="Google Shape;936;p81"/>
          <p:cNvSpPr txBox="1"/>
          <p:nvPr/>
        </p:nvSpPr>
        <p:spPr>
          <a:xfrm>
            <a:off x="77400" y="1108950"/>
            <a:ext cx="4550100" cy="1693200"/>
          </a:xfrm>
          <a:prstGeom prst="rect">
            <a:avLst/>
          </a:prstGeom>
          <a:noFill/>
          <a:ln>
            <a:noFill/>
          </a:ln>
        </p:spPr>
        <p:txBody>
          <a:bodyPr anchorCtr="0" anchor="t" bIns="0" lIns="0" spcFirstLastPara="1" rIns="0" wrap="square" tIns="0">
            <a:spAutoFit/>
          </a:bodyPr>
          <a:lstStyle/>
          <a:p>
            <a:pPr indent="0" lvl="0" marL="0" rtl="0" algn="l">
              <a:lnSpc>
                <a:spcPct val="180000"/>
              </a:lnSpc>
              <a:spcBef>
                <a:spcPts val="0"/>
              </a:spcBef>
              <a:spcAft>
                <a:spcPts val="0"/>
              </a:spcAft>
              <a:buNone/>
            </a:pPr>
            <a:r>
              <a:rPr lang="en" sz="1100">
                <a:solidFill>
                  <a:srgbClr val="2D4263"/>
                </a:solidFill>
                <a:latin typeface="Poppins Light"/>
                <a:ea typeface="Poppins Light"/>
                <a:cs typeface="Poppins Light"/>
                <a:sym typeface="Poppins Light"/>
              </a:rPr>
              <a:t>Consider….</a:t>
            </a:r>
            <a:endParaRPr sz="1100">
              <a:solidFill>
                <a:srgbClr val="2D4263"/>
              </a:solidFill>
              <a:latin typeface="Poppins Light"/>
              <a:ea typeface="Poppins Light"/>
              <a:cs typeface="Poppins Light"/>
              <a:sym typeface="Poppins Light"/>
            </a:endParaRPr>
          </a:p>
          <a:p>
            <a:pPr indent="-298450" lvl="0" marL="457200" rtl="0" algn="l">
              <a:lnSpc>
                <a:spcPct val="180000"/>
              </a:lnSpc>
              <a:spcBef>
                <a:spcPts val="0"/>
              </a:spcBef>
              <a:spcAft>
                <a:spcPts val="0"/>
              </a:spcAft>
              <a:buClr>
                <a:srgbClr val="2D4263"/>
              </a:buClr>
              <a:buSzPts val="1100"/>
              <a:buFont typeface="Poppins Light"/>
              <a:buChar char="●"/>
            </a:pPr>
            <a:r>
              <a:rPr lang="en" sz="1100">
                <a:solidFill>
                  <a:srgbClr val="2D4263"/>
                </a:solidFill>
                <a:latin typeface="Poppins Light"/>
                <a:ea typeface="Poppins Light"/>
                <a:cs typeface="Poppins Light"/>
                <a:sym typeface="Poppins Light"/>
              </a:rPr>
              <a:t>Which attributes are measured, and how</a:t>
            </a:r>
            <a:endParaRPr sz="1100">
              <a:solidFill>
                <a:srgbClr val="2D4263"/>
              </a:solidFill>
              <a:latin typeface="Poppins Light"/>
              <a:ea typeface="Poppins Light"/>
              <a:cs typeface="Poppins Light"/>
              <a:sym typeface="Poppins Light"/>
            </a:endParaRPr>
          </a:p>
          <a:p>
            <a:pPr indent="-298450" lvl="0" marL="457200" rtl="0" algn="l">
              <a:lnSpc>
                <a:spcPct val="180000"/>
              </a:lnSpc>
              <a:spcBef>
                <a:spcPts val="0"/>
              </a:spcBef>
              <a:spcAft>
                <a:spcPts val="0"/>
              </a:spcAft>
              <a:buClr>
                <a:srgbClr val="2D4263"/>
              </a:buClr>
              <a:buSzPts val="1100"/>
              <a:buFont typeface="Poppins Light"/>
              <a:buChar char="●"/>
            </a:pPr>
            <a:r>
              <a:rPr lang="en" sz="1100">
                <a:solidFill>
                  <a:srgbClr val="2D4263"/>
                </a:solidFill>
                <a:latin typeface="Poppins Light"/>
                <a:ea typeface="Poppins Light"/>
                <a:cs typeface="Poppins Light"/>
                <a:sym typeface="Poppins Light"/>
              </a:rPr>
              <a:t>Intersectionality </a:t>
            </a:r>
            <a:endParaRPr sz="1100">
              <a:solidFill>
                <a:srgbClr val="2D4263"/>
              </a:solidFill>
              <a:latin typeface="Poppins Light"/>
              <a:ea typeface="Poppins Light"/>
              <a:cs typeface="Poppins Light"/>
              <a:sym typeface="Poppins Light"/>
            </a:endParaRPr>
          </a:p>
          <a:p>
            <a:pPr indent="-298450" lvl="0" marL="457200" rtl="0" algn="l">
              <a:lnSpc>
                <a:spcPct val="180000"/>
              </a:lnSpc>
              <a:spcBef>
                <a:spcPts val="0"/>
              </a:spcBef>
              <a:spcAft>
                <a:spcPts val="0"/>
              </a:spcAft>
              <a:buClr>
                <a:srgbClr val="2D4263"/>
              </a:buClr>
              <a:buSzPts val="1100"/>
              <a:buFont typeface="Poppins Light"/>
              <a:buChar char="●"/>
            </a:pPr>
            <a:r>
              <a:rPr lang="en" sz="1100">
                <a:solidFill>
                  <a:srgbClr val="2D4263"/>
                </a:solidFill>
                <a:latin typeface="Poppins Light"/>
                <a:ea typeface="Poppins Light"/>
                <a:cs typeface="Poppins Light"/>
                <a:sym typeface="Poppins Light"/>
              </a:rPr>
              <a:t>Other definitions of fairness</a:t>
            </a:r>
            <a:endParaRPr sz="1100">
              <a:solidFill>
                <a:srgbClr val="2D4263"/>
              </a:solidFill>
              <a:latin typeface="Poppins Light"/>
              <a:ea typeface="Poppins Light"/>
              <a:cs typeface="Poppins Light"/>
              <a:sym typeface="Poppins Light"/>
            </a:endParaRPr>
          </a:p>
          <a:p>
            <a:pPr indent="-298450" lvl="0" marL="457200" rtl="0" algn="l">
              <a:lnSpc>
                <a:spcPct val="180000"/>
              </a:lnSpc>
              <a:spcBef>
                <a:spcPts val="0"/>
              </a:spcBef>
              <a:spcAft>
                <a:spcPts val="0"/>
              </a:spcAft>
              <a:buClr>
                <a:srgbClr val="2D4263"/>
              </a:buClr>
              <a:buSzPts val="1100"/>
              <a:buFont typeface="Poppins Light"/>
              <a:buChar char="●"/>
            </a:pPr>
            <a:r>
              <a:rPr lang="en" sz="1100">
                <a:solidFill>
                  <a:srgbClr val="2D4263"/>
                </a:solidFill>
                <a:latin typeface="Poppins Light"/>
                <a:ea typeface="Poppins Light"/>
                <a:cs typeface="Poppins Light"/>
                <a:sym typeface="Poppins Light"/>
              </a:rPr>
              <a:t>Who is excluded from network</a:t>
            </a:r>
            <a:endParaRPr sz="1100">
              <a:solidFill>
                <a:srgbClr val="2D4263"/>
              </a:solidFill>
              <a:latin typeface="Poppins Light"/>
              <a:ea typeface="Poppins Light"/>
              <a:cs typeface="Poppins Light"/>
              <a:sym typeface="Poppins Light"/>
            </a:endParaRPr>
          </a:p>
          <a:p>
            <a:pPr indent="-298450" lvl="0" marL="457200" rtl="0" algn="l">
              <a:lnSpc>
                <a:spcPct val="180000"/>
              </a:lnSpc>
              <a:spcBef>
                <a:spcPts val="0"/>
              </a:spcBef>
              <a:spcAft>
                <a:spcPts val="0"/>
              </a:spcAft>
              <a:buClr>
                <a:srgbClr val="2D4263"/>
              </a:buClr>
              <a:buSzPts val="1100"/>
              <a:buFont typeface="Poppins Light"/>
              <a:buChar char="●"/>
            </a:pPr>
            <a:r>
              <a:rPr lang="en" sz="1100">
                <a:solidFill>
                  <a:srgbClr val="2D4263"/>
                </a:solidFill>
                <a:latin typeface="Poppins Light"/>
                <a:ea typeface="Poppins Light"/>
                <a:cs typeface="Poppins Light"/>
                <a:sym typeface="Poppins Light"/>
              </a:rPr>
              <a:t>Including social actors</a:t>
            </a:r>
            <a:endParaRPr sz="1100">
              <a:solidFill>
                <a:srgbClr val="2D4263"/>
              </a:solidFill>
              <a:latin typeface="Poppins Light"/>
              <a:ea typeface="Poppins Light"/>
              <a:cs typeface="Poppins Light"/>
              <a:sym typeface="Poppins Light"/>
            </a:endParaRPr>
          </a:p>
        </p:txBody>
      </p:sp>
      <p:sp>
        <p:nvSpPr>
          <p:cNvPr id="937" name="Google Shape;937;p81"/>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lang="en" sz="1200">
                <a:solidFill>
                  <a:srgbClr val="EEEEEE"/>
                </a:solidFill>
                <a:latin typeface="Poppins Medium"/>
                <a:ea typeface="Poppins Medium"/>
                <a:cs typeface="Poppins Medium"/>
                <a:sym typeface="Poppins Medium"/>
              </a:rPr>
              <a:t>III</a:t>
            </a:r>
            <a:endParaRPr sz="1200">
              <a:solidFill>
                <a:srgbClr val="EEEEEE"/>
              </a:solidFill>
              <a:latin typeface="Poppins Medium"/>
              <a:ea typeface="Poppins Medium"/>
              <a:cs typeface="Poppins Medium"/>
              <a:sym typeface="Poppins Medium"/>
            </a:endParaRPr>
          </a:p>
        </p:txBody>
      </p:sp>
      <p:sp>
        <p:nvSpPr>
          <p:cNvPr id="938" name="Google Shape;938;p8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39" name="Google Shape;939;p81"/>
          <p:cNvSpPr txBox="1"/>
          <p:nvPr/>
        </p:nvSpPr>
        <p:spPr>
          <a:xfrm>
            <a:off x="5486725" y="1715400"/>
            <a:ext cx="2428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t>Visual??</a:t>
            </a:r>
            <a:endParaRPr b="1" sz="2400"/>
          </a:p>
        </p:txBody>
      </p:sp>
      <p:pic>
        <p:nvPicPr>
          <p:cNvPr id="940" name="Google Shape;940;p81"/>
          <p:cNvPicPr preferRelativeResize="0"/>
          <p:nvPr/>
        </p:nvPicPr>
        <p:blipFill>
          <a:blip r:embed="rId3">
            <a:alphaModFix/>
          </a:blip>
          <a:stretch>
            <a:fillRect/>
          </a:stretch>
        </p:blipFill>
        <p:spPr>
          <a:xfrm>
            <a:off x="3429678" y="2802150"/>
            <a:ext cx="2428800" cy="1631859"/>
          </a:xfrm>
          <a:prstGeom prst="rect">
            <a:avLst/>
          </a:prstGeom>
          <a:noFill/>
          <a:ln>
            <a:noFill/>
          </a:ln>
        </p:spPr>
      </p:pic>
      <p:pic>
        <p:nvPicPr>
          <p:cNvPr id="941" name="Google Shape;941;p81"/>
          <p:cNvPicPr preferRelativeResize="0"/>
          <p:nvPr/>
        </p:nvPicPr>
        <p:blipFill>
          <a:blip r:embed="rId4">
            <a:alphaModFix/>
          </a:blip>
          <a:stretch>
            <a:fillRect/>
          </a:stretch>
        </p:blipFill>
        <p:spPr>
          <a:xfrm>
            <a:off x="3595675" y="1191638"/>
            <a:ext cx="1952649" cy="1301776"/>
          </a:xfrm>
          <a:prstGeom prst="rect">
            <a:avLst/>
          </a:prstGeom>
          <a:noFill/>
          <a:ln>
            <a:noFill/>
          </a:ln>
        </p:spPr>
      </p:pic>
      <p:pic>
        <p:nvPicPr>
          <p:cNvPr id="942" name="Google Shape;942;p81"/>
          <p:cNvPicPr preferRelativeResize="0"/>
          <p:nvPr/>
        </p:nvPicPr>
        <p:blipFill>
          <a:blip r:embed="rId5">
            <a:alphaModFix/>
          </a:blip>
          <a:stretch>
            <a:fillRect/>
          </a:stretch>
        </p:blipFill>
        <p:spPr>
          <a:xfrm>
            <a:off x="6163650" y="2802150"/>
            <a:ext cx="2857500" cy="1600200"/>
          </a:xfrm>
          <a:prstGeom prst="rect">
            <a:avLst/>
          </a:prstGeom>
          <a:noFill/>
          <a:ln>
            <a:noFill/>
          </a:ln>
        </p:spPr>
      </p:pic>
      <p:pic>
        <p:nvPicPr>
          <p:cNvPr id="943" name="Google Shape;943;p81"/>
          <p:cNvPicPr preferRelativeResize="0"/>
          <p:nvPr/>
        </p:nvPicPr>
        <p:blipFill>
          <a:blip r:embed="rId6">
            <a:alphaModFix/>
          </a:blip>
          <a:stretch>
            <a:fillRect/>
          </a:stretch>
        </p:blipFill>
        <p:spPr>
          <a:xfrm>
            <a:off x="152400" y="2954550"/>
            <a:ext cx="2036550" cy="2036550"/>
          </a:xfrm>
          <a:prstGeom prst="rect">
            <a:avLst/>
          </a:prstGeom>
          <a:noFill/>
          <a:ln>
            <a:noFill/>
          </a:ln>
        </p:spPr>
      </p:pic>
      <p:pic>
        <p:nvPicPr>
          <p:cNvPr id="944" name="Google Shape;944;p81"/>
          <p:cNvPicPr preferRelativeResize="0"/>
          <p:nvPr/>
        </p:nvPicPr>
        <p:blipFill>
          <a:blip r:embed="rId7">
            <a:alphaModFix/>
          </a:blip>
          <a:stretch>
            <a:fillRect/>
          </a:stretch>
        </p:blipFill>
        <p:spPr>
          <a:xfrm>
            <a:off x="6480574" y="234975"/>
            <a:ext cx="2504177" cy="16563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82"/>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950" name="Google Shape;950;p82"/>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951" name="Google Shape;951;p82"/>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FPS and FAC Models</a:t>
            </a:r>
            <a:endParaRPr sz="700"/>
          </a:p>
        </p:txBody>
      </p:sp>
      <p:sp>
        <p:nvSpPr>
          <p:cNvPr id="952" name="Google Shape;952;p82"/>
          <p:cNvSpPr txBox="1"/>
          <p:nvPr/>
        </p:nvSpPr>
        <p:spPr>
          <a:xfrm>
            <a:off x="77400" y="651900"/>
            <a:ext cx="41901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FPS (Fairness-based Participant Sampling)</a:t>
            </a:r>
            <a:endParaRPr sz="700"/>
          </a:p>
        </p:txBody>
      </p:sp>
      <p:sp>
        <p:nvSpPr>
          <p:cNvPr id="953" name="Google Shape;953;p82"/>
          <p:cNvSpPr txBox="1"/>
          <p:nvPr/>
        </p:nvSpPr>
        <p:spPr>
          <a:xfrm>
            <a:off x="-25" y="1138650"/>
            <a:ext cx="4550100" cy="1693200"/>
          </a:xfrm>
          <a:prstGeom prst="rect">
            <a:avLst/>
          </a:prstGeom>
          <a:noFill/>
          <a:ln>
            <a:noFill/>
          </a:ln>
        </p:spPr>
        <p:txBody>
          <a:bodyPr anchorCtr="0" anchor="t" bIns="0" lIns="0" spcFirstLastPara="1" rIns="0" wrap="square" tIns="0">
            <a:spAutoFit/>
          </a:bodyPr>
          <a:lstStyle/>
          <a:p>
            <a:pPr indent="-184150" lvl="1" marL="457200" rtl="0" algn="l">
              <a:lnSpc>
                <a:spcPct val="180000"/>
              </a:lnSpc>
              <a:spcBef>
                <a:spcPts val="0"/>
              </a:spcBef>
              <a:spcAft>
                <a:spcPts val="0"/>
              </a:spcAft>
              <a:buClr>
                <a:srgbClr val="2D4263"/>
              </a:buClr>
              <a:buSzPts val="1100"/>
              <a:buFont typeface="Poppins Light"/>
              <a:buChar char="•"/>
            </a:pPr>
            <a:r>
              <a:rPr lang="en" sz="1100">
                <a:solidFill>
                  <a:srgbClr val="2D4263"/>
                </a:solidFill>
                <a:latin typeface="Poppins Light"/>
                <a:ea typeface="Poppins Light"/>
                <a:cs typeface="Poppins Light"/>
                <a:sym typeface="Poppins Light"/>
              </a:rPr>
              <a:t>Implements a fairness-based penalty</a:t>
            </a:r>
            <a:endParaRPr sz="1100">
              <a:solidFill>
                <a:srgbClr val="2D4263"/>
              </a:solidFill>
              <a:latin typeface="Poppins"/>
              <a:ea typeface="Poppins"/>
              <a:cs typeface="Poppins"/>
              <a:sym typeface="Poppins"/>
            </a:endParaRPr>
          </a:p>
          <a:p>
            <a:pPr indent="-184150" lvl="1" marL="457200" rtl="0" algn="l">
              <a:lnSpc>
                <a:spcPct val="180000"/>
              </a:lnSpc>
              <a:spcBef>
                <a:spcPts val="0"/>
              </a:spcBef>
              <a:spcAft>
                <a:spcPts val="0"/>
              </a:spcAft>
              <a:buClr>
                <a:srgbClr val="2D4263"/>
              </a:buClr>
              <a:buSzPts val="1100"/>
              <a:buFont typeface="Poppins Light"/>
              <a:buChar char="•"/>
            </a:pPr>
            <a:r>
              <a:rPr b="1" lang="en" sz="1100">
                <a:solidFill>
                  <a:srgbClr val="2D4263"/>
                </a:solidFill>
                <a:latin typeface="Poppins"/>
                <a:ea typeface="Poppins"/>
                <a:cs typeface="Poppins"/>
                <a:sym typeface="Poppins"/>
              </a:rPr>
              <a:t>Input</a:t>
            </a:r>
            <a:r>
              <a:rPr lang="en" sz="1100">
                <a:solidFill>
                  <a:srgbClr val="2D4263"/>
                </a:solidFill>
                <a:latin typeface="Poppins Light"/>
                <a:ea typeface="Poppins Light"/>
                <a:cs typeface="Poppins Light"/>
                <a:sym typeface="Poppins Light"/>
              </a:rPr>
              <a:t>: one-hot encoding indicating whether each node was influenced by given node </a:t>
            </a:r>
            <a:r>
              <a:rPr i="1" lang="en" sz="1100">
                <a:solidFill>
                  <a:srgbClr val="2D4263"/>
                </a:solidFill>
                <a:latin typeface="Poppins Light"/>
                <a:ea typeface="Poppins Light"/>
                <a:cs typeface="Poppins Light"/>
                <a:sym typeface="Poppins Light"/>
              </a:rPr>
              <a:t>u</a:t>
            </a:r>
            <a:endParaRPr i="1" sz="1100">
              <a:solidFill>
                <a:srgbClr val="2D4263"/>
              </a:solidFill>
              <a:latin typeface="Poppins Light"/>
              <a:ea typeface="Poppins Light"/>
              <a:cs typeface="Poppins Light"/>
              <a:sym typeface="Poppins Light"/>
            </a:endParaRPr>
          </a:p>
          <a:p>
            <a:pPr indent="-184150" lvl="1" marL="457200" rtl="0" algn="l">
              <a:lnSpc>
                <a:spcPct val="180000"/>
              </a:lnSpc>
              <a:spcBef>
                <a:spcPts val="0"/>
              </a:spcBef>
              <a:spcAft>
                <a:spcPts val="0"/>
              </a:spcAft>
              <a:buClr>
                <a:srgbClr val="2D4263"/>
              </a:buClr>
              <a:buSzPts val="1100"/>
              <a:buFont typeface="Poppins Light"/>
              <a:buChar char="•"/>
            </a:pPr>
            <a:r>
              <a:rPr b="1" lang="en" sz="1100">
                <a:solidFill>
                  <a:srgbClr val="2D4263"/>
                </a:solidFill>
                <a:latin typeface="Poppins"/>
                <a:ea typeface="Poppins"/>
                <a:cs typeface="Poppins"/>
                <a:sym typeface="Poppins"/>
              </a:rPr>
              <a:t>Output</a:t>
            </a:r>
            <a:r>
              <a:rPr lang="en" sz="1100">
                <a:solidFill>
                  <a:srgbClr val="2D4263"/>
                </a:solidFill>
                <a:latin typeface="Poppins Light"/>
                <a:ea typeface="Poppins Light"/>
                <a:cs typeface="Poppins Light"/>
                <a:sym typeface="Poppins Light"/>
              </a:rPr>
              <a:t>: vector with probabilities that a given node will influence the other nodes</a:t>
            </a:r>
            <a:endParaRPr sz="1100">
              <a:solidFill>
                <a:srgbClr val="2D4263"/>
              </a:solidFill>
              <a:latin typeface="Poppins Light"/>
              <a:ea typeface="Poppins Light"/>
              <a:cs typeface="Poppins Light"/>
              <a:sym typeface="Poppins Light"/>
            </a:endParaRPr>
          </a:p>
          <a:p>
            <a:pPr indent="0" lvl="0" marL="0" rtl="0" algn="l">
              <a:lnSpc>
                <a:spcPct val="180000"/>
              </a:lnSpc>
              <a:spcBef>
                <a:spcPts val="0"/>
              </a:spcBef>
              <a:spcAft>
                <a:spcPts val="0"/>
              </a:spcAft>
              <a:buNone/>
            </a:pPr>
            <a:r>
              <a:t/>
            </a:r>
            <a:endParaRPr sz="1100">
              <a:solidFill>
                <a:srgbClr val="2D4263"/>
              </a:solidFill>
              <a:latin typeface="Poppins Light"/>
              <a:ea typeface="Poppins Light"/>
              <a:cs typeface="Poppins Light"/>
              <a:sym typeface="Poppins Light"/>
            </a:endParaRPr>
          </a:p>
        </p:txBody>
      </p:sp>
      <p:pic>
        <p:nvPicPr>
          <p:cNvPr id="954" name="Google Shape;954;p82"/>
          <p:cNvPicPr preferRelativeResize="0"/>
          <p:nvPr/>
        </p:nvPicPr>
        <p:blipFill>
          <a:blip r:embed="rId3">
            <a:alphaModFix/>
          </a:blip>
          <a:stretch>
            <a:fillRect/>
          </a:stretch>
        </p:blipFill>
        <p:spPr>
          <a:xfrm>
            <a:off x="4549950" y="651900"/>
            <a:ext cx="4590325" cy="2174062"/>
          </a:xfrm>
          <a:prstGeom prst="rect">
            <a:avLst/>
          </a:prstGeom>
          <a:noFill/>
          <a:ln>
            <a:noFill/>
          </a:ln>
        </p:spPr>
      </p:pic>
      <p:pic>
        <p:nvPicPr>
          <p:cNvPr id="955" name="Google Shape;955;p82"/>
          <p:cNvPicPr preferRelativeResize="0"/>
          <p:nvPr/>
        </p:nvPicPr>
        <p:blipFill>
          <a:blip r:embed="rId4">
            <a:alphaModFix/>
          </a:blip>
          <a:stretch>
            <a:fillRect/>
          </a:stretch>
        </p:blipFill>
        <p:spPr>
          <a:xfrm>
            <a:off x="5036850" y="2885975"/>
            <a:ext cx="3841988" cy="2257525"/>
          </a:xfrm>
          <a:prstGeom prst="rect">
            <a:avLst/>
          </a:prstGeom>
          <a:noFill/>
          <a:ln>
            <a:noFill/>
          </a:ln>
        </p:spPr>
      </p:pic>
      <p:sp>
        <p:nvSpPr>
          <p:cNvPr id="956" name="Google Shape;956;p82"/>
          <p:cNvSpPr txBox="1"/>
          <p:nvPr/>
        </p:nvSpPr>
        <p:spPr>
          <a:xfrm>
            <a:off x="77373" y="2654975"/>
            <a:ext cx="41241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FAC (Fairness as Context)</a:t>
            </a:r>
            <a:endParaRPr sz="700"/>
          </a:p>
        </p:txBody>
      </p:sp>
      <p:sp>
        <p:nvSpPr>
          <p:cNvPr id="957" name="Google Shape;957;p82"/>
          <p:cNvSpPr txBox="1"/>
          <p:nvPr/>
        </p:nvSpPr>
        <p:spPr>
          <a:xfrm>
            <a:off x="-25" y="3019600"/>
            <a:ext cx="4865100" cy="2302800"/>
          </a:xfrm>
          <a:prstGeom prst="rect">
            <a:avLst/>
          </a:prstGeom>
          <a:noFill/>
          <a:ln>
            <a:noFill/>
          </a:ln>
        </p:spPr>
        <p:txBody>
          <a:bodyPr anchorCtr="0" anchor="t" bIns="0" lIns="0" spcFirstLastPara="1" rIns="0" wrap="square" tIns="0">
            <a:spAutoFit/>
          </a:bodyPr>
          <a:lstStyle/>
          <a:p>
            <a:pPr indent="-184150" lvl="1" marL="457200" rtl="0" algn="l">
              <a:lnSpc>
                <a:spcPct val="180000"/>
              </a:lnSpc>
              <a:spcBef>
                <a:spcPts val="0"/>
              </a:spcBef>
              <a:spcAft>
                <a:spcPts val="0"/>
              </a:spcAft>
              <a:buClr>
                <a:srgbClr val="2D4263"/>
              </a:buClr>
              <a:buSzPts val="1100"/>
              <a:buFont typeface="Poppins Light"/>
              <a:buChar char="•"/>
            </a:pPr>
            <a:r>
              <a:rPr lang="en" sz="1100">
                <a:solidFill>
                  <a:srgbClr val="2D4263"/>
                </a:solidFill>
                <a:latin typeface="Poppins Light"/>
                <a:ea typeface="Poppins Light"/>
                <a:cs typeface="Poppins Light"/>
                <a:sym typeface="Poppins Light"/>
              </a:rPr>
              <a:t>Implements two separate neural networks (with shared hidden layer)</a:t>
            </a:r>
            <a:endParaRPr sz="1100">
              <a:solidFill>
                <a:srgbClr val="2D4263"/>
              </a:solidFill>
              <a:latin typeface="Poppins Light"/>
              <a:ea typeface="Poppins Light"/>
              <a:cs typeface="Poppins Light"/>
              <a:sym typeface="Poppins Light"/>
            </a:endParaRPr>
          </a:p>
          <a:p>
            <a:pPr indent="-184150" lvl="1" marL="457200" rtl="0" algn="l">
              <a:lnSpc>
                <a:spcPct val="180000"/>
              </a:lnSpc>
              <a:spcBef>
                <a:spcPts val="0"/>
              </a:spcBef>
              <a:spcAft>
                <a:spcPts val="0"/>
              </a:spcAft>
              <a:buClr>
                <a:srgbClr val="2D4263"/>
              </a:buClr>
              <a:buSzPts val="1100"/>
              <a:buFont typeface="Poppins Light"/>
              <a:buChar char="•"/>
            </a:pPr>
            <a:r>
              <a:rPr b="1" lang="en" sz="1100">
                <a:solidFill>
                  <a:srgbClr val="2D4263"/>
                </a:solidFill>
                <a:latin typeface="Poppins"/>
                <a:ea typeface="Poppins"/>
                <a:cs typeface="Poppins"/>
                <a:sym typeface="Poppins"/>
              </a:rPr>
              <a:t>Input for top NN</a:t>
            </a:r>
            <a:r>
              <a:rPr lang="en" sz="1100">
                <a:solidFill>
                  <a:srgbClr val="2D4263"/>
                </a:solidFill>
                <a:latin typeface="Poppins Light"/>
                <a:ea typeface="Poppins Light"/>
                <a:cs typeface="Poppins Light"/>
                <a:sym typeface="Poppins Light"/>
              </a:rPr>
              <a:t>: one-hot encoded node participation contexts</a:t>
            </a:r>
            <a:endParaRPr sz="1100">
              <a:solidFill>
                <a:srgbClr val="2D4263"/>
              </a:solidFill>
              <a:latin typeface="Poppins Light"/>
              <a:ea typeface="Poppins Light"/>
              <a:cs typeface="Poppins Light"/>
              <a:sym typeface="Poppins Light"/>
            </a:endParaRPr>
          </a:p>
          <a:p>
            <a:pPr indent="-184150" lvl="1" marL="457200" rtl="0" algn="l">
              <a:lnSpc>
                <a:spcPct val="180000"/>
              </a:lnSpc>
              <a:spcBef>
                <a:spcPts val="0"/>
              </a:spcBef>
              <a:spcAft>
                <a:spcPts val="0"/>
              </a:spcAft>
              <a:buClr>
                <a:srgbClr val="2D4263"/>
              </a:buClr>
              <a:buSzPts val="1100"/>
              <a:buFont typeface="Poppins Light"/>
              <a:buChar char="•"/>
            </a:pPr>
            <a:r>
              <a:rPr b="1" lang="en" sz="1100">
                <a:solidFill>
                  <a:srgbClr val="2D4263"/>
                </a:solidFill>
                <a:latin typeface="Poppins"/>
                <a:ea typeface="Poppins"/>
                <a:cs typeface="Poppins"/>
                <a:sym typeface="Poppins"/>
              </a:rPr>
              <a:t>Input for bottom NN</a:t>
            </a:r>
            <a:r>
              <a:rPr lang="en" sz="1100">
                <a:solidFill>
                  <a:srgbClr val="2D4263"/>
                </a:solidFill>
                <a:latin typeface="Poppins Light"/>
                <a:ea typeface="Poppins Light"/>
                <a:cs typeface="Poppins Light"/>
                <a:sym typeface="Poppins Light"/>
              </a:rPr>
              <a:t>: weighted average fairness of a given influencer</a:t>
            </a:r>
            <a:endParaRPr sz="1100">
              <a:solidFill>
                <a:srgbClr val="2D4263"/>
              </a:solidFill>
              <a:latin typeface="Poppins Light"/>
              <a:ea typeface="Poppins Light"/>
              <a:cs typeface="Poppins Light"/>
              <a:sym typeface="Poppins Light"/>
            </a:endParaRPr>
          </a:p>
          <a:p>
            <a:pPr indent="-184150" lvl="1" marL="457200" rtl="0" algn="l">
              <a:lnSpc>
                <a:spcPct val="180000"/>
              </a:lnSpc>
              <a:spcBef>
                <a:spcPts val="0"/>
              </a:spcBef>
              <a:spcAft>
                <a:spcPts val="0"/>
              </a:spcAft>
              <a:buClr>
                <a:srgbClr val="2D4263"/>
              </a:buClr>
              <a:buSzPts val="1100"/>
              <a:buFont typeface="Poppins Light"/>
              <a:buChar char="•"/>
            </a:pPr>
            <a:r>
              <a:rPr b="1" lang="en" sz="1100">
                <a:solidFill>
                  <a:srgbClr val="2D4263"/>
                </a:solidFill>
                <a:latin typeface="Poppins"/>
                <a:ea typeface="Poppins"/>
                <a:cs typeface="Poppins"/>
                <a:sym typeface="Poppins"/>
              </a:rPr>
              <a:t>Output</a:t>
            </a:r>
            <a:r>
              <a:rPr lang="en" sz="1100">
                <a:solidFill>
                  <a:srgbClr val="2D4263"/>
                </a:solidFill>
                <a:latin typeface="Poppins Light"/>
                <a:ea typeface="Poppins Light"/>
                <a:cs typeface="Poppins Light"/>
                <a:sym typeface="Poppins Light"/>
              </a:rPr>
              <a:t>: vector with probabilities that a given node will influence the other nodes</a:t>
            </a:r>
            <a:endParaRPr b="1" sz="1100">
              <a:solidFill>
                <a:srgbClr val="2D4263"/>
              </a:solidFill>
              <a:latin typeface="Poppins"/>
              <a:ea typeface="Poppins"/>
              <a:cs typeface="Poppins"/>
              <a:sym typeface="Poppins"/>
            </a:endParaRPr>
          </a:p>
          <a:p>
            <a:pPr indent="0" lvl="0" marL="0" rtl="0" algn="l">
              <a:lnSpc>
                <a:spcPct val="180000"/>
              </a:lnSpc>
              <a:spcBef>
                <a:spcPts val="0"/>
              </a:spcBef>
              <a:spcAft>
                <a:spcPts val="0"/>
              </a:spcAft>
              <a:buNone/>
            </a:pPr>
            <a:r>
              <a:t/>
            </a:r>
            <a:endParaRPr sz="1100">
              <a:solidFill>
                <a:srgbClr val="2D4263"/>
              </a:solidFill>
              <a:latin typeface="Poppins Light"/>
              <a:ea typeface="Poppins Light"/>
              <a:cs typeface="Poppins Light"/>
              <a:sym typeface="Poppins Light"/>
            </a:endParaRPr>
          </a:p>
        </p:txBody>
      </p:sp>
      <p:sp>
        <p:nvSpPr>
          <p:cNvPr id="958" name="Google Shape;958;p82"/>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lang="en" sz="1200">
                <a:solidFill>
                  <a:srgbClr val="EEEEEE"/>
                </a:solidFill>
                <a:latin typeface="Poppins Medium"/>
                <a:ea typeface="Poppins Medium"/>
                <a:cs typeface="Poppins Medium"/>
                <a:sym typeface="Poppins Medium"/>
              </a:rPr>
              <a:t>II</a:t>
            </a:r>
            <a:endParaRPr sz="1200">
              <a:solidFill>
                <a:srgbClr val="EEEEEE"/>
              </a:solidFill>
              <a:latin typeface="Poppins Medium"/>
              <a:ea typeface="Poppins Medium"/>
              <a:cs typeface="Poppins Medium"/>
              <a:sym typeface="Poppins Medium"/>
            </a:endParaRPr>
          </a:p>
        </p:txBody>
      </p:sp>
      <p:sp>
        <p:nvSpPr>
          <p:cNvPr id="959" name="Google Shape;959;p8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302D38"/>
        </a:solidFill>
      </p:bgPr>
    </p:bg>
    <p:spTree>
      <p:nvGrpSpPr>
        <p:cNvPr id="963" name="Shape 963"/>
        <p:cNvGrpSpPr/>
        <p:nvPr/>
      </p:nvGrpSpPr>
      <p:grpSpPr>
        <a:xfrm>
          <a:off x="0" y="0"/>
          <a:ext cx="0" cy="0"/>
          <a:chOff x="0" y="0"/>
          <a:chExt cx="0" cy="0"/>
        </a:xfrm>
      </p:grpSpPr>
      <p:sp>
        <p:nvSpPr>
          <p:cNvPr id="964" name="Google Shape;964;p83"/>
          <p:cNvSpPr txBox="1"/>
          <p:nvPr>
            <p:ph type="title"/>
          </p:nvPr>
        </p:nvSpPr>
        <p:spPr>
          <a:xfrm>
            <a:off x="8869" y="0"/>
            <a:ext cx="3572100" cy="5143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alibri"/>
              <a:buNone/>
            </a:pPr>
            <a:r>
              <a:rPr lang="en" sz="2400">
                <a:solidFill>
                  <a:schemeClr val="lt1"/>
                </a:solidFill>
                <a:latin typeface="Poppins SemiBold"/>
                <a:ea typeface="Poppins SemiBold"/>
                <a:cs typeface="Poppins SemiBold"/>
                <a:sym typeface="Poppins SemiBold"/>
              </a:rPr>
              <a:t>Some influencers start massive “cascades”, or large chains of retweeting.</a:t>
            </a:r>
            <a:endParaRPr sz="2400">
              <a:solidFill>
                <a:schemeClr val="lt1"/>
              </a:solidFill>
              <a:latin typeface="Poppins SemiBold"/>
              <a:ea typeface="Poppins SemiBold"/>
              <a:cs typeface="Poppins SemiBold"/>
              <a:sym typeface="Poppins SemiBold"/>
            </a:endParaRPr>
          </a:p>
          <a:p>
            <a:pPr indent="0" lvl="0" marL="0" rtl="0" algn="l">
              <a:lnSpc>
                <a:spcPct val="90000"/>
              </a:lnSpc>
              <a:spcBef>
                <a:spcPts val="0"/>
              </a:spcBef>
              <a:spcAft>
                <a:spcPts val="0"/>
              </a:spcAft>
              <a:buClr>
                <a:schemeClr val="dk1"/>
              </a:buClr>
              <a:buSzPts val="3000"/>
              <a:buFont typeface="Calibri"/>
              <a:buNone/>
            </a:pPr>
            <a:r>
              <a:t/>
            </a:r>
            <a:endParaRPr sz="2400">
              <a:solidFill>
                <a:schemeClr val="lt1"/>
              </a:solidFill>
              <a:latin typeface="Poppins SemiBold"/>
              <a:ea typeface="Poppins SemiBold"/>
              <a:cs typeface="Poppins SemiBold"/>
              <a:sym typeface="Poppins SemiBold"/>
            </a:endParaRPr>
          </a:p>
          <a:p>
            <a:pPr indent="0" lvl="0" marL="0" rtl="0" algn="l">
              <a:lnSpc>
                <a:spcPct val="90000"/>
              </a:lnSpc>
              <a:spcBef>
                <a:spcPts val="0"/>
              </a:spcBef>
              <a:spcAft>
                <a:spcPts val="0"/>
              </a:spcAft>
              <a:buClr>
                <a:schemeClr val="dk1"/>
              </a:buClr>
              <a:buSzPts val="3000"/>
              <a:buFont typeface="Calibri"/>
              <a:buNone/>
            </a:pPr>
            <a:r>
              <a:t/>
            </a:r>
            <a:endParaRPr sz="1500">
              <a:solidFill>
                <a:schemeClr val="lt1"/>
              </a:solidFill>
              <a:latin typeface="Poppins Light"/>
              <a:ea typeface="Poppins Light"/>
              <a:cs typeface="Poppins Light"/>
              <a:sym typeface="Poppins Light"/>
            </a:endParaRPr>
          </a:p>
          <a:p>
            <a:pPr indent="0" lvl="0" marL="0" rtl="0" algn="l">
              <a:lnSpc>
                <a:spcPct val="90000"/>
              </a:lnSpc>
              <a:spcBef>
                <a:spcPts val="0"/>
              </a:spcBef>
              <a:spcAft>
                <a:spcPts val="0"/>
              </a:spcAft>
              <a:buClr>
                <a:schemeClr val="dk1"/>
              </a:buClr>
              <a:buSzPts val="3000"/>
              <a:buFont typeface="Calibri"/>
              <a:buNone/>
            </a:pPr>
            <a:r>
              <a:t/>
            </a:r>
            <a:endParaRPr sz="1500">
              <a:solidFill>
                <a:schemeClr val="lt1"/>
              </a:solidFill>
              <a:latin typeface="Poppins Light"/>
              <a:ea typeface="Poppins Light"/>
              <a:cs typeface="Poppins Light"/>
              <a:sym typeface="Poppins Light"/>
            </a:endParaRPr>
          </a:p>
          <a:p>
            <a:pPr indent="0" lvl="0" marL="0" rtl="0" algn="l">
              <a:lnSpc>
                <a:spcPct val="90000"/>
              </a:lnSpc>
              <a:spcBef>
                <a:spcPts val="0"/>
              </a:spcBef>
              <a:spcAft>
                <a:spcPts val="0"/>
              </a:spcAft>
              <a:buClr>
                <a:schemeClr val="dk1"/>
              </a:buClr>
              <a:buSzPts val="3000"/>
              <a:buFont typeface="Calibri"/>
              <a:buNone/>
            </a:pPr>
            <a:r>
              <a:rPr lang="en" sz="1500">
                <a:solidFill>
                  <a:schemeClr val="lt1"/>
                </a:solidFill>
                <a:latin typeface="Poppins Light"/>
                <a:ea typeface="Poppins Light"/>
                <a:cs typeface="Poppins Light"/>
                <a:sym typeface="Poppins Light"/>
              </a:rPr>
              <a:t>The largest cascade in this Sina Weibo dataset is over 50,000 retweets long.</a:t>
            </a:r>
            <a:endParaRPr sz="2400">
              <a:solidFill>
                <a:schemeClr val="lt1"/>
              </a:solidFill>
              <a:latin typeface="Poppins SemiBold"/>
              <a:ea typeface="Poppins SemiBold"/>
              <a:cs typeface="Poppins SemiBold"/>
              <a:sym typeface="Poppins SemiBold"/>
            </a:endParaRPr>
          </a:p>
        </p:txBody>
      </p:sp>
      <p:pic>
        <p:nvPicPr>
          <p:cNvPr id="965" name="Google Shape;965;p83"/>
          <p:cNvPicPr preferRelativeResize="0"/>
          <p:nvPr/>
        </p:nvPicPr>
        <p:blipFill>
          <a:blip r:embed="rId3">
            <a:alphaModFix/>
          </a:blip>
          <a:stretch>
            <a:fillRect/>
          </a:stretch>
        </p:blipFill>
        <p:spPr>
          <a:xfrm>
            <a:off x="3541385" y="954377"/>
            <a:ext cx="3482824" cy="3044700"/>
          </a:xfrm>
          <a:prstGeom prst="rect">
            <a:avLst/>
          </a:prstGeom>
          <a:noFill/>
          <a:ln>
            <a:noFill/>
          </a:ln>
        </p:spPr>
      </p:pic>
      <p:pic>
        <p:nvPicPr>
          <p:cNvPr id="966" name="Google Shape;966;p83"/>
          <p:cNvPicPr preferRelativeResize="0"/>
          <p:nvPr/>
        </p:nvPicPr>
        <p:blipFill>
          <a:blip r:embed="rId4">
            <a:alphaModFix/>
          </a:blip>
          <a:stretch>
            <a:fillRect/>
          </a:stretch>
        </p:blipFill>
        <p:spPr>
          <a:xfrm rot="5400000">
            <a:off x="7122462" y="2141313"/>
            <a:ext cx="1763801" cy="1118725"/>
          </a:xfrm>
          <a:prstGeom prst="rect">
            <a:avLst/>
          </a:prstGeom>
          <a:noFill/>
          <a:ln>
            <a:noFill/>
          </a:ln>
        </p:spPr>
      </p:pic>
      <p:sp>
        <p:nvSpPr>
          <p:cNvPr id="967" name="Google Shape;967;p83"/>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71" name="Shape 971"/>
        <p:cNvGrpSpPr/>
        <p:nvPr/>
      </p:nvGrpSpPr>
      <p:grpSpPr>
        <a:xfrm>
          <a:off x="0" y="0"/>
          <a:ext cx="0" cy="0"/>
          <a:chOff x="0" y="0"/>
          <a:chExt cx="0" cy="0"/>
        </a:xfrm>
      </p:grpSpPr>
      <p:sp>
        <p:nvSpPr>
          <p:cNvPr id="972" name="Google Shape;972;p84"/>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973" name="Google Shape;973;p84"/>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974" name="Google Shape;974;p84"/>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Agenda</a:t>
            </a:r>
            <a:endParaRPr sz="700"/>
          </a:p>
        </p:txBody>
      </p:sp>
      <p:sp>
        <p:nvSpPr>
          <p:cNvPr id="975" name="Google Shape;975;p8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76" name="Google Shape;976;p84"/>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AutoNum type="romanUcPeriod"/>
            </a:pPr>
            <a:r>
              <a:rPr lang="en"/>
              <a:t>Influence Maximization in Social Networks</a:t>
            </a:r>
            <a:endParaRPr/>
          </a:p>
          <a:p>
            <a:pPr indent="-342900" lvl="0" marL="457200" rtl="0" algn="l">
              <a:spcBef>
                <a:spcPts val="0"/>
              </a:spcBef>
              <a:spcAft>
                <a:spcPts val="0"/>
              </a:spcAft>
              <a:buSzPts val="1800"/>
              <a:buAutoNum type="romanUcPeriod"/>
            </a:pPr>
            <a:r>
              <a:rPr lang="en"/>
              <a:t>Group Fairness in Influence Maximization</a:t>
            </a:r>
            <a:endParaRPr/>
          </a:p>
          <a:p>
            <a:pPr indent="-342900" lvl="0" marL="457200" rtl="0" algn="l">
              <a:spcBef>
                <a:spcPts val="0"/>
              </a:spcBef>
              <a:spcAft>
                <a:spcPts val="0"/>
              </a:spcAft>
              <a:buSzPts val="1800"/>
              <a:buAutoNum type="romanUcPeriod"/>
            </a:pPr>
            <a:r>
              <a:rPr lang="en"/>
              <a:t>Exploratory Data Analysis</a:t>
            </a:r>
            <a:endParaRPr/>
          </a:p>
          <a:p>
            <a:pPr indent="-342900" lvl="0" marL="457200" rtl="0" algn="l">
              <a:spcBef>
                <a:spcPts val="0"/>
              </a:spcBef>
              <a:spcAft>
                <a:spcPts val="0"/>
              </a:spcAft>
              <a:buSzPts val="1800"/>
              <a:buAutoNum type="romanUcPeriod"/>
            </a:pPr>
            <a:r>
              <a:rPr lang="en"/>
              <a:t>Model &amp; Results</a:t>
            </a:r>
            <a:endParaRPr/>
          </a:p>
          <a:p>
            <a:pPr indent="-342900" lvl="0" marL="457200" rtl="0" algn="l">
              <a:spcBef>
                <a:spcPts val="0"/>
              </a:spcBef>
              <a:spcAft>
                <a:spcPts val="0"/>
              </a:spcAft>
              <a:buSzPts val="1800"/>
              <a:buAutoNum type="romanUcPeriod"/>
            </a:pPr>
            <a:r>
              <a:rPr lang="en"/>
              <a:t>Model Improvement</a:t>
            </a:r>
            <a:endParaRPr/>
          </a:p>
          <a:p>
            <a:pPr indent="-342900" lvl="0" marL="457200" rtl="0" algn="l">
              <a:spcBef>
                <a:spcPts val="0"/>
              </a:spcBef>
              <a:spcAft>
                <a:spcPts val="0"/>
              </a:spcAft>
              <a:buSzPts val="1800"/>
              <a:buAutoNum type="romanUcPeriod"/>
            </a:pPr>
            <a:r>
              <a:rPr lang="en"/>
              <a:t>Data Visualization of Graph Networks</a:t>
            </a:r>
            <a:endParaRPr/>
          </a:p>
          <a:p>
            <a:pPr indent="-342900" lvl="0" marL="457200" rtl="0" algn="l">
              <a:spcBef>
                <a:spcPts val="0"/>
              </a:spcBef>
              <a:spcAft>
                <a:spcPts val="0"/>
              </a:spcAft>
              <a:buSzPts val="1800"/>
              <a:buAutoNum type="romanUcPeriod"/>
            </a:pPr>
            <a:r>
              <a:rPr lang="en"/>
              <a:t>Ethical Frameworks of Fairness</a:t>
            </a:r>
            <a:endParaRPr/>
          </a:p>
          <a:p>
            <a:pPr indent="-342900" lvl="0" marL="457200" rtl="0" algn="l">
              <a:spcBef>
                <a:spcPts val="0"/>
              </a:spcBef>
              <a:spcAft>
                <a:spcPts val="0"/>
              </a:spcAft>
              <a:buSzPts val="1800"/>
              <a:buAutoNum type="romanUcPeriod"/>
            </a:pPr>
            <a:r>
              <a:rPr lang="en"/>
              <a:t>Future Work</a:t>
            </a:r>
            <a:endParaRPr/>
          </a:p>
          <a:p>
            <a:pPr indent="0" lvl="0" marL="457200" rtl="0" algn="l">
              <a:spcBef>
                <a:spcPts val="1200"/>
              </a:spcBef>
              <a:spcAft>
                <a:spcPts val="0"/>
              </a:spcAft>
              <a:buNone/>
            </a:pPr>
            <a:r>
              <a:t/>
            </a:r>
            <a:endParaRPr/>
          </a:p>
          <a:p>
            <a:pPr indent="0" lvl="0" marL="457200" rtl="0" algn="l">
              <a:spcBef>
                <a:spcPts val="1200"/>
              </a:spcBef>
              <a:spcAft>
                <a:spcPts val="120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80" name="Shape 980"/>
        <p:cNvGrpSpPr/>
        <p:nvPr/>
      </p:nvGrpSpPr>
      <p:grpSpPr>
        <a:xfrm>
          <a:off x="0" y="0"/>
          <a:ext cx="0" cy="0"/>
          <a:chOff x="0" y="0"/>
          <a:chExt cx="0" cy="0"/>
        </a:xfrm>
      </p:grpSpPr>
      <p:sp>
        <p:nvSpPr>
          <p:cNvPr id="981" name="Google Shape;981;p85"/>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982" name="Google Shape;982;p85"/>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983" name="Google Shape;983;p85"/>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Influence Maximization in Social Networks</a:t>
            </a:r>
            <a:endParaRPr sz="700"/>
          </a:p>
        </p:txBody>
      </p:sp>
      <p:sp>
        <p:nvSpPr>
          <p:cNvPr id="984" name="Google Shape;984;p8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985" name="Google Shape;985;p85"/>
          <p:cNvPicPr preferRelativeResize="0"/>
          <p:nvPr/>
        </p:nvPicPr>
        <p:blipFill>
          <a:blip r:embed="rId3">
            <a:alphaModFix/>
          </a:blip>
          <a:stretch>
            <a:fillRect/>
          </a:stretch>
        </p:blipFill>
        <p:spPr>
          <a:xfrm>
            <a:off x="1411977" y="912653"/>
            <a:ext cx="5994225" cy="3318200"/>
          </a:xfrm>
          <a:prstGeom prst="rect">
            <a:avLst/>
          </a:prstGeom>
          <a:noFill/>
          <a:ln>
            <a:noFill/>
          </a:ln>
        </p:spPr>
      </p:pic>
      <p:sp>
        <p:nvSpPr>
          <p:cNvPr id="986" name="Google Shape;986;p8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90" name="Shape 990"/>
        <p:cNvGrpSpPr/>
        <p:nvPr/>
      </p:nvGrpSpPr>
      <p:grpSpPr>
        <a:xfrm>
          <a:off x="0" y="0"/>
          <a:ext cx="0" cy="0"/>
          <a:chOff x="0" y="0"/>
          <a:chExt cx="0" cy="0"/>
        </a:xfrm>
      </p:grpSpPr>
      <p:sp>
        <p:nvSpPr>
          <p:cNvPr id="991" name="Google Shape;991;p86"/>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992" name="Google Shape;992;p86"/>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993" name="Google Shape;993;p86"/>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Influence Maximization in Social Networks</a:t>
            </a:r>
            <a:endParaRPr sz="700"/>
          </a:p>
        </p:txBody>
      </p:sp>
      <p:sp>
        <p:nvSpPr>
          <p:cNvPr id="994" name="Google Shape;994;p8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995" name="Google Shape;995;p86"/>
          <p:cNvPicPr preferRelativeResize="0"/>
          <p:nvPr/>
        </p:nvPicPr>
        <p:blipFill>
          <a:blip r:embed="rId3">
            <a:alphaModFix/>
          </a:blip>
          <a:stretch>
            <a:fillRect/>
          </a:stretch>
        </p:blipFill>
        <p:spPr>
          <a:xfrm>
            <a:off x="1411977" y="912653"/>
            <a:ext cx="5994225" cy="3318200"/>
          </a:xfrm>
          <a:prstGeom prst="rect">
            <a:avLst/>
          </a:prstGeom>
          <a:noFill/>
          <a:ln>
            <a:noFill/>
          </a:ln>
        </p:spPr>
      </p:pic>
      <p:sp>
        <p:nvSpPr>
          <p:cNvPr id="996" name="Google Shape;996;p8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97" name="Google Shape;997;p86"/>
          <p:cNvSpPr/>
          <p:nvPr/>
        </p:nvSpPr>
        <p:spPr>
          <a:xfrm>
            <a:off x="2502675" y="3247300"/>
            <a:ext cx="295800" cy="3141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86"/>
          <p:cNvSpPr/>
          <p:nvPr/>
        </p:nvSpPr>
        <p:spPr>
          <a:xfrm>
            <a:off x="5692875" y="1832200"/>
            <a:ext cx="295800" cy="3141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86"/>
          <p:cNvSpPr/>
          <p:nvPr/>
        </p:nvSpPr>
        <p:spPr>
          <a:xfrm>
            <a:off x="4022800" y="1518100"/>
            <a:ext cx="295800" cy="3141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03" name="Shape 1003"/>
        <p:cNvGrpSpPr/>
        <p:nvPr/>
      </p:nvGrpSpPr>
      <p:grpSpPr>
        <a:xfrm>
          <a:off x="0" y="0"/>
          <a:ext cx="0" cy="0"/>
          <a:chOff x="0" y="0"/>
          <a:chExt cx="0" cy="0"/>
        </a:xfrm>
      </p:grpSpPr>
      <p:sp>
        <p:nvSpPr>
          <p:cNvPr id="1004" name="Google Shape;1004;p87"/>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1005" name="Google Shape;1005;p87"/>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1006" name="Google Shape;1006;p87"/>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Influence Maximization in Social Networks</a:t>
            </a:r>
            <a:endParaRPr sz="700"/>
          </a:p>
        </p:txBody>
      </p:sp>
      <p:sp>
        <p:nvSpPr>
          <p:cNvPr id="1007" name="Google Shape;1007;p8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08" name="Google Shape;1008;p87"/>
          <p:cNvPicPr preferRelativeResize="0"/>
          <p:nvPr/>
        </p:nvPicPr>
        <p:blipFill>
          <a:blip r:embed="rId3">
            <a:alphaModFix/>
          </a:blip>
          <a:stretch>
            <a:fillRect/>
          </a:stretch>
        </p:blipFill>
        <p:spPr>
          <a:xfrm>
            <a:off x="1411977" y="912653"/>
            <a:ext cx="5994225" cy="3318200"/>
          </a:xfrm>
          <a:prstGeom prst="rect">
            <a:avLst/>
          </a:prstGeom>
          <a:noFill/>
          <a:ln>
            <a:noFill/>
          </a:ln>
        </p:spPr>
      </p:pic>
      <p:sp>
        <p:nvSpPr>
          <p:cNvPr id="1009" name="Google Shape;1009;p8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10" name="Google Shape;1010;p87"/>
          <p:cNvSpPr/>
          <p:nvPr/>
        </p:nvSpPr>
        <p:spPr>
          <a:xfrm>
            <a:off x="2496575" y="3253400"/>
            <a:ext cx="295800" cy="3141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87"/>
          <p:cNvSpPr/>
          <p:nvPr/>
        </p:nvSpPr>
        <p:spPr>
          <a:xfrm>
            <a:off x="5692875" y="1832200"/>
            <a:ext cx="295800" cy="3141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87"/>
          <p:cNvSpPr/>
          <p:nvPr/>
        </p:nvSpPr>
        <p:spPr>
          <a:xfrm>
            <a:off x="4022800" y="1518100"/>
            <a:ext cx="295800" cy="3141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87"/>
          <p:cNvSpPr/>
          <p:nvPr/>
        </p:nvSpPr>
        <p:spPr>
          <a:xfrm>
            <a:off x="5562675" y="2257650"/>
            <a:ext cx="295800" cy="314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87"/>
          <p:cNvSpPr/>
          <p:nvPr/>
        </p:nvSpPr>
        <p:spPr>
          <a:xfrm>
            <a:off x="2200775" y="2828325"/>
            <a:ext cx="295800" cy="314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87"/>
          <p:cNvSpPr/>
          <p:nvPr/>
        </p:nvSpPr>
        <p:spPr>
          <a:xfrm>
            <a:off x="3572700" y="1423550"/>
            <a:ext cx="295800" cy="314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87"/>
          <p:cNvSpPr/>
          <p:nvPr/>
        </p:nvSpPr>
        <p:spPr>
          <a:xfrm>
            <a:off x="3062325" y="2992100"/>
            <a:ext cx="295800" cy="314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17" name="Google Shape;1017;p87"/>
          <p:cNvCxnSpPr>
            <a:stCxn id="1010" idx="1"/>
            <a:endCxn id="1014" idx="5"/>
          </p:cNvCxnSpPr>
          <p:nvPr/>
        </p:nvCxnSpPr>
        <p:spPr>
          <a:xfrm rot="10800000">
            <a:off x="2453194" y="3096299"/>
            <a:ext cx="86700" cy="203100"/>
          </a:xfrm>
          <a:prstGeom prst="straightConnector1">
            <a:avLst/>
          </a:prstGeom>
          <a:noFill/>
          <a:ln cap="flat" cmpd="sng" w="152400">
            <a:solidFill>
              <a:srgbClr val="FF0000"/>
            </a:solidFill>
            <a:prstDash val="solid"/>
            <a:round/>
            <a:headEnd len="med" w="med" type="none"/>
            <a:tailEnd len="med" w="med" type="none"/>
          </a:ln>
        </p:spPr>
      </p:cxnSp>
      <p:cxnSp>
        <p:nvCxnSpPr>
          <p:cNvPr id="1018" name="Google Shape;1018;p87"/>
          <p:cNvCxnSpPr/>
          <p:nvPr/>
        </p:nvCxnSpPr>
        <p:spPr>
          <a:xfrm flipH="1" rot="10800000">
            <a:off x="2792444" y="3260201"/>
            <a:ext cx="313200" cy="143400"/>
          </a:xfrm>
          <a:prstGeom prst="straightConnector1">
            <a:avLst/>
          </a:prstGeom>
          <a:noFill/>
          <a:ln cap="flat" cmpd="sng" w="152400">
            <a:solidFill>
              <a:srgbClr val="FF0000"/>
            </a:solidFill>
            <a:prstDash val="solid"/>
            <a:round/>
            <a:headEnd len="med" w="med" type="none"/>
            <a:tailEnd len="med" w="med" type="none"/>
          </a:ln>
        </p:spPr>
      </p:cxnSp>
      <p:cxnSp>
        <p:nvCxnSpPr>
          <p:cNvPr id="1019" name="Google Shape;1019;p87"/>
          <p:cNvCxnSpPr>
            <a:endCxn id="1012" idx="2"/>
          </p:cNvCxnSpPr>
          <p:nvPr/>
        </p:nvCxnSpPr>
        <p:spPr>
          <a:xfrm>
            <a:off x="3868600" y="1629550"/>
            <a:ext cx="154200" cy="45600"/>
          </a:xfrm>
          <a:prstGeom prst="straightConnector1">
            <a:avLst/>
          </a:prstGeom>
          <a:noFill/>
          <a:ln cap="flat" cmpd="sng" w="152400">
            <a:solidFill>
              <a:srgbClr val="FF0000"/>
            </a:solidFill>
            <a:prstDash val="solid"/>
            <a:round/>
            <a:headEnd len="med" w="med" type="none"/>
            <a:tailEnd len="med" w="med" type="none"/>
          </a:ln>
        </p:spPr>
      </p:cxnSp>
      <p:cxnSp>
        <p:nvCxnSpPr>
          <p:cNvPr id="1020" name="Google Shape;1020;p87"/>
          <p:cNvCxnSpPr/>
          <p:nvPr/>
        </p:nvCxnSpPr>
        <p:spPr>
          <a:xfrm flipH="1" rot="10800000">
            <a:off x="5786775" y="2146300"/>
            <a:ext cx="25500" cy="157200"/>
          </a:xfrm>
          <a:prstGeom prst="straightConnector1">
            <a:avLst/>
          </a:prstGeom>
          <a:noFill/>
          <a:ln cap="flat" cmpd="sng" w="114300">
            <a:solidFill>
              <a:srgbClr val="FF0000"/>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2D38"/>
        </a:solidFill>
      </p:bgPr>
    </p:bg>
    <p:spTree>
      <p:nvGrpSpPr>
        <p:cNvPr id="179" name="Shape 179"/>
        <p:cNvGrpSpPr/>
        <p:nvPr/>
      </p:nvGrpSpPr>
      <p:grpSpPr>
        <a:xfrm>
          <a:off x="0" y="0"/>
          <a:ext cx="0" cy="0"/>
          <a:chOff x="0" y="0"/>
          <a:chExt cx="0" cy="0"/>
        </a:xfrm>
      </p:grpSpPr>
      <p:sp>
        <p:nvSpPr>
          <p:cNvPr id="180" name="Google Shape;180;p34"/>
          <p:cNvSpPr/>
          <p:nvPr/>
        </p:nvSpPr>
        <p:spPr>
          <a:xfrm>
            <a:off x="3067375" y="1443725"/>
            <a:ext cx="275100" cy="228600"/>
          </a:xfrm>
          <a:prstGeom prst="rect">
            <a:avLst/>
          </a:prstGeom>
          <a:solidFill>
            <a:srgbClr val="E7F5FF"/>
          </a:solidFill>
          <a:ln cap="flat" cmpd="sng" w="9525">
            <a:solidFill>
              <a:srgbClr val="E7F5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4"/>
          <p:cNvSpPr/>
          <p:nvPr/>
        </p:nvSpPr>
        <p:spPr>
          <a:xfrm>
            <a:off x="3455525" y="1250875"/>
            <a:ext cx="275100" cy="421500"/>
          </a:xfrm>
          <a:prstGeom prst="rect">
            <a:avLst/>
          </a:prstGeom>
          <a:solidFill>
            <a:srgbClr val="844B69"/>
          </a:solidFill>
          <a:ln cap="flat" cmpd="sng" w="9525">
            <a:solidFill>
              <a:srgbClr val="844B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2" name="Google Shape;182;p34"/>
          <p:cNvPicPr preferRelativeResize="0"/>
          <p:nvPr/>
        </p:nvPicPr>
        <p:blipFill>
          <a:blip r:embed="rId3">
            <a:alphaModFix/>
          </a:blip>
          <a:stretch>
            <a:fillRect/>
          </a:stretch>
        </p:blipFill>
        <p:spPr>
          <a:xfrm>
            <a:off x="4842675" y="1728300"/>
            <a:ext cx="1884847" cy="2233076"/>
          </a:xfrm>
          <a:prstGeom prst="rect">
            <a:avLst/>
          </a:prstGeom>
          <a:noFill/>
          <a:ln>
            <a:noFill/>
          </a:ln>
        </p:spPr>
      </p:pic>
      <p:pic>
        <p:nvPicPr>
          <p:cNvPr id="183" name="Google Shape;183;p34"/>
          <p:cNvPicPr preferRelativeResize="0"/>
          <p:nvPr/>
        </p:nvPicPr>
        <p:blipFill>
          <a:blip r:embed="rId4">
            <a:alphaModFix/>
          </a:blip>
          <a:stretch>
            <a:fillRect/>
          </a:stretch>
        </p:blipFill>
        <p:spPr>
          <a:xfrm>
            <a:off x="2212074" y="1728298"/>
            <a:ext cx="2373849" cy="2233074"/>
          </a:xfrm>
          <a:prstGeom prst="rect">
            <a:avLst/>
          </a:prstGeom>
          <a:noFill/>
          <a:ln>
            <a:noFill/>
          </a:ln>
        </p:spPr>
      </p:pic>
      <p:sp>
        <p:nvSpPr>
          <p:cNvPr id="184" name="Google Shape;184;p34"/>
          <p:cNvSpPr/>
          <p:nvPr/>
        </p:nvSpPr>
        <p:spPr>
          <a:xfrm>
            <a:off x="5453475" y="1550888"/>
            <a:ext cx="275100" cy="121500"/>
          </a:xfrm>
          <a:prstGeom prst="rect">
            <a:avLst/>
          </a:prstGeom>
          <a:solidFill>
            <a:srgbClr val="E7F5FF"/>
          </a:solidFill>
          <a:ln cap="flat" cmpd="sng" w="9525">
            <a:solidFill>
              <a:srgbClr val="E7F5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4"/>
          <p:cNvSpPr/>
          <p:nvPr/>
        </p:nvSpPr>
        <p:spPr>
          <a:xfrm>
            <a:off x="5841625" y="1250863"/>
            <a:ext cx="275100" cy="421500"/>
          </a:xfrm>
          <a:prstGeom prst="rect">
            <a:avLst/>
          </a:prstGeom>
          <a:solidFill>
            <a:srgbClr val="844B69"/>
          </a:solidFill>
          <a:ln cap="flat" cmpd="sng" w="9525">
            <a:solidFill>
              <a:srgbClr val="844B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4"/>
          <p:cNvSpPr txBox="1"/>
          <p:nvPr/>
        </p:nvSpPr>
        <p:spPr>
          <a:xfrm>
            <a:off x="1435050" y="355600"/>
            <a:ext cx="62739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chemeClr val="lt1"/>
                </a:solidFill>
                <a:latin typeface="Poppins SemiBold"/>
                <a:ea typeface="Poppins SemiBold"/>
                <a:cs typeface="Poppins SemiBold"/>
                <a:sym typeface="Poppins SemiBold"/>
              </a:rPr>
              <a:t>Varying cascade distributions</a:t>
            </a:r>
            <a:endParaRPr sz="2500">
              <a:solidFill>
                <a:schemeClr val="lt1"/>
              </a:solidFill>
              <a:latin typeface="Poppins SemiBold"/>
              <a:ea typeface="Poppins SemiBold"/>
              <a:cs typeface="Poppins SemiBold"/>
              <a:sym typeface="Poppins SemiBold"/>
            </a:endParaRPr>
          </a:p>
        </p:txBody>
      </p:sp>
      <p:sp>
        <p:nvSpPr>
          <p:cNvPr id="187" name="Google Shape;187;p34"/>
          <p:cNvSpPr/>
          <p:nvPr/>
        </p:nvSpPr>
        <p:spPr>
          <a:xfrm>
            <a:off x="6516550" y="1213950"/>
            <a:ext cx="187500" cy="192900"/>
          </a:xfrm>
          <a:prstGeom prst="ellipse">
            <a:avLst/>
          </a:prstGeom>
          <a:solidFill>
            <a:srgbClr val="E7F5FF"/>
          </a:solidFill>
          <a:ln cap="flat" cmpd="sng" w="9525">
            <a:solidFill>
              <a:srgbClr val="E7F5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4"/>
          <p:cNvSpPr txBox="1"/>
          <p:nvPr/>
        </p:nvSpPr>
        <p:spPr>
          <a:xfrm>
            <a:off x="6685600" y="1149650"/>
            <a:ext cx="1010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E7F5FF"/>
                </a:solidFill>
                <a:latin typeface="Poppins Light"/>
                <a:ea typeface="Poppins Light"/>
                <a:cs typeface="Poppins Light"/>
                <a:sym typeface="Poppins Light"/>
              </a:rPr>
              <a:t>Male user</a:t>
            </a:r>
            <a:endParaRPr sz="1100">
              <a:solidFill>
                <a:srgbClr val="E7F5FF"/>
              </a:solidFill>
              <a:latin typeface="Poppins Light"/>
              <a:ea typeface="Poppins Light"/>
              <a:cs typeface="Poppins Light"/>
              <a:sym typeface="Poppins Light"/>
            </a:endParaRPr>
          </a:p>
        </p:txBody>
      </p:sp>
      <p:sp>
        <p:nvSpPr>
          <p:cNvPr id="189" name="Google Shape;189;p34"/>
          <p:cNvSpPr txBox="1"/>
          <p:nvPr/>
        </p:nvSpPr>
        <p:spPr>
          <a:xfrm>
            <a:off x="6697525" y="1473650"/>
            <a:ext cx="1074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844B69"/>
                </a:solidFill>
                <a:latin typeface="Poppins Light"/>
                <a:ea typeface="Poppins Light"/>
                <a:cs typeface="Poppins Light"/>
                <a:sym typeface="Poppins Light"/>
              </a:rPr>
              <a:t>Female user</a:t>
            </a:r>
            <a:endParaRPr sz="1100">
              <a:solidFill>
                <a:srgbClr val="844B69"/>
              </a:solidFill>
              <a:latin typeface="Poppins Light"/>
              <a:ea typeface="Poppins Light"/>
              <a:cs typeface="Poppins Light"/>
              <a:sym typeface="Poppins Light"/>
            </a:endParaRPr>
          </a:p>
        </p:txBody>
      </p:sp>
      <p:sp>
        <p:nvSpPr>
          <p:cNvPr id="190" name="Google Shape;190;p34"/>
          <p:cNvSpPr/>
          <p:nvPr/>
        </p:nvSpPr>
        <p:spPr>
          <a:xfrm>
            <a:off x="6516550" y="1533200"/>
            <a:ext cx="187500" cy="192900"/>
          </a:xfrm>
          <a:prstGeom prst="ellipse">
            <a:avLst/>
          </a:prstGeom>
          <a:solidFill>
            <a:srgbClr val="844B69"/>
          </a:solidFill>
          <a:ln cap="flat" cmpd="sng" w="9525">
            <a:solidFill>
              <a:srgbClr val="844B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4"/>
          <p:cNvSpPr txBox="1"/>
          <p:nvPr/>
        </p:nvSpPr>
        <p:spPr>
          <a:xfrm>
            <a:off x="2557275" y="3905200"/>
            <a:ext cx="1547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2FF2BA"/>
                </a:solidFill>
                <a:latin typeface="Poppins SemiBold"/>
                <a:ea typeface="Poppins SemiBold"/>
                <a:cs typeface="Poppins SemiBold"/>
                <a:sym typeface="Poppins SemiBold"/>
              </a:rPr>
              <a:t>17 retweets</a:t>
            </a:r>
            <a:endParaRPr sz="1200">
              <a:solidFill>
                <a:srgbClr val="2FF2BA"/>
              </a:solidFill>
              <a:latin typeface="Poppins SemiBold"/>
              <a:ea typeface="Poppins SemiBold"/>
              <a:cs typeface="Poppins SemiBold"/>
              <a:sym typeface="Poppins SemiBold"/>
            </a:endParaRPr>
          </a:p>
          <a:p>
            <a:pPr indent="0" lvl="0" marL="0" rtl="0" algn="ctr">
              <a:spcBef>
                <a:spcPts val="0"/>
              </a:spcBef>
              <a:spcAft>
                <a:spcPts val="0"/>
              </a:spcAft>
              <a:buNone/>
            </a:pPr>
            <a:r>
              <a:rPr lang="en" sz="1200">
                <a:solidFill>
                  <a:srgbClr val="E7F5FF"/>
                </a:solidFill>
                <a:latin typeface="Poppins SemiBold"/>
                <a:ea typeface="Poppins SemiBold"/>
                <a:cs typeface="Poppins SemiBold"/>
                <a:sym typeface="Poppins SemiBold"/>
              </a:rPr>
              <a:t>7 males</a:t>
            </a:r>
            <a:endParaRPr sz="1200">
              <a:solidFill>
                <a:srgbClr val="E7F5FF"/>
              </a:solidFill>
              <a:latin typeface="Poppins SemiBold"/>
              <a:ea typeface="Poppins SemiBold"/>
              <a:cs typeface="Poppins SemiBold"/>
              <a:sym typeface="Poppins SemiBold"/>
            </a:endParaRPr>
          </a:p>
        </p:txBody>
      </p:sp>
      <p:sp>
        <p:nvSpPr>
          <p:cNvPr id="192" name="Google Shape;192;p34"/>
          <p:cNvSpPr txBox="1"/>
          <p:nvPr/>
        </p:nvSpPr>
        <p:spPr>
          <a:xfrm>
            <a:off x="5011250" y="3905200"/>
            <a:ext cx="1547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2FF2BA"/>
                </a:solidFill>
                <a:latin typeface="Poppins SemiBold"/>
                <a:ea typeface="Poppins SemiBold"/>
                <a:cs typeface="Poppins SemiBold"/>
                <a:sym typeface="Poppins SemiBold"/>
              </a:rPr>
              <a:t>15 retweets</a:t>
            </a:r>
            <a:endParaRPr sz="1200">
              <a:solidFill>
                <a:srgbClr val="2FF2BA"/>
              </a:solidFill>
              <a:latin typeface="Poppins SemiBold"/>
              <a:ea typeface="Poppins SemiBold"/>
              <a:cs typeface="Poppins SemiBold"/>
              <a:sym typeface="Poppins SemiBold"/>
            </a:endParaRPr>
          </a:p>
          <a:p>
            <a:pPr indent="0" lvl="0" marL="0" rtl="0" algn="ctr">
              <a:spcBef>
                <a:spcPts val="0"/>
              </a:spcBef>
              <a:spcAft>
                <a:spcPts val="0"/>
              </a:spcAft>
              <a:buNone/>
            </a:pPr>
            <a:r>
              <a:rPr lang="en" sz="1200">
                <a:solidFill>
                  <a:srgbClr val="E7F5FF"/>
                </a:solidFill>
                <a:latin typeface="Poppins SemiBold"/>
                <a:ea typeface="Poppins SemiBold"/>
                <a:cs typeface="Poppins SemiBold"/>
                <a:sym typeface="Poppins SemiBold"/>
              </a:rPr>
              <a:t>3 males</a:t>
            </a:r>
            <a:endParaRPr sz="1200">
              <a:solidFill>
                <a:srgbClr val="E7F5FF"/>
              </a:solidFill>
              <a:latin typeface="Poppins SemiBold"/>
              <a:ea typeface="Poppins SemiBold"/>
              <a:cs typeface="Poppins SemiBold"/>
              <a:sym typeface="Poppins SemiBold"/>
            </a:endParaRPr>
          </a:p>
        </p:txBody>
      </p:sp>
      <p:sp>
        <p:nvSpPr>
          <p:cNvPr id="193" name="Google Shape;193;p34"/>
          <p:cNvSpPr/>
          <p:nvPr/>
        </p:nvSpPr>
        <p:spPr>
          <a:xfrm>
            <a:off x="2434375" y="1791050"/>
            <a:ext cx="295200" cy="2838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4"/>
          <p:cNvSpPr/>
          <p:nvPr/>
        </p:nvSpPr>
        <p:spPr>
          <a:xfrm>
            <a:off x="6396775" y="2248250"/>
            <a:ext cx="295200" cy="2838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4"/>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24" name="Shape 1024"/>
        <p:cNvGrpSpPr/>
        <p:nvPr/>
      </p:nvGrpSpPr>
      <p:grpSpPr>
        <a:xfrm>
          <a:off x="0" y="0"/>
          <a:ext cx="0" cy="0"/>
          <a:chOff x="0" y="0"/>
          <a:chExt cx="0" cy="0"/>
        </a:xfrm>
      </p:grpSpPr>
      <p:sp>
        <p:nvSpPr>
          <p:cNvPr id="1025" name="Google Shape;1025;p88"/>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1026" name="Google Shape;1026;p88"/>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1027" name="Google Shape;1027;p88"/>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Group Fairness in Influence Maximization</a:t>
            </a:r>
            <a:endParaRPr sz="700"/>
          </a:p>
        </p:txBody>
      </p:sp>
      <p:sp>
        <p:nvSpPr>
          <p:cNvPr id="1028" name="Google Shape;1028;p8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29" name="Google Shape;1029;p88"/>
          <p:cNvPicPr preferRelativeResize="0"/>
          <p:nvPr/>
        </p:nvPicPr>
        <p:blipFill rotWithShape="1">
          <a:blip r:embed="rId3">
            <a:alphaModFix/>
          </a:blip>
          <a:srcRect b="1575" l="3446" r="2912" t="1787"/>
          <a:stretch/>
        </p:blipFill>
        <p:spPr>
          <a:xfrm>
            <a:off x="6081825" y="2779525"/>
            <a:ext cx="2311250" cy="1641300"/>
          </a:xfrm>
          <a:prstGeom prst="rect">
            <a:avLst/>
          </a:prstGeom>
          <a:noFill/>
          <a:ln>
            <a:noFill/>
          </a:ln>
        </p:spPr>
      </p:pic>
      <p:sp>
        <p:nvSpPr>
          <p:cNvPr id="1030" name="Google Shape;1030;p88"/>
          <p:cNvSpPr txBox="1"/>
          <p:nvPr/>
        </p:nvSpPr>
        <p:spPr>
          <a:xfrm>
            <a:off x="561975" y="1153825"/>
            <a:ext cx="4073400" cy="3509400"/>
          </a:xfrm>
          <a:prstGeom prst="rect">
            <a:avLst/>
          </a:prstGeom>
          <a:noFill/>
          <a:ln>
            <a:noFill/>
          </a:ln>
        </p:spPr>
        <p:txBody>
          <a:bodyPr anchorCtr="0" anchor="t" bIns="0" lIns="0" spcFirstLastPara="1" rIns="0" wrap="square" tIns="0">
            <a:spAutoFit/>
          </a:bodyPr>
          <a:lstStyle/>
          <a:p>
            <a:pPr indent="-304800" lvl="0" marL="457200" rtl="0" algn="l">
              <a:lnSpc>
                <a:spcPct val="180000"/>
              </a:lnSpc>
              <a:spcBef>
                <a:spcPts val="0"/>
              </a:spcBef>
              <a:spcAft>
                <a:spcPts val="0"/>
              </a:spcAft>
              <a:buClr>
                <a:srgbClr val="2D4263"/>
              </a:buClr>
              <a:buSzPts val="1200"/>
              <a:buFont typeface="Poppins"/>
              <a:buAutoNum type="arabicPeriod"/>
            </a:pPr>
            <a:r>
              <a:rPr lang="en" sz="1200">
                <a:solidFill>
                  <a:srgbClr val="2D4263"/>
                </a:solidFill>
                <a:latin typeface="Poppins"/>
                <a:ea typeface="Poppins"/>
                <a:cs typeface="Poppins"/>
                <a:sym typeface="Poppins"/>
              </a:rPr>
              <a:t>Notions</a:t>
            </a:r>
            <a:endParaRPr sz="1200">
              <a:solidFill>
                <a:srgbClr val="2D4263"/>
              </a:solidFill>
              <a:latin typeface="Poppins"/>
              <a:ea typeface="Poppins"/>
              <a:cs typeface="Poppins"/>
              <a:sym typeface="Poppins"/>
            </a:endParaRPr>
          </a:p>
          <a:p>
            <a:pPr indent="-304800" lvl="1" marL="914400" rtl="0" algn="l">
              <a:lnSpc>
                <a:spcPct val="180000"/>
              </a:lnSpc>
              <a:spcBef>
                <a:spcPts val="0"/>
              </a:spcBef>
              <a:spcAft>
                <a:spcPts val="0"/>
              </a:spcAft>
              <a:buClr>
                <a:srgbClr val="2D4263"/>
              </a:buClr>
              <a:buSzPts val="1200"/>
              <a:buFont typeface="Poppins"/>
              <a:buAutoNum type="alphaLcPeriod"/>
            </a:pPr>
            <a:r>
              <a:rPr lang="en" sz="1200">
                <a:solidFill>
                  <a:srgbClr val="2D4263"/>
                </a:solidFill>
                <a:latin typeface="Poppins"/>
                <a:ea typeface="Poppins"/>
                <a:cs typeface="Poppins"/>
                <a:sym typeface="Poppins"/>
              </a:rPr>
              <a:t>Equality</a:t>
            </a:r>
            <a:endParaRPr sz="1200">
              <a:solidFill>
                <a:srgbClr val="2D4263"/>
              </a:solidFill>
              <a:latin typeface="Poppins"/>
              <a:ea typeface="Poppins"/>
              <a:cs typeface="Poppins"/>
              <a:sym typeface="Poppins"/>
            </a:endParaRPr>
          </a:p>
          <a:p>
            <a:pPr indent="-304800" lvl="1" marL="914400" rtl="0" algn="l">
              <a:lnSpc>
                <a:spcPct val="180000"/>
              </a:lnSpc>
              <a:spcBef>
                <a:spcPts val="0"/>
              </a:spcBef>
              <a:spcAft>
                <a:spcPts val="0"/>
              </a:spcAft>
              <a:buClr>
                <a:srgbClr val="2D4263"/>
              </a:buClr>
              <a:buSzPts val="1200"/>
              <a:buFont typeface="Poppins"/>
              <a:buAutoNum type="alphaLcPeriod"/>
            </a:pPr>
            <a:r>
              <a:rPr lang="en" sz="1200">
                <a:solidFill>
                  <a:srgbClr val="2D4263"/>
                </a:solidFill>
                <a:latin typeface="Poppins"/>
                <a:ea typeface="Poppins"/>
                <a:cs typeface="Poppins"/>
                <a:sym typeface="Poppins"/>
              </a:rPr>
              <a:t>Maximin</a:t>
            </a:r>
            <a:endParaRPr sz="1200">
              <a:solidFill>
                <a:srgbClr val="2D4263"/>
              </a:solidFill>
              <a:latin typeface="Poppins"/>
              <a:ea typeface="Poppins"/>
              <a:cs typeface="Poppins"/>
              <a:sym typeface="Poppins"/>
            </a:endParaRPr>
          </a:p>
          <a:p>
            <a:pPr indent="-304800" lvl="1" marL="914400" rtl="0" algn="l">
              <a:lnSpc>
                <a:spcPct val="180000"/>
              </a:lnSpc>
              <a:spcBef>
                <a:spcPts val="0"/>
              </a:spcBef>
              <a:spcAft>
                <a:spcPts val="0"/>
              </a:spcAft>
              <a:buClr>
                <a:srgbClr val="2D4263"/>
              </a:buClr>
              <a:buSzPts val="1200"/>
              <a:buFont typeface="Poppins"/>
              <a:buAutoNum type="alphaLcPeriod"/>
            </a:pPr>
            <a:r>
              <a:rPr lang="en" sz="1200">
                <a:solidFill>
                  <a:srgbClr val="2D4263"/>
                </a:solidFill>
                <a:latin typeface="Poppins"/>
                <a:ea typeface="Poppins"/>
                <a:cs typeface="Poppins"/>
                <a:sym typeface="Poppins"/>
              </a:rPr>
              <a:t>Diversity</a:t>
            </a:r>
            <a:endParaRPr sz="1200">
              <a:solidFill>
                <a:srgbClr val="2D4263"/>
              </a:solidFill>
              <a:latin typeface="Poppins"/>
              <a:ea typeface="Poppins"/>
              <a:cs typeface="Poppins"/>
              <a:sym typeface="Poppins"/>
            </a:endParaRPr>
          </a:p>
          <a:p>
            <a:pPr indent="-304800" lvl="1" marL="914400" rtl="0" algn="l">
              <a:lnSpc>
                <a:spcPct val="180000"/>
              </a:lnSpc>
              <a:spcBef>
                <a:spcPts val="0"/>
              </a:spcBef>
              <a:spcAft>
                <a:spcPts val="0"/>
              </a:spcAft>
              <a:buClr>
                <a:srgbClr val="2D4263"/>
              </a:buClr>
              <a:buSzPts val="1200"/>
              <a:buFont typeface="Poppins"/>
              <a:buAutoNum type="alphaLcPeriod"/>
            </a:pPr>
            <a:r>
              <a:rPr b="1" lang="en" sz="1200">
                <a:solidFill>
                  <a:srgbClr val="2D4263"/>
                </a:solidFill>
                <a:latin typeface="Poppins"/>
                <a:ea typeface="Poppins"/>
                <a:cs typeface="Poppins"/>
                <a:sym typeface="Poppins"/>
              </a:rPr>
              <a:t>Equity</a:t>
            </a:r>
            <a:endParaRPr b="1" sz="1200">
              <a:solidFill>
                <a:srgbClr val="2D4263"/>
              </a:solidFill>
              <a:latin typeface="Poppins"/>
              <a:ea typeface="Poppins"/>
              <a:cs typeface="Poppins"/>
              <a:sym typeface="Poppins"/>
            </a:endParaRPr>
          </a:p>
          <a:p>
            <a:pPr indent="-304800" lvl="0" marL="457200" rtl="0" algn="l">
              <a:lnSpc>
                <a:spcPct val="180000"/>
              </a:lnSpc>
              <a:spcBef>
                <a:spcPts val="0"/>
              </a:spcBef>
              <a:spcAft>
                <a:spcPts val="0"/>
              </a:spcAft>
              <a:buClr>
                <a:srgbClr val="2D4263"/>
              </a:buClr>
              <a:buSzPts val="1200"/>
              <a:buFont typeface="Poppins"/>
              <a:buAutoNum type="arabicPeriod"/>
            </a:pPr>
            <a:r>
              <a:rPr lang="en" sz="1200">
                <a:solidFill>
                  <a:srgbClr val="2D4263"/>
                </a:solidFill>
                <a:latin typeface="Poppins"/>
                <a:ea typeface="Poppins"/>
                <a:cs typeface="Poppins"/>
                <a:sym typeface="Poppins"/>
              </a:rPr>
              <a:t>Individual Characteristics</a:t>
            </a:r>
            <a:endParaRPr sz="1200">
              <a:solidFill>
                <a:srgbClr val="2D4263"/>
              </a:solidFill>
              <a:latin typeface="Poppins"/>
              <a:ea typeface="Poppins"/>
              <a:cs typeface="Poppins"/>
              <a:sym typeface="Poppins"/>
            </a:endParaRPr>
          </a:p>
          <a:p>
            <a:pPr indent="-304800" lvl="1" marL="914400" rtl="0" algn="l">
              <a:lnSpc>
                <a:spcPct val="180000"/>
              </a:lnSpc>
              <a:spcBef>
                <a:spcPts val="0"/>
              </a:spcBef>
              <a:spcAft>
                <a:spcPts val="0"/>
              </a:spcAft>
              <a:buClr>
                <a:srgbClr val="2D4263"/>
              </a:buClr>
              <a:buSzPts val="1200"/>
              <a:buFont typeface="Poppins"/>
              <a:buAutoNum type="alphaLcPeriod"/>
            </a:pPr>
            <a:r>
              <a:rPr lang="en" sz="1200">
                <a:solidFill>
                  <a:srgbClr val="2D4263"/>
                </a:solidFill>
                <a:latin typeface="Poppins"/>
                <a:ea typeface="Poppins"/>
                <a:cs typeface="Poppins"/>
                <a:sym typeface="Poppins"/>
              </a:rPr>
              <a:t>Location</a:t>
            </a:r>
            <a:endParaRPr sz="1200">
              <a:solidFill>
                <a:srgbClr val="2D4263"/>
              </a:solidFill>
              <a:latin typeface="Poppins"/>
              <a:ea typeface="Poppins"/>
              <a:cs typeface="Poppins"/>
              <a:sym typeface="Poppins"/>
            </a:endParaRPr>
          </a:p>
          <a:p>
            <a:pPr indent="-304800" lvl="1" marL="914400" rtl="0" algn="l">
              <a:lnSpc>
                <a:spcPct val="180000"/>
              </a:lnSpc>
              <a:spcBef>
                <a:spcPts val="0"/>
              </a:spcBef>
              <a:spcAft>
                <a:spcPts val="0"/>
              </a:spcAft>
              <a:buClr>
                <a:srgbClr val="2D4263"/>
              </a:buClr>
              <a:buSzPts val="1200"/>
              <a:buFont typeface="Poppins"/>
              <a:buAutoNum type="alphaLcPeriod"/>
            </a:pPr>
            <a:r>
              <a:rPr lang="en" sz="1200">
                <a:solidFill>
                  <a:srgbClr val="2D4263"/>
                </a:solidFill>
                <a:latin typeface="Poppins"/>
                <a:ea typeface="Poppins"/>
                <a:cs typeface="Poppins"/>
                <a:sym typeface="Poppins"/>
              </a:rPr>
              <a:t>Profession</a:t>
            </a:r>
            <a:endParaRPr sz="1200">
              <a:solidFill>
                <a:srgbClr val="2D4263"/>
              </a:solidFill>
              <a:latin typeface="Poppins"/>
              <a:ea typeface="Poppins"/>
              <a:cs typeface="Poppins"/>
              <a:sym typeface="Poppins"/>
            </a:endParaRPr>
          </a:p>
          <a:p>
            <a:pPr indent="-304800" lvl="1" marL="914400" rtl="0" algn="l">
              <a:lnSpc>
                <a:spcPct val="180000"/>
              </a:lnSpc>
              <a:spcBef>
                <a:spcPts val="0"/>
              </a:spcBef>
              <a:spcAft>
                <a:spcPts val="0"/>
              </a:spcAft>
              <a:buClr>
                <a:srgbClr val="2D4263"/>
              </a:buClr>
              <a:buSzPts val="1200"/>
              <a:buFont typeface="Poppins"/>
              <a:buAutoNum type="alphaLcPeriod"/>
            </a:pPr>
            <a:r>
              <a:rPr b="1" lang="en" sz="1200">
                <a:solidFill>
                  <a:srgbClr val="2D4263"/>
                </a:solidFill>
                <a:latin typeface="Poppins"/>
                <a:ea typeface="Poppins"/>
                <a:cs typeface="Poppins"/>
                <a:sym typeface="Poppins"/>
              </a:rPr>
              <a:t>Gender</a:t>
            </a:r>
            <a:endParaRPr b="1" sz="1200">
              <a:solidFill>
                <a:srgbClr val="2D4263"/>
              </a:solidFill>
              <a:latin typeface="Poppins"/>
              <a:ea typeface="Poppins"/>
              <a:cs typeface="Poppins"/>
              <a:sym typeface="Poppins"/>
            </a:endParaRPr>
          </a:p>
          <a:p>
            <a:pPr indent="0" lvl="0" marL="0" rtl="0" algn="l">
              <a:lnSpc>
                <a:spcPct val="180000"/>
              </a:lnSpc>
              <a:spcBef>
                <a:spcPts val="0"/>
              </a:spcBef>
              <a:spcAft>
                <a:spcPts val="0"/>
              </a:spcAft>
              <a:buNone/>
            </a:pPr>
            <a:r>
              <a:t/>
            </a:r>
            <a:endParaRPr sz="1200">
              <a:solidFill>
                <a:srgbClr val="2D4263"/>
              </a:solidFill>
              <a:latin typeface="Poppins Light"/>
              <a:ea typeface="Poppins Light"/>
              <a:cs typeface="Poppins Light"/>
              <a:sym typeface="Poppins Light"/>
            </a:endParaRPr>
          </a:p>
          <a:p>
            <a:pPr indent="0" lvl="0" marL="0" rtl="0" algn="l">
              <a:lnSpc>
                <a:spcPct val="180000"/>
              </a:lnSpc>
              <a:spcBef>
                <a:spcPts val="0"/>
              </a:spcBef>
              <a:spcAft>
                <a:spcPts val="0"/>
              </a:spcAft>
              <a:buNone/>
            </a:pPr>
            <a:r>
              <a:t/>
            </a:r>
            <a:endParaRPr sz="1200">
              <a:solidFill>
                <a:srgbClr val="2D4263"/>
              </a:solidFill>
              <a:latin typeface="Poppins Light"/>
              <a:ea typeface="Poppins Light"/>
              <a:cs typeface="Poppins Light"/>
              <a:sym typeface="Poppins Light"/>
            </a:endParaRPr>
          </a:p>
        </p:txBody>
      </p:sp>
      <p:pic>
        <p:nvPicPr>
          <p:cNvPr id="1031" name="Google Shape;1031;p88"/>
          <p:cNvPicPr preferRelativeResize="0"/>
          <p:nvPr/>
        </p:nvPicPr>
        <p:blipFill>
          <a:blip r:embed="rId4">
            <a:alphaModFix/>
          </a:blip>
          <a:stretch>
            <a:fillRect/>
          </a:stretch>
        </p:blipFill>
        <p:spPr>
          <a:xfrm>
            <a:off x="4687675" y="1324225"/>
            <a:ext cx="2139500" cy="11268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35" name="Shape 1035"/>
        <p:cNvGrpSpPr/>
        <p:nvPr/>
      </p:nvGrpSpPr>
      <p:grpSpPr>
        <a:xfrm>
          <a:off x="0" y="0"/>
          <a:ext cx="0" cy="0"/>
          <a:chOff x="0" y="0"/>
          <a:chExt cx="0" cy="0"/>
        </a:xfrm>
      </p:grpSpPr>
      <p:sp>
        <p:nvSpPr>
          <p:cNvPr id="1036" name="Google Shape;1036;p89"/>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1037" name="Google Shape;1037;p89"/>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1038" name="Google Shape;1038;p89"/>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Exploratory Data Analysis</a:t>
            </a:r>
            <a:endParaRPr sz="700"/>
          </a:p>
        </p:txBody>
      </p:sp>
      <p:sp>
        <p:nvSpPr>
          <p:cNvPr id="1039" name="Google Shape;1039;p8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40" name="Google Shape;1040;p89"/>
          <p:cNvPicPr preferRelativeResize="0"/>
          <p:nvPr/>
        </p:nvPicPr>
        <p:blipFill rotWithShape="1">
          <a:blip r:embed="rId3">
            <a:alphaModFix/>
          </a:blip>
          <a:srcRect b="0" l="0" r="0" t="24516"/>
          <a:stretch/>
        </p:blipFill>
        <p:spPr>
          <a:xfrm>
            <a:off x="2427600" y="1443625"/>
            <a:ext cx="4288801" cy="702550"/>
          </a:xfrm>
          <a:prstGeom prst="rect">
            <a:avLst/>
          </a:prstGeom>
          <a:noFill/>
          <a:ln>
            <a:noFill/>
          </a:ln>
        </p:spPr>
      </p:pic>
      <p:pic>
        <p:nvPicPr>
          <p:cNvPr id="1041" name="Google Shape;1041;p89"/>
          <p:cNvPicPr preferRelativeResize="0"/>
          <p:nvPr/>
        </p:nvPicPr>
        <p:blipFill rotWithShape="1">
          <a:blip r:embed="rId4">
            <a:alphaModFix/>
          </a:blip>
          <a:srcRect b="0" l="0" r="0" t="0"/>
          <a:stretch/>
        </p:blipFill>
        <p:spPr>
          <a:xfrm>
            <a:off x="1095980" y="2262650"/>
            <a:ext cx="6701921" cy="2400575"/>
          </a:xfrm>
          <a:prstGeom prst="rect">
            <a:avLst/>
          </a:prstGeom>
          <a:noFill/>
          <a:ln>
            <a:noFill/>
          </a:ln>
        </p:spPr>
      </p:pic>
      <p:sp>
        <p:nvSpPr>
          <p:cNvPr id="1042" name="Google Shape;1042;p8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46" name="Shape 1046"/>
        <p:cNvGrpSpPr/>
        <p:nvPr/>
      </p:nvGrpSpPr>
      <p:grpSpPr>
        <a:xfrm>
          <a:off x="0" y="0"/>
          <a:ext cx="0" cy="0"/>
          <a:chOff x="0" y="0"/>
          <a:chExt cx="0" cy="0"/>
        </a:xfrm>
      </p:grpSpPr>
      <p:sp>
        <p:nvSpPr>
          <p:cNvPr id="1047" name="Google Shape;1047;p90"/>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1048" name="Google Shape;1048;p90"/>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1049" name="Google Shape;1049;p90"/>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Models &amp; Results</a:t>
            </a:r>
            <a:endParaRPr sz="700"/>
          </a:p>
        </p:txBody>
      </p:sp>
      <p:pic>
        <p:nvPicPr>
          <p:cNvPr id="1050" name="Google Shape;1050;p90"/>
          <p:cNvPicPr preferRelativeResize="0"/>
          <p:nvPr/>
        </p:nvPicPr>
        <p:blipFill rotWithShape="1">
          <a:blip r:embed="rId3">
            <a:alphaModFix/>
          </a:blip>
          <a:srcRect b="6779" l="4090" r="3998" t="12517"/>
          <a:stretch/>
        </p:blipFill>
        <p:spPr>
          <a:xfrm>
            <a:off x="121975" y="791700"/>
            <a:ext cx="4540949" cy="1888425"/>
          </a:xfrm>
          <a:prstGeom prst="rect">
            <a:avLst/>
          </a:prstGeom>
          <a:noFill/>
          <a:ln>
            <a:noFill/>
          </a:ln>
        </p:spPr>
      </p:pic>
      <p:pic>
        <p:nvPicPr>
          <p:cNvPr id="1051" name="Google Shape;1051;p90"/>
          <p:cNvPicPr preferRelativeResize="0"/>
          <p:nvPr/>
        </p:nvPicPr>
        <p:blipFill rotWithShape="1">
          <a:blip r:embed="rId4">
            <a:alphaModFix/>
          </a:blip>
          <a:srcRect b="5430" l="0" r="0" t="7408"/>
          <a:stretch/>
        </p:blipFill>
        <p:spPr>
          <a:xfrm>
            <a:off x="4755450" y="650900"/>
            <a:ext cx="4388549" cy="2029225"/>
          </a:xfrm>
          <a:prstGeom prst="rect">
            <a:avLst/>
          </a:prstGeom>
          <a:noFill/>
          <a:ln>
            <a:noFill/>
          </a:ln>
        </p:spPr>
      </p:pic>
      <p:pic>
        <p:nvPicPr>
          <p:cNvPr id="1052" name="Google Shape;1052;p90"/>
          <p:cNvPicPr preferRelativeResize="0"/>
          <p:nvPr/>
        </p:nvPicPr>
        <p:blipFill>
          <a:blip r:embed="rId5">
            <a:alphaModFix/>
          </a:blip>
          <a:stretch>
            <a:fillRect/>
          </a:stretch>
        </p:blipFill>
        <p:spPr>
          <a:xfrm>
            <a:off x="2008299" y="2975746"/>
            <a:ext cx="5111426" cy="1888425"/>
          </a:xfrm>
          <a:prstGeom prst="rect">
            <a:avLst/>
          </a:prstGeom>
          <a:noFill/>
          <a:ln>
            <a:noFill/>
          </a:ln>
        </p:spPr>
      </p:pic>
      <p:sp>
        <p:nvSpPr>
          <p:cNvPr id="1053" name="Google Shape;1053;p9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57" name="Shape 1057"/>
        <p:cNvGrpSpPr/>
        <p:nvPr/>
      </p:nvGrpSpPr>
      <p:grpSpPr>
        <a:xfrm>
          <a:off x="0" y="0"/>
          <a:ext cx="0" cy="0"/>
          <a:chOff x="0" y="0"/>
          <a:chExt cx="0" cy="0"/>
        </a:xfrm>
      </p:grpSpPr>
      <p:sp>
        <p:nvSpPr>
          <p:cNvPr id="1058" name="Google Shape;1058;p91"/>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1059" name="Google Shape;1059;p91"/>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1060" name="Google Shape;1060;p91"/>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Model Improvement</a:t>
            </a:r>
            <a:endParaRPr sz="700"/>
          </a:p>
        </p:txBody>
      </p:sp>
      <p:sp>
        <p:nvSpPr>
          <p:cNvPr id="1061" name="Google Shape;1061;p9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62" name="Google Shape;1062;p91"/>
          <p:cNvPicPr preferRelativeResize="0"/>
          <p:nvPr/>
        </p:nvPicPr>
        <p:blipFill>
          <a:blip r:embed="rId3">
            <a:alphaModFix/>
          </a:blip>
          <a:stretch>
            <a:fillRect/>
          </a:stretch>
        </p:blipFill>
        <p:spPr>
          <a:xfrm>
            <a:off x="2195650" y="1284325"/>
            <a:ext cx="4748974" cy="299545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66" name="Shape 1066"/>
        <p:cNvGrpSpPr/>
        <p:nvPr/>
      </p:nvGrpSpPr>
      <p:grpSpPr>
        <a:xfrm>
          <a:off x="0" y="0"/>
          <a:ext cx="0" cy="0"/>
          <a:chOff x="0" y="0"/>
          <a:chExt cx="0" cy="0"/>
        </a:xfrm>
      </p:grpSpPr>
      <p:sp>
        <p:nvSpPr>
          <p:cNvPr id="1067" name="Google Shape;1067;p92"/>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1068" name="Google Shape;1068;p92"/>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1069" name="Google Shape;1069;p92"/>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Data Visualization of Graph Networks</a:t>
            </a:r>
            <a:endParaRPr sz="700"/>
          </a:p>
        </p:txBody>
      </p:sp>
      <p:sp>
        <p:nvSpPr>
          <p:cNvPr id="1070" name="Google Shape;1070;p9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71" name="Google Shape;1071;p92" title="Side by side Collab Graphs">
            <a:hlinkClick r:id="rId3"/>
          </p:cNvPr>
          <p:cNvPicPr preferRelativeResize="0"/>
          <p:nvPr/>
        </p:nvPicPr>
        <p:blipFill>
          <a:blip r:embed="rId4">
            <a:alphaModFix/>
          </a:blip>
          <a:stretch>
            <a:fillRect/>
          </a:stretch>
        </p:blipFill>
        <p:spPr>
          <a:xfrm>
            <a:off x="2450100" y="1056900"/>
            <a:ext cx="4243800" cy="31828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75" name="Shape 1075"/>
        <p:cNvGrpSpPr/>
        <p:nvPr/>
      </p:nvGrpSpPr>
      <p:grpSpPr>
        <a:xfrm>
          <a:off x="0" y="0"/>
          <a:ext cx="0" cy="0"/>
          <a:chOff x="0" y="0"/>
          <a:chExt cx="0" cy="0"/>
        </a:xfrm>
      </p:grpSpPr>
      <p:sp>
        <p:nvSpPr>
          <p:cNvPr id="1076" name="Google Shape;1076;p93"/>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1077" name="Google Shape;1077;p93"/>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1078" name="Google Shape;1078;p93"/>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Ethical Frameworks of Fairness</a:t>
            </a:r>
            <a:endParaRPr sz="700"/>
          </a:p>
        </p:txBody>
      </p:sp>
      <p:sp>
        <p:nvSpPr>
          <p:cNvPr id="1079" name="Google Shape;1079;p9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80" name="Google Shape;1080;p93"/>
          <p:cNvPicPr preferRelativeResize="0"/>
          <p:nvPr/>
        </p:nvPicPr>
        <p:blipFill>
          <a:blip r:embed="rId3">
            <a:alphaModFix/>
          </a:blip>
          <a:stretch>
            <a:fillRect/>
          </a:stretch>
        </p:blipFill>
        <p:spPr>
          <a:xfrm>
            <a:off x="1907063" y="661263"/>
            <a:ext cx="5329866" cy="38209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84" name="Shape 1084"/>
        <p:cNvGrpSpPr/>
        <p:nvPr/>
      </p:nvGrpSpPr>
      <p:grpSpPr>
        <a:xfrm>
          <a:off x="0" y="0"/>
          <a:ext cx="0" cy="0"/>
          <a:chOff x="0" y="0"/>
          <a:chExt cx="0" cy="0"/>
        </a:xfrm>
      </p:grpSpPr>
      <p:sp>
        <p:nvSpPr>
          <p:cNvPr id="1085" name="Google Shape;1085;p94"/>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1086" name="Google Shape;1086;p94"/>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1087" name="Google Shape;1087;p94"/>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Future Work/Next Steps</a:t>
            </a:r>
            <a:endParaRPr sz="700"/>
          </a:p>
        </p:txBody>
      </p:sp>
      <p:sp>
        <p:nvSpPr>
          <p:cNvPr id="1088" name="Google Shape;1088;p9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89" name="Google Shape;1089;p94"/>
          <p:cNvSpPr txBox="1"/>
          <p:nvPr/>
        </p:nvSpPr>
        <p:spPr>
          <a:xfrm>
            <a:off x="425850" y="1138650"/>
            <a:ext cx="8139900" cy="1847100"/>
          </a:xfrm>
          <a:prstGeom prst="rect">
            <a:avLst/>
          </a:prstGeom>
          <a:noFill/>
          <a:ln>
            <a:noFill/>
          </a:ln>
        </p:spPr>
        <p:txBody>
          <a:bodyPr anchorCtr="0" anchor="t" bIns="0" lIns="0" spcFirstLastPara="1" rIns="0" wrap="square" tIns="0">
            <a:spAutoFit/>
          </a:bodyPr>
          <a:lstStyle/>
          <a:p>
            <a:pPr indent="-190500" lvl="1" marL="457200" rtl="0" algn="l">
              <a:lnSpc>
                <a:spcPct val="180000"/>
              </a:lnSpc>
              <a:spcBef>
                <a:spcPts val="0"/>
              </a:spcBef>
              <a:spcAft>
                <a:spcPts val="0"/>
              </a:spcAft>
              <a:buClr>
                <a:srgbClr val="2D4263"/>
              </a:buClr>
              <a:buSzPts val="1200"/>
              <a:buFont typeface="Poppins"/>
              <a:buChar char="•"/>
            </a:pPr>
            <a:r>
              <a:rPr lang="en" sz="1200">
                <a:solidFill>
                  <a:srgbClr val="2D4263"/>
                </a:solidFill>
                <a:latin typeface="Poppins"/>
                <a:ea typeface="Poppins"/>
                <a:cs typeface="Poppins"/>
                <a:sym typeface="Poppins"/>
              </a:rPr>
              <a:t>Continue Research</a:t>
            </a:r>
            <a:endParaRPr sz="1200">
              <a:solidFill>
                <a:srgbClr val="2D4263"/>
              </a:solidFill>
              <a:latin typeface="Poppins"/>
              <a:ea typeface="Poppins"/>
              <a:cs typeface="Poppins"/>
              <a:sym typeface="Poppins"/>
            </a:endParaRPr>
          </a:p>
          <a:p>
            <a:pPr indent="-190500" lvl="1" marL="457200" rtl="0" algn="l">
              <a:lnSpc>
                <a:spcPct val="180000"/>
              </a:lnSpc>
              <a:spcBef>
                <a:spcPts val="0"/>
              </a:spcBef>
              <a:spcAft>
                <a:spcPts val="0"/>
              </a:spcAft>
              <a:buClr>
                <a:srgbClr val="2D4263"/>
              </a:buClr>
              <a:buSzPts val="1200"/>
              <a:buFont typeface="Poppins"/>
              <a:buChar char="•"/>
            </a:pPr>
            <a:r>
              <a:rPr lang="en" sz="1200">
                <a:solidFill>
                  <a:srgbClr val="2D4263"/>
                </a:solidFill>
                <a:latin typeface="Poppins"/>
                <a:ea typeface="Poppins"/>
                <a:cs typeface="Poppins"/>
                <a:sym typeface="Poppins"/>
              </a:rPr>
              <a:t>Continue Replication</a:t>
            </a:r>
            <a:endParaRPr sz="1200">
              <a:solidFill>
                <a:srgbClr val="2D4263"/>
              </a:solidFill>
              <a:latin typeface="Poppins"/>
              <a:ea typeface="Poppins"/>
              <a:cs typeface="Poppins"/>
              <a:sym typeface="Poppins"/>
            </a:endParaRPr>
          </a:p>
          <a:p>
            <a:pPr indent="-190500" lvl="2" marL="685800" rtl="0" algn="l">
              <a:lnSpc>
                <a:spcPct val="180000"/>
              </a:lnSpc>
              <a:spcBef>
                <a:spcPts val="0"/>
              </a:spcBef>
              <a:spcAft>
                <a:spcPts val="0"/>
              </a:spcAft>
              <a:buClr>
                <a:srgbClr val="2D4263"/>
              </a:buClr>
              <a:buSzPts val="1200"/>
              <a:buFont typeface="Poppins"/>
              <a:buChar char="⭒"/>
            </a:pPr>
            <a:r>
              <a:t/>
            </a:r>
            <a:endParaRPr sz="1200">
              <a:solidFill>
                <a:srgbClr val="2D4263"/>
              </a:solidFill>
              <a:latin typeface="Poppins"/>
              <a:ea typeface="Poppins"/>
              <a:cs typeface="Poppins"/>
              <a:sym typeface="Poppins"/>
            </a:endParaRPr>
          </a:p>
          <a:p>
            <a:pPr indent="0" lvl="0" marL="0" rtl="0" algn="l">
              <a:lnSpc>
                <a:spcPct val="180000"/>
              </a:lnSpc>
              <a:spcBef>
                <a:spcPts val="0"/>
              </a:spcBef>
              <a:spcAft>
                <a:spcPts val="0"/>
              </a:spcAft>
              <a:buNone/>
            </a:pPr>
            <a:r>
              <a:t/>
            </a:r>
            <a:endParaRPr sz="1200">
              <a:solidFill>
                <a:srgbClr val="2D4263"/>
              </a:solidFill>
              <a:latin typeface="Poppins Light"/>
              <a:ea typeface="Poppins Light"/>
              <a:cs typeface="Poppins Light"/>
              <a:sym typeface="Poppins Light"/>
            </a:endParaRPr>
          </a:p>
          <a:p>
            <a:pPr indent="0" lvl="0" marL="0" rtl="0" algn="l">
              <a:lnSpc>
                <a:spcPct val="180000"/>
              </a:lnSpc>
              <a:spcBef>
                <a:spcPts val="0"/>
              </a:spcBef>
              <a:spcAft>
                <a:spcPts val="0"/>
              </a:spcAft>
              <a:buNone/>
            </a:pPr>
            <a:r>
              <a:t/>
            </a:r>
            <a:endParaRPr sz="1200">
              <a:solidFill>
                <a:srgbClr val="2D4263"/>
              </a:solidFill>
              <a:latin typeface="Poppins"/>
              <a:ea typeface="Poppins"/>
              <a:cs typeface="Poppins"/>
              <a:sym typeface="Poppins"/>
            </a:endParaRPr>
          </a:p>
          <a:p>
            <a:pPr indent="0" lvl="0" marL="0" rtl="0" algn="l">
              <a:lnSpc>
                <a:spcPct val="180000"/>
              </a:lnSpc>
              <a:spcBef>
                <a:spcPts val="0"/>
              </a:spcBef>
              <a:spcAft>
                <a:spcPts val="0"/>
              </a:spcAft>
              <a:buNone/>
            </a:pPr>
            <a:r>
              <a:t/>
            </a:r>
            <a:endParaRPr sz="1200">
              <a:solidFill>
                <a:srgbClr val="2D4263"/>
              </a:solidFill>
              <a:latin typeface="Poppins Light"/>
              <a:ea typeface="Poppins Light"/>
              <a:cs typeface="Poppins Light"/>
              <a:sym typeface="Poppins Light"/>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93" name="Shape 1093"/>
        <p:cNvGrpSpPr/>
        <p:nvPr/>
      </p:nvGrpSpPr>
      <p:grpSpPr>
        <a:xfrm>
          <a:off x="0" y="0"/>
          <a:ext cx="0" cy="0"/>
          <a:chOff x="0" y="0"/>
          <a:chExt cx="0" cy="0"/>
        </a:xfrm>
      </p:grpSpPr>
      <p:sp>
        <p:nvSpPr>
          <p:cNvPr id="1094" name="Google Shape;1094;p95"/>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1095" name="Google Shape;1095;p95"/>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1096" name="Google Shape;1096;p95"/>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Data</a:t>
            </a:r>
            <a:endParaRPr sz="700"/>
          </a:p>
        </p:txBody>
      </p:sp>
      <p:sp>
        <p:nvSpPr>
          <p:cNvPr id="1097" name="Google Shape;1097;p95"/>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lang="en" sz="1200">
                <a:solidFill>
                  <a:srgbClr val="EEEEEE"/>
                </a:solidFill>
                <a:latin typeface="Poppins Medium"/>
                <a:ea typeface="Poppins Medium"/>
                <a:cs typeface="Poppins Medium"/>
                <a:sym typeface="Poppins Medium"/>
              </a:rPr>
              <a:t>II</a:t>
            </a:r>
            <a:endParaRPr sz="1200">
              <a:solidFill>
                <a:srgbClr val="EEEEEE"/>
              </a:solidFill>
              <a:latin typeface="Poppins Medium"/>
              <a:ea typeface="Poppins Medium"/>
              <a:cs typeface="Poppins Medium"/>
              <a:sym typeface="Poppins Medium"/>
            </a:endParaRPr>
          </a:p>
        </p:txBody>
      </p:sp>
      <p:sp>
        <p:nvSpPr>
          <p:cNvPr id="1098" name="Google Shape;1098;p95"/>
          <p:cNvSpPr txBox="1"/>
          <p:nvPr/>
        </p:nvSpPr>
        <p:spPr>
          <a:xfrm>
            <a:off x="425895" y="651900"/>
            <a:ext cx="82038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Last Week</a:t>
            </a:r>
            <a:endParaRPr sz="700"/>
          </a:p>
        </p:txBody>
      </p:sp>
      <p:sp>
        <p:nvSpPr>
          <p:cNvPr id="1099" name="Google Shape;1099;p95"/>
          <p:cNvSpPr txBox="1"/>
          <p:nvPr/>
        </p:nvSpPr>
        <p:spPr>
          <a:xfrm>
            <a:off x="425850" y="1138650"/>
            <a:ext cx="8046600" cy="2844600"/>
          </a:xfrm>
          <a:prstGeom prst="rect">
            <a:avLst/>
          </a:prstGeom>
          <a:noFill/>
          <a:ln>
            <a:noFill/>
          </a:ln>
        </p:spPr>
        <p:txBody>
          <a:bodyPr anchorCtr="0" anchor="t" bIns="0" lIns="0" spcFirstLastPara="1" rIns="0" wrap="square" tIns="0">
            <a:spAutoFit/>
          </a:bodyPr>
          <a:lstStyle/>
          <a:p>
            <a:pPr indent="0" lvl="0" marL="0" rtl="0" algn="l">
              <a:lnSpc>
                <a:spcPct val="180000"/>
              </a:lnSpc>
              <a:spcBef>
                <a:spcPts val="0"/>
              </a:spcBef>
              <a:spcAft>
                <a:spcPts val="0"/>
              </a:spcAft>
              <a:buNone/>
            </a:pPr>
            <a:r>
              <a:t/>
            </a:r>
            <a:endParaRPr sz="1200">
              <a:solidFill>
                <a:srgbClr val="2D4263"/>
              </a:solidFill>
              <a:latin typeface="Poppins Light"/>
              <a:ea typeface="Poppins Light"/>
              <a:cs typeface="Poppins Light"/>
              <a:sym typeface="Poppins Light"/>
            </a:endParaRPr>
          </a:p>
          <a:p>
            <a:pPr indent="-190500" lvl="1" marL="457200" rtl="0" algn="l">
              <a:lnSpc>
                <a:spcPct val="180000"/>
              </a:lnSpc>
              <a:spcBef>
                <a:spcPts val="0"/>
              </a:spcBef>
              <a:spcAft>
                <a:spcPts val="0"/>
              </a:spcAft>
              <a:buClr>
                <a:srgbClr val="2D4263"/>
              </a:buClr>
              <a:buSzPts val="1200"/>
              <a:buFont typeface="Poppins"/>
              <a:buChar char="•"/>
            </a:pPr>
            <a:r>
              <a:rPr lang="en" sz="1200">
                <a:solidFill>
                  <a:srgbClr val="2D4263"/>
                </a:solidFill>
                <a:latin typeface="Poppins"/>
                <a:ea typeface="Poppins"/>
                <a:cs typeface="Poppins"/>
                <a:sym typeface="Poppins"/>
              </a:rPr>
              <a:t>Exploratory data analysis</a:t>
            </a:r>
            <a:endParaRPr sz="1200">
              <a:solidFill>
                <a:srgbClr val="2D4263"/>
              </a:solidFill>
              <a:latin typeface="Poppins"/>
              <a:ea typeface="Poppins"/>
              <a:cs typeface="Poppins"/>
              <a:sym typeface="Poppins"/>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Built test and train graph from cascades → need clarification from researchers on train/test split</a:t>
            </a:r>
            <a:endParaRPr sz="1200">
              <a:solidFill>
                <a:srgbClr val="2D4263"/>
              </a:solidFill>
              <a:latin typeface="Poppins Light"/>
              <a:ea typeface="Poppins Light"/>
              <a:cs typeface="Poppins Light"/>
              <a:sym typeface="Poppins Light"/>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Original split: 	</a:t>
            </a:r>
            <a:r>
              <a:rPr lang="en" sz="1200">
                <a:solidFill>
                  <a:srgbClr val="2D4263"/>
                </a:solidFill>
                <a:latin typeface="Poppins"/>
                <a:ea typeface="Poppins"/>
                <a:cs typeface="Poppins"/>
                <a:sym typeface="Poppins"/>
              </a:rPr>
              <a:t>97,034</a:t>
            </a:r>
            <a:r>
              <a:rPr lang="en" sz="1200">
                <a:solidFill>
                  <a:srgbClr val="2D4263"/>
                </a:solidFill>
                <a:latin typeface="Poppins Light"/>
                <a:ea typeface="Poppins Light"/>
                <a:cs typeface="Poppins Light"/>
                <a:sym typeface="Poppins Light"/>
              </a:rPr>
              <a:t> train cascades;	</a:t>
            </a:r>
            <a:r>
              <a:rPr lang="en" sz="1200">
                <a:solidFill>
                  <a:srgbClr val="2D4263"/>
                </a:solidFill>
                <a:latin typeface="Poppins"/>
                <a:ea typeface="Poppins"/>
                <a:cs typeface="Poppins"/>
                <a:sym typeface="Poppins"/>
              </a:rPr>
              <a:t>18,652</a:t>
            </a:r>
            <a:r>
              <a:rPr lang="en" sz="1200">
                <a:solidFill>
                  <a:srgbClr val="2D4263"/>
                </a:solidFill>
                <a:latin typeface="Poppins Light"/>
                <a:ea typeface="Poppins Light"/>
                <a:cs typeface="Poppins Light"/>
                <a:sym typeface="Poppins Light"/>
              </a:rPr>
              <a:t> test cascades</a:t>
            </a:r>
            <a:endParaRPr sz="1200">
              <a:solidFill>
                <a:srgbClr val="2D4263"/>
              </a:solidFill>
              <a:latin typeface="Poppins Light"/>
              <a:ea typeface="Poppins Light"/>
              <a:cs typeface="Poppins Light"/>
              <a:sym typeface="Poppins Light"/>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Datetime split: 	</a:t>
            </a:r>
            <a:r>
              <a:rPr lang="en" sz="1200">
                <a:solidFill>
                  <a:srgbClr val="45818E"/>
                </a:solidFill>
                <a:latin typeface="Poppins"/>
                <a:ea typeface="Poppins"/>
                <a:cs typeface="Poppins"/>
                <a:sym typeface="Poppins"/>
              </a:rPr>
              <a:t>142,554</a:t>
            </a:r>
            <a:r>
              <a:rPr lang="en" sz="1200">
                <a:solidFill>
                  <a:srgbClr val="2D4263"/>
                </a:solidFill>
                <a:latin typeface="Poppins Light"/>
                <a:ea typeface="Poppins Light"/>
                <a:cs typeface="Poppins Light"/>
                <a:sym typeface="Poppins Light"/>
              </a:rPr>
              <a:t> train cascades;	</a:t>
            </a:r>
            <a:r>
              <a:rPr lang="en" sz="1200">
                <a:solidFill>
                  <a:srgbClr val="CC4125"/>
                </a:solidFill>
                <a:latin typeface="Poppins"/>
                <a:ea typeface="Poppins"/>
                <a:cs typeface="Poppins"/>
                <a:sym typeface="Poppins"/>
              </a:rPr>
              <a:t>17,442</a:t>
            </a:r>
            <a:r>
              <a:rPr lang="en" sz="1200">
                <a:solidFill>
                  <a:srgbClr val="2D4263"/>
                </a:solidFill>
                <a:latin typeface="Poppins Light"/>
                <a:ea typeface="Poppins Light"/>
                <a:cs typeface="Poppins Light"/>
                <a:sym typeface="Poppins Light"/>
              </a:rPr>
              <a:t> test cascades</a:t>
            </a:r>
            <a:endParaRPr sz="1200">
              <a:solidFill>
                <a:srgbClr val="2D4263"/>
              </a:solidFill>
              <a:latin typeface="Poppins Light"/>
              <a:ea typeface="Poppins Light"/>
              <a:cs typeface="Poppins Light"/>
              <a:sym typeface="Poppins Light"/>
            </a:endParaRPr>
          </a:p>
          <a:p>
            <a:pPr indent="-190500" lvl="1" marL="457200" rtl="0" algn="l">
              <a:lnSpc>
                <a:spcPct val="180000"/>
              </a:lnSpc>
              <a:spcBef>
                <a:spcPts val="0"/>
              </a:spcBef>
              <a:spcAft>
                <a:spcPts val="0"/>
              </a:spcAft>
              <a:buClr>
                <a:srgbClr val="2D4263"/>
              </a:buClr>
              <a:buSzPts val="1200"/>
              <a:buFont typeface="Poppins"/>
              <a:buChar char="•"/>
            </a:pPr>
            <a:r>
              <a:rPr lang="en" sz="1200">
                <a:solidFill>
                  <a:srgbClr val="2D4263"/>
                </a:solidFill>
                <a:latin typeface="Poppins"/>
                <a:ea typeface="Poppins"/>
                <a:cs typeface="Poppins"/>
                <a:sym typeface="Poppins"/>
              </a:rPr>
              <a:t>Cascade graph sizes</a:t>
            </a:r>
            <a:endParaRPr sz="1200">
              <a:solidFill>
                <a:srgbClr val="2D4263"/>
              </a:solidFill>
              <a:latin typeface="Poppins"/>
              <a:ea typeface="Poppins"/>
              <a:cs typeface="Poppins"/>
              <a:sym typeface="Poppins"/>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Test cascades: 641,615 nodes | 2,879,693 edges</a:t>
            </a:r>
            <a:endParaRPr sz="1200">
              <a:solidFill>
                <a:srgbClr val="2D4263"/>
              </a:solidFill>
              <a:latin typeface="Poppins Light"/>
              <a:ea typeface="Poppins Light"/>
              <a:cs typeface="Poppins Light"/>
              <a:sym typeface="Poppins Light"/>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Train cascades: 1,123,076 nodes | 14,197,780 edges | 36 subgraphs</a:t>
            </a:r>
            <a:endParaRPr sz="1200">
              <a:solidFill>
                <a:srgbClr val="2D4263"/>
              </a:solidFill>
              <a:latin typeface="Poppins Light"/>
              <a:ea typeface="Poppins Light"/>
              <a:cs typeface="Poppins Light"/>
              <a:sym typeface="Poppins Light"/>
            </a:endParaRPr>
          </a:p>
          <a:p>
            <a:pPr indent="0" lvl="0" marL="0" rtl="0" algn="l">
              <a:lnSpc>
                <a:spcPct val="180000"/>
              </a:lnSpc>
              <a:spcBef>
                <a:spcPts val="0"/>
              </a:spcBef>
              <a:spcAft>
                <a:spcPts val="0"/>
              </a:spcAft>
              <a:buNone/>
            </a:pPr>
            <a:r>
              <a:t/>
            </a:r>
            <a:endParaRPr sz="1200">
              <a:solidFill>
                <a:srgbClr val="2D4263"/>
              </a:solidFill>
              <a:latin typeface="Poppins Light"/>
              <a:ea typeface="Poppins Light"/>
              <a:cs typeface="Poppins Light"/>
              <a:sym typeface="Poppins Light"/>
            </a:endParaRPr>
          </a:p>
        </p:txBody>
      </p:sp>
      <p:sp>
        <p:nvSpPr>
          <p:cNvPr id="1100" name="Google Shape;1100;p9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101" name="Google Shape;1101;p95"/>
          <p:cNvPicPr preferRelativeResize="0"/>
          <p:nvPr/>
        </p:nvPicPr>
        <p:blipFill>
          <a:blip r:embed="rId3">
            <a:alphaModFix/>
          </a:blip>
          <a:stretch>
            <a:fillRect/>
          </a:stretch>
        </p:blipFill>
        <p:spPr>
          <a:xfrm>
            <a:off x="5785025" y="651900"/>
            <a:ext cx="2898224" cy="18280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05" name="Shape 1105"/>
        <p:cNvGrpSpPr/>
        <p:nvPr/>
      </p:nvGrpSpPr>
      <p:grpSpPr>
        <a:xfrm>
          <a:off x="0" y="0"/>
          <a:ext cx="0" cy="0"/>
          <a:chOff x="0" y="0"/>
          <a:chExt cx="0" cy="0"/>
        </a:xfrm>
      </p:grpSpPr>
      <p:sp>
        <p:nvSpPr>
          <p:cNvPr id="1106" name="Google Shape;1106;p96"/>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1107" name="Google Shape;1107;p96"/>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1108" name="Google Shape;1108;p96"/>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Agenda</a:t>
            </a:r>
            <a:endParaRPr sz="700"/>
          </a:p>
        </p:txBody>
      </p:sp>
      <p:sp>
        <p:nvSpPr>
          <p:cNvPr id="1109" name="Google Shape;1109;p96"/>
          <p:cNvSpPr txBox="1"/>
          <p:nvPr/>
        </p:nvSpPr>
        <p:spPr>
          <a:xfrm>
            <a:off x="1208150" y="1224400"/>
            <a:ext cx="53967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 sz="1500">
                <a:solidFill>
                  <a:srgbClr val="2D4263"/>
                </a:solidFill>
                <a:latin typeface="Poppins Light"/>
                <a:ea typeface="Poppins Light"/>
                <a:cs typeface="Poppins Light"/>
                <a:sym typeface="Poppins Light"/>
              </a:rPr>
              <a:t>Social Graphs &amp; Influence Maximization </a:t>
            </a:r>
            <a:endParaRPr sz="700"/>
          </a:p>
        </p:txBody>
      </p:sp>
      <p:sp>
        <p:nvSpPr>
          <p:cNvPr id="1110" name="Google Shape;1110;p96"/>
          <p:cNvSpPr txBox="1"/>
          <p:nvPr/>
        </p:nvSpPr>
        <p:spPr>
          <a:xfrm>
            <a:off x="1208150" y="1866650"/>
            <a:ext cx="4917300" cy="107700"/>
          </a:xfrm>
          <a:prstGeom prst="rect">
            <a:avLst/>
          </a:prstGeom>
          <a:noFill/>
          <a:ln>
            <a:noFill/>
          </a:ln>
        </p:spPr>
        <p:txBody>
          <a:bodyPr anchorCtr="0" anchor="t" bIns="0" lIns="0" spcFirstLastPara="1" rIns="0" wrap="square" tIns="0">
            <a:spAutoFit/>
          </a:bodyPr>
          <a:lstStyle/>
          <a:p>
            <a:pPr indent="0" lvl="0" marL="0" rtl="0" algn="l">
              <a:lnSpc>
                <a:spcPct val="160000"/>
              </a:lnSpc>
              <a:spcBef>
                <a:spcPts val="0"/>
              </a:spcBef>
              <a:spcAft>
                <a:spcPts val="0"/>
              </a:spcAft>
              <a:buClr>
                <a:schemeClr val="dk1"/>
              </a:buClr>
              <a:buFont typeface="Arial"/>
              <a:buNone/>
            </a:pPr>
            <a:r>
              <a:t/>
            </a:r>
            <a:endParaRPr sz="700"/>
          </a:p>
        </p:txBody>
      </p:sp>
      <p:sp>
        <p:nvSpPr>
          <p:cNvPr id="1111" name="Google Shape;1111;p96"/>
          <p:cNvSpPr txBox="1"/>
          <p:nvPr/>
        </p:nvSpPr>
        <p:spPr>
          <a:xfrm>
            <a:off x="1208152" y="1866647"/>
            <a:ext cx="42411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 sz="1500">
                <a:solidFill>
                  <a:srgbClr val="2D4263"/>
                </a:solidFill>
                <a:latin typeface="Poppins Light"/>
                <a:ea typeface="Poppins Light"/>
                <a:cs typeface="Poppins Light"/>
                <a:sym typeface="Poppins Light"/>
              </a:rPr>
              <a:t>Data Exploration</a:t>
            </a:r>
            <a:endParaRPr sz="700"/>
          </a:p>
        </p:txBody>
      </p:sp>
      <p:sp>
        <p:nvSpPr>
          <p:cNvPr id="1112" name="Google Shape;1112;p96"/>
          <p:cNvSpPr txBox="1"/>
          <p:nvPr/>
        </p:nvSpPr>
        <p:spPr>
          <a:xfrm>
            <a:off x="1208152" y="3151147"/>
            <a:ext cx="42411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 sz="1500">
                <a:solidFill>
                  <a:srgbClr val="2D4263"/>
                </a:solidFill>
                <a:latin typeface="Poppins Light"/>
                <a:ea typeface="Poppins Light"/>
                <a:cs typeface="Poppins Light"/>
                <a:sym typeface="Poppins Light"/>
              </a:rPr>
              <a:t>Fairness Research &amp; Ethical Frameworks</a:t>
            </a:r>
            <a:endParaRPr sz="700"/>
          </a:p>
        </p:txBody>
      </p:sp>
      <p:sp>
        <p:nvSpPr>
          <p:cNvPr id="1113" name="Google Shape;1113;p96"/>
          <p:cNvSpPr txBox="1"/>
          <p:nvPr/>
        </p:nvSpPr>
        <p:spPr>
          <a:xfrm>
            <a:off x="561975" y="1224397"/>
            <a:ext cx="3411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C84B31"/>
                </a:solidFill>
                <a:latin typeface="Poppins Medium"/>
                <a:ea typeface="Poppins Medium"/>
                <a:cs typeface="Poppins Medium"/>
                <a:sym typeface="Poppins Medium"/>
              </a:rPr>
              <a:t>I</a:t>
            </a:r>
            <a:endParaRPr sz="700"/>
          </a:p>
        </p:txBody>
      </p:sp>
      <p:sp>
        <p:nvSpPr>
          <p:cNvPr id="1114" name="Google Shape;1114;p96"/>
          <p:cNvSpPr txBox="1"/>
          <p:nvPr/>
        </p:nvSpPr>
        <p:spPr>
          <a:xfrm>
            <a:off x="561975" y="1866647"/>
            <a:ext cx="3411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C84B31"/>
                </a:solidFill>
                <a:latin typeface="Poppins Medium"/>
                <a:ea typeface="Poppins Medium"/>
                <a:cs typeface="Poppins Medium"/>
                <a:sym typeface="Poppins Medium"/>
              </a:rPr>
              <a:t>II</a:t>
            </a:r>
            <a:endParaRPr sz="700"/>
          </a:p>
        </p:txBody>
      </p:sp>
      <p:sp>
        <p:nvSpPr>
          <p:cNvPr id="1115" name="Google Shape;1115;p96"/>
          <p:cNvSpPr txBox="1"/>
          <p:nvPr/>
        </p:nvSpPr>
        <p:spPr>
          <a:xfrm>
            <a:off x="561975" y="2508897"/>
            <a:ext cx="3411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C84B31"/>
                </a:solidFill>
                <a:latin typeface="Poppins Medium"/>
                <a:ea typeface="Poppins Medium"/>
                <a:cs typeface="Poppins Medium"/>
                <a:sym typeface="Poppins Medium"/>
              </a:rPr>
              <a:t>III</a:t>
            </a:r>
            <a:endParaRPr sz="700"/>
          </a:p>
        </p:txBody>
      </p:sp>
      <p:sp>
        <p:nvSpPr>
          <p:cNvPr id="1116" name="Google Shape;1116;p96"/>
          <p:cNvSpPr txBox="1"/>
          <p:nvPr/>
        </p:nvSpPr>
        <p:spPr>
          <a:xfrm>
            <a:off x="561975" y="3151147"/>
            <a:ext cx="3411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C84B31"/>
                </a:solidFill>
                <a:latin typeface="Poppins Medium"/>
                <a:ea typeface="Poppins Medium"/>
                <a:cs typeface="Poppins Medium"/>
                <a:sym typeface="Poppins Medium"/>
              </a:rPr>
              <a:t>IV</a:t>
            </a:r>
            <a:endParaRPr sz="700"/>
          </a:p>
        </p:txBody>
      </p:sp>
      <p:sp>
        <p:nvSpPr>
          <p:cNvPr id="1117" name="Google Shape;1117;p96"/>
          <p:cNvSpPr txBox="1"/>
          <p:nvPr/>
        </p:nvSpPr>
        <p:spPr>
          <a:xfrm>
            <a:off x="8083177" y="1224397"/>
            <a:ext cx="341100" cy="231000"/>
          </a:xfrm>
          <a:prstGeom prst="rect">
            <a:avLst/>
          </a:prstGeom>
          <a:noFill/>
          <a:ln>
            <a:noFill/>
          </a:ln>
        </p:spPr>
        <p:txBody>
          <a:bodyPr anchorCtr="0" anchor="t" bIns="0" lIns="0" spcFirstLastPara="1" rIns="0" wrap="square" tIns="0">
            <a:spAutoFit/>
          </a:bodyPr>
          <a:lstStyle/>
          <a:p>
            <a:pPr indent="0" lvl="0" marL="0" marR="0" rtl="0" algn="r">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a:t>
            </a:r>
            <a:endParaRPr sz="700"/>
          </a:p>
        </p:txBody>
      </p:sp>
      <p:sp>
        <p:nvSpPr>
          <p:cNvPr id="1118" name="Google Shape;1118;p96"/>
          <p:cNvSpPr txBox="1"/>
          <p:nvPr/>
        </p:nvSpPr>
        <p:spPr>
          <a:xfrm>
            <a:off x="8083177" y="1866647"/>
            <a:ext cx="341100" cy="231000"/>
          </a:xfrm>
          <a:prstGeom prst="rect">
            <a:avLst/>
          </a:prstGeom>
          <a:noFill/>
          <a:ln>
            <a:noFill/>
          </a:ln>
        </p:spPr>
        <p:txBody>
          <a:bodyPr anchorCtr="0" anchor="t" bIns="0" lIns="0" spcFirstLastPara="1" rIns="0" wrap="square" tIns="0">
            <a:spAutoFit/>
          </a:bodyPr>
          <a:lstStyle/>
          <a:p>
            <a:pPr indent="0" lvl="0" marL="0" marR="0" rtl="0" algn="r">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7</a:t>
            </a:r>
            <a:endParaRPr sz="700"/>
          </a:p>
        </p:txBody>
      </p:sp>
      <p:sp>
        <p:nvSpPr>
          <p:cNvPr id="1119" name="Google Shape;1119;p96"/>
          <p:cNvSpPr txBox="1"/>
          <p:nvPr/>
        </p:nvSpPr>
        <p:spPr>
          <a:xfrm>
            <a:off x="8083177" y="2508897"/>
            <a:ext cx="341100" cy="231000"/>
          </a:xfrm>
          <a:prstGeom prst="rect">
            <a:avLst/>
          </a:prstGeom>
          <a:noFill/>
          <a:ln>
            <a:noFill/>
          </a:ln>
        </p:spPr>
        <p:txBody>
          <a:bodyPr anchorCtr="0" anchor="t" bIns="0" lIns="0" spcFirstLastPara="1" rIns="0" wrap="square" tIns="0">
            <a:spAutoFit/>
          </a:bodyPr>
          <a:lstStyle/>
          <a:p>
            <a:pPr indent="0" lvl="0" marL="0" marR="0" rtl="0" algn="r">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11</a:t>
            </a:r>
            <a:endParaRPr sz="700"/>
          </a:p>
        </p:txBody>
      </p:sp>
      <p:sp>
        <p:nvSpPr>
          <p:cNvPr id="1120" name="Google Shape;1120;p96"/>
          <p:cNvSpPr txBox="1"/>
          <p:nvPr/>
        </p:nvSpPr>
        <p:spPr>
          <a:xfrm>
            <a:off x="8083177" y="3151147"/>
            <a:ext cx="341100" cy="231000"/>
          </a:xfrm>
          <a:prstGeom prst="rect">
            <a:avLst/>
          </a:prstGeom>
          <a:noFill/>
          <a:ln>
            <a:noFill/>
          </a:ln>
        </p:spPr>
        <p:txBody>
          <a:bodyPr anchorCtr="0" anchor="t" bIns="0" lIns="0" spcFirstLastPara="1" rIns="0" wrap="square" tIns="0">
            <a:spAutoFit/>
          </a:bodyPr>
          <a:lstStyle/>
          <a:p>
            <a:pPr indent="0" lvl="0" marL="0" marR="0" rtl="0" algn="r">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14</a:t>
            </a:r>
            <a:endParaRPr sz="700"/>
          </a:p>
        </p:txBody>
      </p:sp>
      <p:sp>
        <p:nvSpPr>
          <p:cNvPr id="1121" name="Google Shape;1121;p96"/>
          <p:cNvSpPr txBox="1"/>
          <p:nvPr/>
        </p:nvSpPr>
        <p:spPr>
          <a:xfrm>
            <a:off x="7877858" y="729502"/>
            <a:ext cx="751800" cy="23100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b="0" i="0" lang="en" sz="1500" u="none" cap="none" strike="noStrike">
                <a:solidFill>
                  <a:srgbClr val="2D4263"/>
                </a:solidFill>
                <a:latin typeface="Poppins Light"/>
                <a:ea typeface="Poppins Light"/>
                <a:cs typeface="Poppins Light"/>
                <a:sym typeface="Poppins Light"/>
              </a:rPr>
              <a:t>Page</a:t>
            </a:r>
            <a:endParaRPr sz="700"/>
          </a:p>
        </p:txBody>
      </p:sp>
      <p:sp>
        <p:nvSpPr>
          <p:cNvPr id="1122" name="Google Shape;1122;p9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23" name="Google Shape;1123;p96"/>
          <p:cNvSpPr txBox="1"/>
          <p:nvPr/>
        </p:nvSpPr>
        <p:spPr>
          <a:xfrm>
            <a:off x="1208152" y="2508897"/>
            <a:ext cx="42411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 sz="1500">
                <a:solidFill>
                  <a:srgbClr val="2D4263"/>
                </a:solidFill>
                <a:latin typeface="Poppins Light"/>
                <a:ea typeface="Poppins Light"/>
                <a:cs typeface="Poppins Light"/>
                <a:sym typeface="Poppins Light"/>
              </a:rPr>
              <a:t>Visualization Research</a:t>
            </a:r>
            <a:endParaRPr sz="700"/>
          </a:p>
        </p:txBody>
      </p:sp>
      <p:sp>
        <p:nvSpPr>
          <p:cNvPr id="1124" name="Google Shape;1124;p96"/>
          <p:cNvSpPr txBox="1"/>
          <p:nvPr/>
        </p:nvSpPr>
        <p:spPr>
          <a:xfrm>
            <a:off x="561975" y="3712647"/>
            <a:ext cx="3411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C84B31"/>
                </a:solidFill>
                <a:latin typeface="Poppins Medium"/>
                <a:ea typeface="Poppins Medium"/>
                <a:cs typeface="Poppins Medium"/>
                <a:sym typeface="Poppins Medium"/>
              </a:rPr>
              <a:t>V</a:t>
            </a:r>
            <a:endParaRPr sz="7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28" name="Shape 1128"/>
        <p:cNvGrpSpPr/>
        <p:nvPr/>
      </p:nvGrpSpPr>
      <p:grpSpPr>
        <a:xfrm>
          <a:off x="0" y="0"/>
          <a:ext cx="0" cy="0"/>
          <a:chOff x="0" y="0"/>
          <a:chExt cx="0" cy="0"/>
        </a:xfrm>
      </p:grpSpPr>
      <p:sp>
        <p:nvSpPr>
          <p:cNvPr id="1129" name="Google Shape;1129;p97"/>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1130" name="Google Shape;1130;p97"/>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1131" name="Google Shape;1131;p97"/>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Updates</a:t>
            </a:r>
            <a:endParaRPr sz="700"/>
          </a:p>
        </p:txBody>
      </p:sp>
      <p:sp>
        <p:nvSpPr>
          <p:cNvPr id="1132" name="Google Shape;1132;p97"/>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lang="en" sz="1200">
                <a:solidFill>
                  <a:srgbClr val="EEEEEE"/>
                </a:solidFill>
                <a:latin typeface="Poppins Medium"/>
                <a:ea typeface="Poppins Medium"/>
                <a:cs typeface="Poppins Medium"/>
                <a:sym typeface="Poppins Medium"/>
              </a:rPr>
              <a:t>I</a:t>
            </a:r>
            <a:endParaRPr sz="1200">
              <a:solidFill>
                <a:srgbClr val="EEEEEE"/>
              </a:solidFill>
              <a:latin typeface="Poppins Medium"/>
              <a:ea typeface="Poppins Medium"/>
              <a:cs typeface="Poppins Medium"/>
              <a:sym typeface="Poppins Medium"/>
            </a:endParaRPr>
          </a:p>
        </p:txBody>
      </p:sp>
      <p:sp>
        <p:nvSpPr>
          <p:cNvPr id="1133" name="Google Shape;1133;p97"/>
          <p:cNvSpPr txBox="1"/>
          <p:nvPr/>
        </p:nvSpPr>
        <p:spPr>
          <a:xfrm>
            <a:off x="425895" y="651900"/>
            <a:ext cx="82038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Visualization</a:t>
            </a:r>
            <a:r>
              <a:rPr lang="en" sz="1500">
                <a:solidFill>
                  <a:srgbClr val="2D4263"/>
                </a:solidFill>
                <a:latin typeface="Poppins Medium"/>
                <a:ea typeface="Poppins Medium"/>
                <a:cs typeface="Poppins Medium"/>
                <a:sym typeface="Poppins Medium"/>
              </a:rPr>
              <a:t> </a:t>
            </a:r>
            <a:endParaRPr sz="1500">
              <a:solidFill>
                <a:srgbClr val="2D4263"/>
              </a:solidFill>
              <a:latin typeface="Poppins Medium"/>
              <a:ea typeface="Poppins Medium"/>
              <a:cs typeface="Poppins Medium"/>
              <a:sym typeface="Poppins Medium"/>
            </a:endParaRPr>
          </a:p>
        </p:txBody>
      </p:sp>
      <p:sp>
        <p:nvSpPr>
          <p:cNvPr id="1134" name="Google Shape;1134;p97"/>
          <p:cNvSpPr txBox="1"/>
          <p:nvPr/>
        </p:nvSpPr>
        <p:spPr>
          <a:xfrm>
            <a:off x="425850" y="1138650"/>
            <a:ext cx="8139900" cy="2511900"/>
          </a:xfrm>
          <a:prstGeom prst="rect">
            <a:avLst/>
          </a:prstGeom>
          <a:noFill/>
          <a:ln>
            <a:noFill/>
          </a:ln>
        </p:spPr>
        <p:txBody>
          <a:bodyPr anchorCtr="0" anchor="t" bIns="0" lIns="0" spcFirstLastPara="1" rIns="0" wrap="square" tIns="0">
            <a:spAutoFit/>
          </a:bodyPr>
          <a:lstStyle/>
          <a:p>
            <a:pPr indent="-190500" lvl="1" marL="4572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a:ea typeface="Poppins"/>
                <a:cs typeface="Poppins"/>
                <a:sym typeface="Poppins"/>
              </a:rPr>
              <a:t>Why?</a:t>
            </a:r>
            <a:endParaRPr sz="1200">
              <a:solidFill>
                <a:srgbClr val="2D4263"/>
              </a:solidFill>
              <a:latin typeface="Poppins"/>
              <a:ea typeface="Poppins"/>
              <a:cs typeface="Poppins"/>
              <a:sym typeface="Poppins"/>
            </a:endParaRPr>
          </a:p>
          <a:p>
            <a:pPr indent="-190500" lvl="2" marL="685800" rtl="0" algn="l">
              <a:lnSpc>
                <a:spcPct val="180000"/>
              </a:lnSpc>
              <a:spcBef>
                <a:spcPts val="0"/>
              </a:spcBef>
              <a:spcAft>
                <a:spcPts val="0"/>
              </a:spcAft>
              <a:buClr>
                <a:srgbClr val="2D4263"/>
              </a:buClr>
              <a:buSzPts val="1200"/>
              <a:buFont typeface="Poppins"/>
              <a:buChar char="⭒"/>
            </a:pPr>
            <a:r>
              <a:rPr lang="en" sz="1200">
                <a:solidFill>
                  <a:srgbClr val="2D4263"/>
                </a:solidFill>
                <a:latin typeface="Poppins"/>
                <a:ea typeface="Poppins"/>
                <a:cs typeface="Poppins"/>
                <a:sym typeface="Poppins"/>
              </a:rPr>
              <a:t>Graph Networks can be messy “Hairball”</a:t>
            </a:r>
            <a:endParaRPr sz="1200">
              <a:solidFill>
                <a:srgbClr val="2D4263"/>
              </a:solidFill>
              <a:latin typeface="Poppins"/>
              <a:ea typeface="Poppins"/>
              <a:cs typeface="Poppins"/>
              <a:sym typeface="Poppins"/>
            </a:endParaRPr>
          </a:p>
          <a:p>
            <a:pPr indent="-190500" lvl="2" marL="685800" rtl="0" algn="l">
              <a:lnSpc>
                <a:spcPct val="180000"/>
              </a:lnSpc>
              <a:spcBef>
                <a:spcPts val="0"/>
              </a:spcBef>
              <a:spcAft>
                <a:spcPts val="0"/>
              </a:spcAft>
              <a:buClr>
                <a:srgbClr val="2D4263"/>
              </a:buClr>
              <a:buSzPts val="1200"/>
              <a:buFont typeface="Poppins"/>
              <a:buChar char="⭒"/>
            </a:pPr>
            <a:r>
              <a:rPr lang="en" sz="1200">
                <a:solidFill>
                  <a:srgbClr val="2D4263"/>
                </a:solidFill>
                <a:latin typeface="Poppins"/>
                <a:ea typeface="Poppins"/>
                <a:cs typeface="Poppins"/>
                <a:sym typeface="Poppins"/>
              </a:rPr>
              <a:t>Interaction </a:t>
            </a:r>
            <a:r>
              <a:rPr lang="en" sz="1200">
                <a:solidFill>
                  <a:srgbClr val="2D4263"/>
                </a:solidFill>
                <a:latin typeface="Poppins"/>
                <a:ea typeface="Poppins"/>
                <a:cs typeface="Poppins"/>
                <a:sym typeface="Poppins"/>
              </a:rPr>
              <a:t>showcases</a:t>
            </a:r>
            <a:r>
              <a:rPr lang="en" sz="1200">
                <a:solidFill>
                  <a:srgbClr val="2D4263"/>
                </a:solidFill>
                <a:latin typeface="Poppins"/>
                <a:ea typeface="Poppins"/>
                <a:cs typeface="Poppins"/>
                <a:sym typeface="Poppins"/>
              </a:rPr>
              <a:t> insight</a:t>
            </a:r>
            <a:endParaRPr sz="1200">
              <a:solidFill>
                <a:srgbClr val="2D4263"/>
              </a:solidFill>
              <a:latin typeface="Poppins"/>
              <a:ea typeface="Poppins"/>
              <a:cs typeface="Poppins"/>
              <a:sym typeface="Poppins"/>
            </a:endParaRPr>
          </a:p>
          <a:p>
            <a:pPr indent="-190500" lvl="1" marL="4572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a:ea typeface="Poppins"/>
                <a:cs typeface="Poppins"/>
                <a:sym typeface="Poppins"/>
              </a:rPr>
              <a:t>Tools</a:t>
            </a:r>
            <a:endParaRPr sz="1200">
              <a:solidFill>
                <a:srgbClr val="2D4263"/>
              </a:solidFill>
              <a:latin typeface="Poppins"/>
              <a:ea typeface="Poppins"/>
              <a:cs typeface="Poppins"/>
              <a:sym typeface="Poppins"/>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a:ea typeface="Poppins"/>
                <a:cs typeface="Poppins"/>
                <a:sym typeface="Poppins"/>
              </a:rPr>
              <a:t>GraphXR</a:t>
            </a:r>
            <a:r>
              <a:rPr lang="en" sz="1200">
                <a:solidFill>
                  <a:srgbClr val="2D4263"/>
                </a:solidFill>
                <a:latin typeface="Poppins Light"/>
                <a:ea typeface="Poppins Light"/>
                <a:cs typeface="Poppins Light"/>
                <a:sym typeface="Poppins Light"/>
              </a:rPr>
              <a:t> (Video)</a:t>
            </a:r>
            <a:endParaRPr sz="1200">
              <a:solidFill>
                <a:srgbClr val="2D4263"/>
              </a:solidFill>
              <a:latin typeface="Poppins Light"/>
              <a:ea typeface="Poppins Light"/>
              <a:cs typeface="Poppins Light"/>
              <a:sym typeface="Poppins Light"/>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Tableau</a:t>
            </a:r>
            <a:endParaRPr sz="1200">
              <a:solidFill>
                <a:srgbClr val="2D4263"/>
              </a:solidFill>
              <a:latin typeface="Poppins Light"/>
              <a:ea typeface="Poppins Light"/>
              <a:cs typeface="Poppins Light"/>
              <a:sym typeface="Poppins Light"/>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Graphistry</a:t>
            </a:r>
            <a:endParaRPr sz="1200">
              <a:solidFill>
                <a:srgbClr val="2D4263"/>
              </a:solidFill>
              <a:latin typeface="Poppins Light"/>
              <a:ea typeface="Poppins Light"/>
              <a:cs typeface="Poppins Light"/>
              <a:sym typeface="Poppins Light"/>
            </a:endParaRPr>
          </a:p>
          <a:p>
            <a:pPr indent="0" lvl="0" marL="0" rtl="0" algn="l">
              <a:lnSpc>
                <a:spcPct val="180000"/>
              </a:lnSpc>
              <a:spcBef>
                <a:spcPts val="0"/>
              </a:spcBef>
              <a:spcAft>
                <a:spcPts val="0"/>
              </a:spcAft>
              <a:buNone/>
            </a:pPr>
            <a:r>
              <a:t/>
            </a:r>
            <a:endParaRPr sz="1200">
              <a:solidFill>
                <a:srgbClr val="2D4263"/>
              </a:solidFill>
              <a:latin typeface="Poppins Light"/>
              <a:ea typeface="Poppins Light"/>
              <a:cs typeface="Poppins Light"/>
              <a:sym typeface="Poppins Light"/>
            </a:endParaRPr>
          </a:p>
        </p:txBody>
      </p:sp>
      <p:sp>
        <p:nvSpPr>
          <p:cNvPr id="1135" name="Google Shape;1135;p9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136" name="Google Shape;1136;p97" title="Side by side Collab Graphs">
            <a:hlinkClick r:id="rId3"/>
          </p:cNvPr>
          <p:cNvPicPr preferRelativeResize="0"/>
          <p:nvPr/>
        </p:nvPicPr>
        <p:blipFill>
          <a:blip r:embed="rId4">
            <a:alphaModFix/>
          </a:blip>
          <a:stretch>
            <a:fillRect/>
          </a:stretch>
        </p:blipFill>
        <p:spPr>
          <a:xfrm>
            <a:off x="4472925" y="1262900"/>
            <a:ext cx="4243800" cy="3182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6"/>
                                        </p:tgtEl>
                                        <p:attrNameLst>
                                          <p:attrName>style.visibility</p:attrName>
                                        </p:attrNameLst>
                                      </p:cBhvr>
                                      <p:to>
                                        <p:strVal val="visible"/>
                                      </p:to>
                                    </p:set>
                                    <p:animEffect filter="fade" transition="in">
                                      <p:cBhvr>
                                        <p:cTn dur="1000"/>
                                        <p:tgtEl>
                                          <p:spTgt spid="11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2D38"/>
        </a:solidFill>
      </p:bgPr>
    </p:bg>
    <p:spTree>
      <p:nvGrpSpPr>
        <p:cNvPr id="199" name="Shape 199"/>
        <p:cNvGrpSpPr/>
        <p:nvPr/>
      </p:nvGrpSpPr>
      <p:grpSpPr>
        <a:xfrm>
          <a:off x="0" y="0"/>
          <a:ext cx="0" cy="0"/>
          <a:chOff x="0" y="0"/>
          <a:chExt cx="0" cy="0"/>
        </a:xfrm>
      </p:grpSpPr>
      <p:pic>
        <p:nvPicPr>
          <p:cNvPr id="200" name="Google Shape;200;p35"/>
          <p:cNvPicPr preferRelativeResize="0"/>
          <p:nvPr/>
        </p:nvPicPr>
        <p:blipFill rotWithShape="1">
          <a:blip r:embed="rId3">
            <a:alphaModFix amt="44000"/>
          </a:blip>
          <a:srcRect b="0" l="0" r="0" t="0"/>
          <a:stretch/>
        </p:blipFill>
        <p:spPr>
          <a:xfrm>
            <a:off x="2438800" y="795650"/>
            <a:ext cx="4257674" cy="4023851"/>
          </a:xfrm>
          <a:prstGeom prst="rect">
            <a:avLst/>
          </a:prstGeom>
          <a:noFill/>
          <a:ln cap="flat" cmpd="sng" w="9525">
            <a:solidFill>
              <a:srgbClr val="4E6FA2"/>
            </a:solidFill>
            <a:prstDash val="solid"/>
            <a:round/>
            <a:headEnd len="sm" w="sm" type="none"/>
            <a:tailEnd len="sm" w="sm" type="none"/>
          </a:ln>
        </p:spPr>
      </p:pic>
      <p:grpSp>
        <p:nvGrpSpPr>
          <p:cNvPr id="201" name="Google Shape;201;p35"/>
          <p:cNvGrpSpPr/>
          <p:nvPr/>
        </p:nvGrpSpPr>
        <p:grpSpPr>
          <a:xfrm rot="-5400000">
            <a:off x="2518198" y="2041561"/>
            <a:ext cx="2747785" cy="2667150"/>
            <a:chOff x="4735600" y="1581325"/>
            <a:chExt cx="2742300" cy="2778571"/>
          </a:xfrm>
        </p:grpSpPr>
        <p:sp>
          <p:nvSpPr>
            <p:cNvPr id="202" name="Google Shape;202;p35"/>
            <p:cNvSpPr/>
            <p:nvPr/>
          </p:nvSpPr>
          <p:spPr>
            <a:xfrm rot="8286841">
              <a:off x="5128544" y="2027560"/>
              <a:ext cx="1956413" cy="1925372"/>
            </a:xfrm>
            <a:prstGeom prst="triangle">
              <a:avLst>
                <a:gd fmla="val 50000" name="adj"/>
              </a:avLst>
            </a:prstGeom>
            <a:noFill/>
            <a:ln cap="flat" cmpd="sng" w="9525">
              <a:solidFill>
                <a:srgbClr val="2FF2B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3" name="Google Shape;203;p35"/>
            <p:cNvPicPr preferRelativeResize="0"/>
            <p:nvPr/>
          </p:nvPicPr>
          <p:blipFill>
            <a:blip r:embed="rId4">
              <a:alphaModFix/>
            </a:blip>
            <a:stretch>
              <a:fillRect/>
            </a:stretch>
          </p:blipFill>
          <p:spPr>
            <a:xfrm>
              <a:off x="4735600" y="1581325"/>
              <a:ext cx="1450250" cy="1339126"/>
            </a:xfrm>
            <a:prstGeom prst="rect">
              <a:avLst/>
            </a:prstGeom>
            <a:noFill/>
            <a:ln cap="flat" cmpd="sng" w="9525">
              <a:solidFill>
                <a:srgbClr val="2FF2BA"/>
              </a:solidFill>
              <a:prstDash val="solid"/>
              <a:round/>
              <a:headEnd len="sm" w="sm" type="none"/>
              <a:tailEnd len="sm" w="sm" type="none"/>
            </a:ln>
          </p:spPr>
        </p:pic>
      </p:grpSp>
      <p:sp>
        <p:nvSpPr>
          <p:cNvPr id="204" name="Google Shape;204;p35"/>
          <p:cNvSpPr txBox="1"/>
          <p:nvPr>
            <p:ph type="title"/>
          </p:nvPr>
        </p:nvSpPr>
        <p:spPr>
          <a:xfrm>
            <a:off x="1119450" y="134125"/>
            <a:ext cx="6905100" cy="6615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800"/>
              <a:buFont typeface="Arial"/>
              <a:buNone/>
            </a:pPr>
            <a:r>
              <a:rPr lang="en" sz="2500">
                <a:solidFill>
                  <a:srgbClr val="FFFFFF"/>
                </a:solidFill>
                <a:latin typeface="Poppins SemiBold"/>
                <a:ea typeface="Poppins SemiBold"/>
                <a:cs typeface="Poppins SemiBold"/>
                <a:sym typeface="Poppins SemiBold"/>
              </a:rPr>
              <a:t>Fair influence maximization</a:t>
            </a:r>
            <a:endParaRPr sz="2500">
              <a:solidFill>
                <a:schemeClr val="lt2"/>
              </a:solidFill>
              <a:latin typeface="Poppins SemiBold"/>
              <a:ea typeface="Poppins SemiBold"/>
              <a:cs typeface="Poppins SemiBold"/>
              <a:sym typeface="Poppins SemiBold"/>
            </a:endParaRPr>
          </a:p>
        </p:txBody>
      </p:sp>
      <p:grpSp>
        <p:nvGrpSpPr>
          <p:cNvPr id="205" name="Google Shape;205;p35"/>
          <p:cNvGrpSpPr/>
          <p:nvPr/>
        </p:nvGrpSpPr>
        <p:grpSpPr>
          <a:xfrm>
            <a:off x="3211913" y="4231250"/>
            <a:ext cx="600180" cy="441587"/>
            <a:chOff x="6483812" y="4557501"/>
            <a:chExt cx="526428" cy="326400"/>
          </a:xfrm>
        </p:grpSpPr>
        <p:sp>
          <p:nvSpPr>
            <p:cNvPr id="206" name="Google Shape;206;p35"/>
            <p:cNvSpPr/>
            <p:nvPr/>
          </p:nvSpPr>
          <p:spPr>
            <a:xfrm>
              <a:off x="6483812" y="4727894"/>
              <a:ext cx="232200" cy="156000"/>
            </a:xfrm>
            <a:prstGeom prst="rect">
              <a:avLst/>
            </a:prstGeom>
            <a:solidFill>
              <a:srgbClr val="E7F5FF"/>
            </a:solidFill>
            <a:ln cap="flat" cmpd="sng" w="9525">
              <a:solidFill>
                <a:srgbClr val="E7F5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5"/>
            <p:cNvSpPr/>
            <p:nvPr/>
          </p:nvSpPr>
          <p:spPr>
            <a:xfrm>
              <a:off x="6778040" y="4557501"/>
              <a:ext cx="232200" cy="326400"/>
            </a:xfrm>
            <a:prstGeom prst="rect">
              <a:avLst/>
            </a:prstGeom>
            <a:solidFill>
              <a:srgbClr val="844B69"/>
            </a:solidFill>
            <a:ln cap="flat" cmpd="sng" w="9525">
              <a:solidFill>
                <a:srgbClr val="844B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35"/>
          <p:cNvGrpSpPr/>
          <p:nvPr/>
        </p:nvGrpSpPr>
        <p:grpSpPr>
          <a:xfrm>
            <a:off x="6004738" y="4284025"/>
            <a:ext cx="600180" cy="441587"/>
            <a:chOff x="6483812" y="4557501"/>
            <a:chExt cx="526428" cy="326400"/>
          </a:xfrm>
        </p:grpSpPr>
        <p:sp>
          <p:nvSpPr>
            <p:cNvPr id="209" name="Google Shape;209;p35"/>
            <p:cNvSpPr/>
            <p:nvPr/>
          </p:nvSpPr>
          <p:spPr>
            <a:xfrm>
              <a:off x="6483812" y="4727894"/>
              <a:ext cx="232200" cy="156000"/>
            </a:xfrm>
            <a:prstGeom prst="rect">
              <a:avLst/>
            </a:prstGeom>
            <a:solidFill>
              <a:srgbClr val="E7F5FF"/>
            </a:solidFill>
            <a:ln cap="flat" cmpd="sng" w="9525">
              <a:solidFill>
                <a:srgbClr val="E7F5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5"/>
            <p:cNvSpPr/>
            <p:nvPr/>
          </p:nvSpPr>
          <p:spPr>
            <a:xfrm>
              <a:off x="6778040" y="4557501"/>
              <a:ext cx="232200" cy="326400"/>
            </a:xfrm>
            <a:prstGeom prst="rect">
              <a:avLst/>
            </a:prstGeom>
            <a:solidFill>
              <a:srgbClr val="844B69"/>
            </a:solidFill>
            <a:ln cap="flat" cmpd="sng" w="9525">
              <a:solidFill>
                <a:srgbClr val="844B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 name="Google Shape;211;p35"/>
          <p:cNvSpPr txBox="1"/>
          <p:nvPr/>
        </p:nvSpPr>
        <p:spPr>
          <a:xfrm>
            <a:off x="2369013" y="4738750"/>
            <a:ext cx="1704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5"/>
                </a:solidFill>
                <a:latin typeface="Poppins"/>
                <a:ea typeface="Poppins"/>
                <a:cs typeface="Poppins"/>
                <a:sym typeface="Poppins"/>
              </a:rPr>
              <a:t>cascade</a:t>
            </a:r>
            <a:endParaRPr>
              <a:solidFill>
                <a:schemeClr val="accent5"/>
              </a:solidFill>
              <a:latin typeface="Poppins"/>
              <a:ea typeface="Poppins"/>
              <a:cs typeface="Poppins"/>
              <a:sym typeface="Poppins"/>
            </a:endParaRPr>
          </a:p>
        </p:txBody>
      </p:sp>
      <p:sp>
        <p:nvSpPr>
          <p:cNvPr id="212" name="Google Shape;212;p35"/>
          <p:cNvSpPr txBox="1"/>
          <p:nvPr/>
        </p:nvSpPr>
        <p:spPr>
          <a:xfrm>
            <a:off x="5375488" y="4743300"/>
            <a:ext cx="1704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4E6FA2"/>
                </a:solidFill>
                <a:latin typeface="Poppins"/>
                <a:ea typeface="Poppins"/>
                <a:cs typeface="Poppins"/>
                <a:sym typeface="Poppins"/>
              </a:rPr>
              <a:t>network</a:t>
            </a:r>
            <a:endParaRPr>
              <a:solidFill>
                <a:srgbClr val="4E6FA2"/>
              </a:solidFill>
              <a:latin typeface="Poppins"/>
              <a:ea typeface="Poppins"/>
              <a:cs typeface="Poppins"/>
              <a:sym typeface="Poppins"/>
            </a:endParaRPr>
          </a:p>
        </p:txBody>
      </p:sp>
      <p:sp>
        <p:nvSpPr>
          <p:cNvPr id="213" name="Google Shape;213;p35"/>
          <p:cNvSpPr/>
          <p:nvPr/>
        </p:nvSpPr>
        <p:spPr>
          <a:xfrm>
            <a:off x="4424400" y="2617400"/>
            <a:ext cx="295200" cy="283800"/>
          </a:xfrm>
          <a:prstGeom prst="star5">
            <a:avLst>
              <a:gd fmla="val 19098" name="adj"/>
              <a:gd fmla="val 105146" name="hf"/>
              <a:gd fmla="val 110557" name="vf"/>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5"/>
          <p:cNvSpPr/>
          <p:nvPr/>
        </p:nvSpPr>
        <p:spPr>
          <a:xfrm>
            <a:off x="3043975" y="3848450"/>
            <a:ext cx="295200" cy="2838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5"/>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40" name="Shape 1140"/>
        <p:cNvGrpSpPr/>
        <p:nvPr/>
      </p:nvGrpSpPr>
      <p:grpSpPr>
        <a:xfrm>
          <a:off x="0" y="0"/>
          <a:ext cx="0" cy="0"/>
          <a:chOff x="0" y="0"/>
          <a:chExt cx="0" cy="0"/>
        </a:xfrm>
      </p:grpSpPr>
      <p:sp>
        <p:nvSpPr>
          <p:cNvPr id="1141" name="Google Shape;1141;p9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142" name="Google Shape;1142;p98"/>
          <p:cNvPicPr preferRelativeResize="0"/>
          <p:nvPr/>
        </p:nvPicPr>
        <p:blipFill>
          <a:blip r:embed="rId3">
            <a:alphaModFix/>
          </a:blip>
          <a:stretch>
            <a:fillRect/>
          </a:stretch>
        </p:blipFill>
        <p:spPr>
          <a:xfrm>
            <a:off x="1907063" y="661263"/>
            <a:ext cx="5329866" cy="3820975"/>
          </a:xfrm>
          <a:prstGeom prst="rect">
            <a:avLst/>
          </a:prstGeom>
          <a:noFill/>
          <a:ln>
            <a:noFill/>
          </a:ln>
        </p:spPr>
      </p:pic>
      <p:sp>
        <p:nvSpPr>
          <p:cNvPr id="1143" name="Google Shape;1143;p98"/>
          <p:cNvSpPr txBox="1"/>
          <p:nvPr/>
        </p:nvSpPr>
        <p:spPr>
          <a:xfrm>
            <a:off x="230325" y="4659925"/>
            <a:ext cx="238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https://deon.drivendata.org/</a:t>
            </a:r>
            <a:r>
              <a:rPr lang="en"/>
              <a:t>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47" name="Shape 1147"/>
        <p:cNvGrpSpPr/>
        <p:nvPr/>
      </p:nvGrpSpPr>
      <p:grpSpPr>
        <a:xfrm>
          <a:off x="0" y="0"/>
          <a:ext cx="0" cy="0"/>
          <a:chOff x="0" y="0"/>
          <a:chExt cx="0" cy="0"/>
        </a:xfrm>
      </p:grpSpPr>
      <p:sp>
        <p:nvSpPr>
          <p:cNvPr id="1148" name="Google Shape;1148;p99"/>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1149" name="Google Shape;1149;p99"/>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1150" name="Google Shape;1150;p99"/>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Review</a:t>
            </a:r>
            <a:endParaRPr sz="700"/>
          </a:p>
        </p:txBody>
      </p:sp>
      <p:sp>
        <p:nvSpPr>
          <p:cNvPr id="1151" name="Google Shape;1151;p99"/>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lang="en" sz="1200">
                <a:solidFill>
                  <a:srgbClr val="EEEEEE"/>
                </a:solidFill>
                <a:latin typeface="Poppins Medium"/>
                <a:ea typeface="Poppins Medium"/>
                <a:cs typeface="Poppins Medium"/>
                <a:sym typeface="Poppins Medium"/>
              </a:rPr>
              <a:t>I</a:t>
            </a:r>
            <a:endParaRPr sz="1200">
              <a:solidFill>
                <a:srgbClr val="EEEEEE"/>
              </a:solidFill>
              <a:latin typeface="Poppins Medium"/>
              <a:ea typeface="Poppins Medium"/>
              <a:cs typeface="Poppins Medium"/>
              <a:sym typeface="Poppins Medium"/>
            </a:endParaRPr>
          </a:p>
        </p:txBody>
      </p:sp>
      <p:sp>
        <p:nvSpPr>
          <p:cNvPr id="1152" name="Google Shape;1152;p99"/>
          <p:cNvSpPr txBox="1"/>
          <p:nvPr/>
        </p:nvSpPr>
        <p:spPr>
          <a:xfrm>
            <a:off x="425895" y="651900"/>
            <a:ext cx="82038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Goals</a:t>
            </a:r>
            <a:endParaRPr sz="1500">
              <a:solidFill>
                <a:srgbClr val="2D4263"/>
              </a:solidFill>
              <a:latin typeface="Poppins Medium"/>
              <a:ea typeface="Poppins Medium"/>
              <a:cs typeface="Poppins Medium"/>
              <a:sym typeface="Poppins Medium"/>
            </a:endParaRPr>
          </a:p>
        </p:txBody>
      </p:sp>
      <p:sp>
        <p:nvSpPr>
          <p:cNvPr id="1153" name="Google Shape;1153;p99"/>
          <p:cNvSpPr txBox="1"/>
          <p:nvPr/>
        </p:nvSpPr>
        <p:spPr>
          <a:xfrm>
            <a:off x="425850" y="1138650"/>
            <a:ext cx="8139900" cy="1847100"/>
          </a:xfrm>
          <a:prstGeom prst="rect">
            <a:avLst/>
          </a:prstGeom>
          <a:noFill/>
          <a:ln>
            <a:noFill/>
          </a:ln>
        </p:spPr>
        <p:txBody>
          <a:bodyPr anchorCtr="0" anchor="t" bIns="0" lIns="0" spcFirstLastPara="1" rIns="0" wrap="square" tIns="0">
            <a:spAutoFit/>
          </a:bodyPr>
          <a:lstStyle/>
          <a:p>
            <a:pPr indent="-190500" lvl="1" marL="4572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a:ea typeface="Poppins"/>
                <a:cs typeface="Poppins"/>
                <a:sym typeface="Poppins"/>
              </a:rPr>
              <a:t>Impact</a:t>
            </a:r>
            <a:r>
              <a:rPr lang="en" sz="1200">
                <a:solidFill>
                  <a:srgbClr val="2D4263"/>
                </a:solidFill>
                <a:latin typeface="Poppins Light"/>
                <a:ea typeface="Poppins Light"/>
                <a:cs typeface="Poppins Light"/>
                <a:sym typeface="Poppins Light"/>
              </a:rPr>
              <a:t>: Incorporating fairness &amp; Advancing field of influence maximization</a:t>
            </a:r>
            <a:endParaRPr sz="1200">
              <a:solidFill>
                <a:srgbClr val="2D4263"/>
              </a:solidFill>
              <a:latin typeface="Poppins Light"/>
              <a:ea typeface="Poppins Light"/>
              <a:cs typeface="Poppins Light"/>
              <a:sym typeface="Poppins Light"/>
            </a:endParaRPr>
          </a:p>
          <a:p>
            <a:pPr indent="-190500" lvl="1" marL="4572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a:ea typeface="Poppins"/>
                <a:cs typeface="Poppins"/>
                <a:sym typeface="Poppins"/>
              </a:rPr>
              <a:t>Replication</a:t>
            </a:r>
            <a:r>
              <a:rPr lang="en" sz="1200">
                <a:solidFill>
                  <a:srgbClr val="2D4263"/>
                </a:solidFill>
                <a:latin typeface="Poppins Light"/>
                <a:ea typeface="Poppins Light"/>
                <a:cs typeface="Poppins Light"/>
                <a:sym typeface="Poppins Light"/>
              </a:rPr>
              <a:t>: Duplicate the results of core paper using the same data and procedures</a:t>
            </a:r>
            <a:endParaRPr sz="1200">
              <a:solidFill>
                <a:srgbClr val="2D4263"/>
              </a:solidFill>
              <a:latin typeface="Poppins Light"/>
              <a:ea typeface="Poppins Light"/>
              <a:cs typeface="Poppins Light"/>
              <a:sym typeface="Poppins Light"/>
            </a:endParaRPr>
          </a:p>
          <a:p>
            <a:pPr indent="-190500" lvl="1" marL="4572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a:ea typeface="Poppins"/>
                <a:cs typeface="Poppins"/>
                <a:sym typeface="Poppins"/>
              </a:rPr>
              <a:t>Accessibility</a:t>
            </a:r>
            <a:r>
              <a:rPr lang="en" sz="1200">
                <a:solidFill>
                  <a:srgbClr val="2D4263"/>
                </a:solidFill>
                <a:latin typeface="Poppins Light"/>
                <a:ea typeface="Poppins Light"/>
                <a:cs typeface="Poppins Light"/>
                <a:sym typeface="Poppins Light"/>
              </a:rPr>
              <a:t>: Improve existing codebase</a:t>
            </a:r>
            <a:endParaRPr sz="1200">
              <a:solidFill>
                <a:srgbClr val="2D4263"/>
              </a:solidFill>
              <a:latin typeface="Poppins Light"/>
              <a:ea typeface="Poppins Light"/>
              <a:cs typeface="Poppins Light"/>
              <a:sym typeface="Poppins Light"/>
            </a:endParaRPr>
          </a:p>
          <a:p>
            <a:pPr indent="-190500" lvl="1" marL="4572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a:ea typeface="Poppins"/>
                <a:cs typeface="Poppins"/>
                <a:sym typeface="Poppins"/>
              </a:rPr>
              <a:t>Web </a:t>
            </a:r>
            <a:r>
              <a:rPr lang="en" sz="1200">
                <a:solidFill>
                  <a:srgbClr val="2D4263"/>
                </a:solidFill>
                <a:latin typeface="Poppins"/>
                <a:ea typeface="Poppins"/>
                <a:cs typeface="Poppins"/>
                <a:sym typeface="Poppins"/>
              </a:rPr>
              <a:t>D</a:t>
            </a:r>
            <a:r>
              <a:rPr lang="en" sz="1200">
                <a:solidFill>
                  <a:srgbClr val="2D4263"/>
                </a:solidFill>
                <a:latin typeface="Poppins"/>
                <a:ea typeface="Poppins"/>
                <a:cs typeface="Poppins"/>
                <a:sym typeface="Poppins"/>
              </a:rPr>
              <a:t>eliverable:</a:t>
            </a:r>
            <a:r>
              <a:rPr lang="en" sz="1200">
                <a:solidFill>
                  <a:srgbClr val="2D4263"/>
                </a:solidFill>
                <a:latin typeface="Poppins Light"/>
                <a:ea typeface="Poppins Light"/>
                <a:cs typeface="Poppins Light"/>
                <a:sym typeface="Poppins Light"/>
              </a:rPr>
              <a:t> GitHub Repository for the public</a:t>
            </a:r>
            <a:r>
              <a:rPr lang="en" sz="1200">
                <a:solidFill>
                  <a:srgbClr val="2D4263"/>
                </a:solidFill>
                <a:latin typeface="Poppins Light"/>
                <a:ea typeface="Poppins Light"/>
                <a:cs typeface="Poppins Light"/>
                <a:sym typeface="Poppins Light"/>
              </a:rPr>
              <a:t> (*+ W</a:t>
            </a:r>
            <a:r>
              <a:rPr lang="en" sz="1200">
                <a:solidFill>
                  <a:srgbClr val="2D4263"/>
                </a:solidFill>
                <a:latin typeface="Poppins Light"/>
                <a:ea typeface="Poppins Light"/>
                <a:cs typeface="Poppins Light"/>
                <a:sym typeface="Poppins Light"/>
              </a:rPr>
              <a:t>ebsite TBD) with User Testing</a:t>
            </a:r>
            <a:endParaRPr sz="1200">
              <a:solidFill>
                <a:srgbClr val="2D4263"/>
              </a:solidFill>
              <a:latin typeface="Poppins Light"/>
              <a:ea typeface="Poppins Light"/>
              <a:cs typeface="Poppins Light"/>
              <a:sym typeface="Poppins Light"/>
            </a:endParaRPr>
          </a:p>
          <a:p>
            <a:pPr indent="-190500" lvl="1" marL="4572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a:ea typeface="Poppins"/>
                <a:cs typeface="Poppins"/>
                <a:sym typeface="Poppins"/>
              </a:rPr>
              <a:t>Paper Deliverable</a:t>
            </a:r>
            <a:r>
              <a:rPr lang="en" sz="1200">
                <a:solidFill>
                  <a:srgbClr val="2D4263"/>
                </a:solidFill>
                <a:latin typeface="Poppins Light"/>
                <a:ea typeface="Poppins Light"/>
                <a:cs typeface="Poppins Light"/>
                <a:sym typeface="Poppins Light"/>
              </a:rPr>
              <a:t>: Outlines started, Drafts after replication</a:t>
            </a:r>
            <a:endParaRPr sz="1200">
              <a:solidFill>
                <a:srgbClr val="2D4263"/>
              </a:solidFill>
              <a:latin typeface="Poppins Light"/>
              <a:ea typeface="Poppins Light"/>
              <a:cs typeface="Poppins Light"/>
              <a:sym typeface="Poppins Light"/>
            </a:endParaRPr>
          </a:p>
          <a:p>
            <a:pPr indent="0" lvl="0" marL="0" rtl="0" algn="l">
              <a:lnSpc>
                <a:spcPct val="180000"/>
              </a:lnSpc>
              <a:spcBef>
                <a:spcPts val="0"/>
              </a:spcBef>
              <a:spcAft>
                <a:spcPts val="0"/>
              </a:spcAft>
              <a:buNone/>
            </a:pPr>
            <a:r>
              <a:t/>
            </a:r>
            <a:endParaRPr sz="1200">
              <a:solidFill>
                <a:srgbClr val="2D4263"/>
              </a:solidFill>
              <a:latin typeface="Poppins Light"/>
              <a:ea typeface="Poppins Light"/>
              <a:cs typeface="Poppins Light"/>
              <a:sym typeface="Poppins Light"/>
            </a:endParaRPr>
          </a:p>
        </p:txBody>
      </p:sp>
      <p:sp>
        <p:nvSpPr>
          <p:cNvPr id="1154" name="Google Shape;1154;p9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155" name="Google Shape;1155;p99"/>
          <p:cNvPicPr preferRelativeResize="0"/>
          <p:nvPr/>
        </p:nvPicPr>
        <p:blipFill>
          <a:blip r:embed="rId3">
            <a:alphaModFix/>
          </a:blip>
          <a:stretch>
            <a:fillRect/>
          </a:stretch>
        </p:blipFill>
        <p:spPr>
          <a:xfrm>
            <a:off x="523827" y="3061950"/>
            <a:ext cx="3457823" cy="1485725"/>
          </a:xfrm>
          <a:prstGeom prst="rect">
            <a:avLst/>
          </a:prstGeom>
          <a:noFill/>
          <a:ln>
            <a:noFill/>
          </a:ln>
        </p:spPr>
      </p:pic>
      <p:pic>
        <p:nvPicPr>
          <p:cNvPr id="1156" name="Google Shape;1156;p99"/>
          <p:cNvPicPr preferRelativeResize="0"/>
          <p:nvPr/>
        </p:nvPicPr>
        <p:blipFill rotWithShape="1">
          <a:blip r:embed="rId4">
            <a:alphaModFix/>
          </a:blip>
          <a:srcRect b="0" l="0" r="0" t="0"/>
          <a:stretch/>
        </p:blipFill>
        <p:spPr>
          <a:xfrm>
            <a:off x="4319925" y="3061950"/>
            <a:ext cx="4147845" cy="14857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60" name="Shape 1160"/>
        <p:cNvGrpSpPr/>
        <p:nvPr/>
      </p:nvGrpSpPr>
      <p:grpSpPr>
        <a:xfrm>
          <a:off x="0" y="0"/>
          <a:ext cx="0" cy="0"/>
          <a:chOff x="0" y="0"/>
          <a:chExt cx="0" cy="0"/>
        </a:xfrm>
      </p:grpSpPr>
      <p:sp>
        <p:nvSpPr>
          <p:cNvPr id="1161" name="Google Shape;1161;p100"/>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1162" name="Google Shape;1162;p100"/>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1163" name="Google Shape;1163;p100"/>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Updates</a:t>
            </a:r>
            <a:endParaRPr sz="700"/>
          </a:p>
        </p:txBody>
      </p:sp>
      <p:sp>
        <p:nvSpPr>
          <p:cNvPr id="1164" name="Google Shape;1164;p100"/>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lang="en" sz="1200">
                <a:solidFill>
                  <a:srgbClr val="EEEEEE"/>
                </a:solidFill>
                <a:latin typeface="Poppins Medium"/>
                <a:ea typeface="Poppins Medium"/>
                <a:cs typeface="Poppins Medium"/>
                <a:sym typeface="Poppins Medium"/>
              </a:rPr>
              <a:t>II</a:t>
            </a:r>
            <a:endParaRPr sz="1200">
              <a:solidFill>
                <a:srgbClr val="EEEEEE"/>
              </a:solidFill>
              <a:latin typeface="Poppins Medium"/>
              <a:ea typeface="Poppins Medium"/>
              <a:cs typeface="Poppins Medium"/>
              <a:sym typeface="Poppins Medium"/>
            </a:endParaRPr>
          </a:p>
        </p:txBody>
      </p:sp>
      <p:sp>
        <p:nvSpPr>
          <p:cNvPr id="1165" name="Google Shape;1165;p100"/>
          <p:cNvSpPr txBox="1"/>
          <p:nvPr/>
        </p:nvSpPr>
        <p:spPr>
          <a:xfrm>
            <a:off x="425895" y="651900"/>
            <a:ext cx="82038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Goals for Upcoming Week</a:t>
            </a:r>
            <a:endParaRPr sz="700"/>
          </a:p>
        </p:txBody>
      </p:sp>
      <p:sp>
        <p:nvSpPr>
          <p:cNvPr id="1166" name="Google Shape;1166;p100"/>
          <p:cNvSpPr txBox="1"/>
          <p:nvPr/>
        </p:nvSpPr>
        <p:spPr>
          <a:xfrm>
            <a:off x="425850" y="1138650"/>
            <a:ext cx="5347800" cy="3509400"/>
          </a:xfrm>
          <a:prstGeom prst="rect">
            <a:avLst/>
          </a:prstGeom>
          <a:noFill/>
          <a:ln>
            <a:noFill/>
          </a:ln>
        </p:spPr>
        <p:txBody>
          <a:bodyPr anchorCtr="0" anchor="t" bIns="0" lIns="0" spcFirstLastPara="1" rIns="0" wrap="square" tIns="0">
            <a:spAutoFit/>
          </a:bodyPr>
          <a:lstStyle/>
          <a:p>
            <a:pPr indent="-190500" lvl="1" marL="4572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Replicate </a:t>
            </a:r>
            <a:r>
              <a:rPr lang="en" sz="1200">
                <a:solidFill>
                  <a:srgbClr val="2D4263"/>
                </a:solidFill>
                <a:latin typeface="Poppins Light"/>
                <a:ea typeface="Poppins Light"/>
                <a:cs typeface="Poppins Light"/>
                <a:sym typeface="Poppins Light"/>
              </a:rPr>
              <a:t>findings from research paper (Tentative by EOM)</a:t>
            </a:r>
            <a:endParaRPr sz="1200">
              <a:solidFill>
                <a:srgbClr val="2D4263"/>
              </a:solidFill>
              <a:latin typeface="Poppins Light"/>
              <a:ea typeface="Poppins Light"/>
              <a:cs typeface="Poppins Light"/>
              <a:sym typeface="Poppins Light"/>
            </a:endParaRPr>
          </a:p>
          <a:p>
            <a:pPr indent="-190500" lvl="1" marL="4572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Planning dissemination</a:t>
            </a:r>
            <a:endParaRPr sz="1200">
              <a:solidFill>
                <a:srgbClr val="2D4263"/>
              </a:solidFill>
              <a:latin typeface="Poppins Light"/>
              <a:ea typeface="Poppins Light"/>
              <a:cs typeface="Poppins Light"/>
              <a:sym typeface="Poppins Light"/>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Visualization</a:t>
            </a:r>
            <a:r>
              <a:rPr lang="en" sz="1200">
                <a:solidFill>
                  <a:srgbClr val="2D4263"/>
                </a:solidFill>
                <a:latin typeface="Poppins Light"/>
                <a:ea typeface="Poppins Light"/>
                <a:cs typeface="Poppins Light"/>
                <a:sym typeface="Poppins Light"/>
              </a:rPr>
              <a:t> meeting</a:t>
            </a:r>
            <a:endParaRPr sz="1200">
              <a:solidFill>
                <a:srgbClr val="2D4263"/>
              </a:solidFill>
              <a:latin typeface="Poppins Light"/>
              <a:ea typeface="Poppins Light"/>
              <a:cs typeface="Poppins Light"/>
              <a:sym typeface="Poppins Light"/>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User testing meeting</a:t>
            </a:r>
            <a:endParaRPr sz="1200">
              <a:solidFill>
                <a:srgbClr val="2D4263"/>
              </a:solidFill>
              <a:latin typeface="Poppins Light"/>
              <a:ea typeface="Poppins Light"/>
              <a:cs typeface="Poppins Light"/>
              <a:sym typeface="Poppins Light"/>
            </a:endParaRPr>
          </a:p>
          <a:p>
            <a:pPr indent="-190500" lvl="1" marL="4572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Continue meeting with subject matter experts</a:t>
            </a:r>
            <a:endParaRPr sz="1200">
              <a:solidFill>
                <a:srgbClr val="2D4263"/>
              </a:solidFill>
              <a:latin typeface="Poppins Light"/>
              <a:ea typeface="Poppins Light"/>
              <a:cs typeface="Poppins Light"/>
              <a:sym typeface="Poppins Light"/>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For feedback on visualization tools and developing fairness &amp; ethics framework</a:t>
            </a:r>
            <a:endParaRPr sz="1200">
              <a:solidFill>
                <a:srgbClr val="2D4263"/>
              </a:solidFill>
              <a:latin typeface="Poppins Light"/>
              <a:ea typeface="Poppins Light"/>
              <a:cs typeface="Poppins Light"/>
              <a:sym typeface="Poppins Light"/>
            </a:endParaRPr>
          </a:p>
          <a:p>
            <a:pPr indent="-190500" lvl="1" marL="4572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Continue review of research papers and compare findings (Inf2Vec, IMInfector)</a:t>
            </a:r>
            <a:endParaRPr sz="1200">
              <a:solidFill>
                <a:srgbClr val="2D4263"/>
              </a:solidFill>
              <a:latin typeface="Poppins Light"/>
              <a:ea typeface="Poppins Light"/>
              <a:cs typeface="Poppins Light"/>
              <a:sym typeface="Poppins Light"/>
            </a:endParaRPr>
          </a:p>
          <a:p>
            <a:pPr indent="-190500" lvl="1" marL="4572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Plan for incorporating Deon checklist &amp; Consequences Scanning exercise</a:t>
            </a:r>
            <a:endParaRPr sz="1200">
              <a:solidFill>
                <a:srgbClr val="2D4263"/>
              </a:solidFill>
              <a:latin typeface="Poppins Light"/>
              <a:ea typeface="Poppins Light"/>
              <a:cs typeface="Poppins Light"/>
              <a:sym typeface="Poppins Light"/>
            </a:endParaRPr>
          </a:p>
        </p:txBody>
      </p:sp>
      <p:sp>
        <p:nvSpPr>
          <p:cNvPr id="1167" name="Google Shape;1167;p10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168" name="Google Shape;1168;p100"/>
          <p:cNvPicPr preferRelativeResize="0"/>
          <p:nvPr/>
        </p:nvPicPr>
        <p:blipFill>
          <a:blip r:embed="rId3">
            <a:alphaModFix/>
          </a:blip>
          <a:stretch>
            <a:fillRect/>
          </a:stretch>
        </p:blipFill>
        <p:spPr>
          <a:xfrm>
            <a:off x="6203576" y="630975"/>
            <a:ext cx="2122321" cy="1337866"/>
          </a:xfrm>
          <a:prstGeom prst="rect">
            <a:avLst/>
          </a:prstGeom>
          <a:noFill/>
          <a:ln cap="flat" cmpd="sng" w="9525">
            <a:solidFill>
              <a:srgbClr val="C84B31"/>
            </a:solidFill>
            <a:prstDash val="solid"/>
            <a:round/>
            <a:headEnd len="sm" w="sm" type="none"/>
            <a:tailEnd len="sm" w="sm" type="none"/>
          </a:ln>
        </p:spPr>
      </p:pic>
      <p:pic>
        <p:nvPicPr>
          <p:cNvPr id="1169" name="Google Shape;1169;p100"/>
          <p:cNvPicPr preferRelativeResize="0"/>
          <p:nvPr/>
        </p:nvPicPr>
        <p:blipFill>
          <a:blip r:embed="rId4">
            <a:alphaModFix/>
          </a:blip>
          <a:stretch>
            <a:fillRect/>
          </a:stretch>
        </p:blipFill>
        <p:spPr>
          <a:xfrm>
            <a:off x="6203576" y="2057158"/>
            <a:ext cx="2122319" cy="1613827"/>
          </a:xfrm>
          <a:prstGeom prst="rect">
            <a:avLst/>
          </a:prstGeom>
          <a:noFill/>
          <a:ln cap="flat" cmpd="sng" w="9525">
            <a:solidFill>
              <a:srgbClr val="C84B31"/>
            </a:solidFill>
            <a:prstDash val="solid"/>
            <a:round/>
            <a:headEnd len="sm" w="sm" type="none"/>
            <a:tailEnd len="sm" w="sm" type="none"/>
          </a:ln>
        </p:spPr>
      </p:pic>
      <p:pic>
        <p:nvPicPr>
          <p:cNvPr id="1170" name="Google Shape;1170;p100"/>
          <p:cNvPicPr preferRelativeResize="0"/>
          <p:nvPr/>
        </p:nvPicPr>
        <p:blipFill>
          <a:blip r:embed="rId5">
            <a:alphaModFix/>
          </a:blip>
          <a:stretch>
            <a:fillRect/>
          </a:stretch>
        </p:blipFill>
        <p:spPr>
          <a:xfrm>
            <a:off x="6203575" y="3759268"/>
            <a:ext cx="2122324" cy="1059481"/>
          </a:xfrm>
          <a:prstGeom prst="rect">
            <a:avLst/>
          </a:prstGeom>
          <a:noFill/>
          <a:ln cap="flat" cmpd="sng" w="9525">
            <a:solidFill>
              <a:srgbClr val="C84B31"/>
            </a:solidFill>
            <a:prstDash val="solid"/>
            <a:round/>
            <a:headEnd len="sm" w="sm" type="none"/>
            <a:tailEnd len="sm" w="sm" type="none"/>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74" name="Shape 1174"/>
        <p:cNvGrpSpPr/>
        <p:nvPr/>
      </p:nvGrpSpPr>
      <p:grpSpPr>
        <a:xfrm>
          <a:off x="0" y="0"/>
          <a:ext cx="0" cy="0"/>
          <a:chOff x="0" y="0"/>
          <a:chExt cx="0" cy="0"/>
        </a:xfrm>
      </p:grpSpPr>
      <p:sp>
        <p:nvSpPr>
          <p:cNvPr id="1175" name="Google Shape;1175;p101"/>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1176" name="Google Shape;1176;p101"/>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1177" name="Google Shape;1177;p101"/>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Updates</a:t>
            </a:r>
            <a:endParaRPr sz="700"/>
          </a:p>
        </p:txBody>
      </p:sp>
      <p:sp>
        <p:nvSpPr>
          <p:cNvPr id="1178" name="Google Shape;1178;p101"/>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lang="en" sz="1200">
                <a:solidFill>
                  <a:srgbClr val="EEEEEE"/>
                </a:solidFill>
                <a:latin typeface="Poppins Medium"/>
                <a:ea typeface="Poppins Medium"/>
                <a:cs typeface="Poppins Medium"/>
                <a:sym typeface="Poppins Medium"/>
              </a:rPr>
              <a:t>II</a:t>
            </a:r>
            <a:endParaRPr sz="1200">
              <a:solidFill>
                <a:srgbClr val="EEEEEE"/>
              </a:solidFill>
              <a:latin typeface="Poppins Medium"/>
              <a:ea typeface="Poppins Medium"/>
              <a:cs typeface="Poppins Medium"/>
              <a:sym typeface="Poppins Medium"/>
            </a:endParaRPr>
          </a:p>
        </p:txBody>
      </p:sp>
      <p:sp>
        <p:nvSpPr>
          <p:cNvPr id="1179" name="Google Shape;1179;p10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80" name="Google Shape;1180;p10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181" name="Google Shape;1181;p101"/>
          <p:cNvPicPr preferRelativeResize="0"/>
          <p:nvPr/>
        </p:nvPicPr>
        <p:blipFill rotWithShape="1">
          <a:blip r:embed="rId3">
            <a:alphaModFix/>
          </a:blip>
          <a:srcRect b="0" l="0" r="2496" t="1136"/>
          <a:stretch/>
        </p:blipFill>
        <p:spPr>
          <a:xfrm>
            <a:off x="5542800" y="1294663"/>
            <a:ext cx="2929650" cy="3587237"/>
          </a:xfrm>
          <a:prstGeom prst="rect">
            <a:avLst/>
          </a:prstGeom>
          <a:noFill/>
          <a:ln>
            <a:noFill/>
          </a:ln>
        </p:spPr>
      </p:pic>
      <p:pic>
        <p:nvPicPr>
          <p:cNvPr id="1182" name="Google Shape;1182;p101"/>
          <p:cNvPicPr preferRelativeResize="0"/>
          <p:nvPr/>
        </p:nvPicPr>
        <p:blipFill>
          <a:blip r:embed="rId4">
            <a:alphaModFix/>
          </a:blip>
          <a:stretch>
            <a:fillRect/>
          </a:stretch>
        </p:blipFill>
        <p:spPr>
          <a:xfrm>
            <a:off x="626913" y="4026900"/>
            <a:ext cx="4580826" cy="749775"/>
          </a:xfrm>
          <a:prstGeom prst="rect">
            <a:avLst/>
          </a:prstGeom>
          <a:noFill/>
          <a:ln>
            <a:noFill/>
          </a:ln>
        </p:spPr>
      </p:pic>
      <p:sp>
        <p:nvSpPr>
          <p:cNvPr id="1183" name="Google Shape;1183;p101"/>
          <p:cNvSpPr txBox="1"/>
          <p:nvPr/>
        </p:nvSpPr>
        <p:spPr>
          <a:xfrm>
            <a:off x="488688" y="971550"/>
            <a:ext cx="4857300" cy="296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0"/>
              </a:spcAft>
              <a:buNone/>
            </a:pPr>
            <a:r>
              <a:rPr lang="en">
                <a:solidFill>
                  <a:srgbClr val="434343"/>
                </a:solidFill>
              </a:rPr>
              <a:t>Graph features</a:t>
            </a:r>
            <a:endParaRPr>
              <a:solidFill>
                <a:srgbClr val="434343"/>
              </a:solidFill>
            </a:endParaRPr>
          </a:p>
          <a:p>
            <a:pPr indent="-298450" lvl="0" marL="457200" rtl="0" algn="l">
              <a:lnSpc>
                <a:spcPct val="115000"/>
              </a:lnSpc>
              <a:spcBef>
                <a:spcPts val="400"/>
              </a:spcBef>
              <a:spcAft>
                <a:spcPts val="0"/>
              </a:spcAft>
              <a:buClr>
                <a:schemeClr val="dk1"/>
              </a:buClr>
              <a:buSzPts val="1100"/>
              <a:buChar char="●"/>
            </a:pPr>
            <a:r>
              <a:rPr lang="en" sz="1100">
                <a:solidFill>
                  <a:schemeClr val="dk1"/>
                </a:solidFill>
              </a:rPr>
              <a:t>Directed (DiGraph)</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Parallel edges (MultiGraph) are possible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Self loops are possible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Size of original split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Test: 641,615 nodes | 2,879,693 edges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Train: 1,123,076 nodes | 14,197,780 edges | 36 subgraphs</a:t>
            </a:r>
            <a:endParaRPr sz="1100">
              <a:solidFill>
                <a:schemeClr val="dk1"/>
              </a:solidFill>
            </a:endParaRPr>
          </a:p>
          <a:p>
            <a:pPr indent="0" lvl="0" marL="0" rtl="0" algn="l">
              <a:lnSpc>
                <a:spcPct val="115000"/>
              </a:lnSpc>
              <a:spcBef>
                <a:spcPts val="1600"/>
              </a:spcBef>
              <a:spcAft>
                <a:spcPts val="0"/>
              </a:spcAft>
              <a:buNone/>
            </a:pPr>
            <a:r>
              <a:rPr lang="en">
                <a:solidFill>
                  <a:srgbClr val="434343"/>
                </a:solidFill>
              </a:rPr>
              <a:t>Node features</a:t>
            </a:r>
            <a:endParaRPr>
              <a:solidFill>
                <a:srgbClr val="434343"/>
              </a:solidFill>
            </a:endParaRPr>
          </a:p>
          <a:p>
            <a:pPr indent="-298450" lvl="0" marL="457200" rtl="0" algn="l">
              <a:lnSpc>
                <a:spcPct val="115000"/>
              </a:lnSpc>
              <a:spcBef>
                <a:spcPts val="400"/>
              </a:spcBef>
              <a:spcAft>
                <a:spcPts val="0"/>
              </a:spcAft>
              <a:buClr>
                <a:schemeClr val="dk1"/>
              </a:buClr>
              <a:buSzPts val="1100"/>
              <a:buChar char="●"/>
            </a:pPr>
            <a:r>
              <a:rPr lang="en" sz="1100">
                <a:solidFill>
                  <a:schemeClr val="dk1"/>
                </a:solidFill>
              </a:rPr>
              <a:t>Hashed User ID</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Gender (More TBD)</a:t>
            </a:r>
            <a:endParaRPr>
              <a:solidFill>
                <a:srgbClr val="434343"/>
              </a:solidFill>
            </a:endParaRPr>
          </a:p>
          <a:p>
            <a:pPr indent="0" lvl="0" marL="0" rtl="0" algn="l">
              <a:lnSpc>
                <a:spcPct val="115000"/>
              </a:lnSpc>
              <a:spcBef>
                <a:spcPts val="1600"/>
              </a:spcBef>
              <a:spcAft>
                <a:spcPts val="400"/>
              </a:spcAft>
              <a:buNone/>
            </a:pPr>
            <a:r>
              <a:rPr lang="en">
                <a:solidFill>
                  <a:srgbClr val="434343"/>
                </a:solidFill>
              </a:rPr>
              <a:t>Edge features</a:t>
            </a:r>
            <a:endParaRPr sz="1100">
              <a:solidFill>
                <a:schemeClr val="dk1"/>
              </a:solidFill>
            </a:endParaRPr>
          </a:p>
        </p:txBody>
      </p:sp>
      <p:pic>
        <p:nvPicPr>
          <p:cNvPr id="1184" name="Google Shape;1184;p101"/>
          <p:cNvPicPr preferRelativeResize="0"/>
          <p:nvPr/>
        </p:nvPicPr>
        <p:blipFill>
          <a:blip r:embed="rId5">
            <a:alphaModFix/>
          </a:blip>
          <a:stretch>
            <a:fillRect/>
          </a:stretch>
        </p:blipFill>
        <p:spPr>
          <a:xfrm>
            <a:off x="6128585" y="782750"/>
            <a:ext cx="1758077" cy="391995"/>
          </a:xfrm>
          <a:prstGeom prst="rect">
            <a:avLst/>
          </a:prstGeom>
          <a:noFill/>
          <a:ln>
            <a:noFill/>
          </a:ln>
        </p:spPr>
      </p:pic>
      <p:sp>
        <p:nvSpPr>
          <p:cNvPr id="1185" name="Google Shape;1185;p101"/>
          <p:cNvSpPr txBox="1"/>
          <p:nvPr/>
        </p:nvSpPr>
        <p:spPr>
          <a:xfrm>
            <a:off x="425895" y="651900"/>
            <a:ext cx="82038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SzPts val="1100"/>
              <a:buNone/>
            </a:pPr>
            <a:r>
              <a:rPr lang="en" sz="1500">
                <a:solidFill>
                  <a:srgbClr val="2D4263"/>
                </a:solidFill>
                <a:latin typeface="Poppins Medium"/>
                <a:ea typeface="Poppins Medium"/>
                <a:cs typeface="Poppins Medium"/>
                <a:sym typeface="Poppins Medium"/>
              </a:rPr>
              <a:t>Brainstorming around viz – initial graph set up</a:t>
            </a:r>
            <a:endParaRPr sz="1500">
              <a:solidFill>
                <a:srgbClr val="2D4263"/>
              </a:solidFill>
              <a:latin typeface="Poppins Medium"/>
              <a:ea typeface="Poppins Medium"/>
              <a:cs typeface="Poppins Medium"/>
              <a:sym typeface="Poppins Medium"/>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89" name="Shape 1189"/>
        <p:cNvGrpSpPr/>
        <p:nvPr/>
      </p:nvGrpSpPr>
      <p:grpSpPr>
        <a:xfrm>
          <a:off x="0" y="0"/>
          <a:ext cx="0" cy="0"/>
          <a:chOff x="0" y="0"/>
          <a:chExt cx="0" cy="0"/>
        </a:xfrm>
      </p:grpSpPr>
      <p:sp>
        <p:nvSpPr>
          <p:cNvPr id="1190" name="Google Shape;1190;p102"/>
          <p:cNvSpPr/>
          <p:nvPr/>
        </p:nvSpPr>
        <p:spPr>
          <a:xfrm>
            <a:off x="1863" y="3840569"/>
            <a:ext cx="9140275" cy="1342405"/>
          </a:xfrm>
          <a:custGeom>
            <a:rect b="b" l="l" r="r" t="t"/>
            <a:pathLst>
              <a:path extrusionOk="0" h="908565" w="6186311">
                <a:moveTo>
                  <a:pt x="0" y="0"/>
                </a:moveTo>
                <a:lnTo>
                  <a:pt x="6186311" y="0"/>
                </a:lnTo>
                <a:lnTo>
                  <a:pt x="6186311" y="908565"/>
                </a:lnTo>
                <a:lnTo>
                  <a:pt x="0" y="908565"/>
                </a:lnTo>
                <a:close/>
              </a:path>
            </a:pathLst>
          </a:custGeom>
          <a:solidFill>
            <a:srgbClr val="EEEEEE"/>
          </a:solidFill>
          <a:ln>
            <a:noFill/>
          </a:ln>
        </p:spPr>
      </p:sp>
      <p:sp>
        <p:nvSpPr>
          <p:cNvPr id="1191" name="Google Shape;1191;p102"/>
          <p:cNvSpPr txBox="1"/>
          <p:nvPr/>
        </p:nvSpPr>
        <p:spPr>
          <a:xfrm>
            <a:off x="561975" y="1885950"/>
            <a:ext cx="8427300" cy="1523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sz="4500">
                <a:solidFill>
                  <a:srgbClr val="2D4263"/>
                </a:solidFill>
                <a:latin typeface="Poppins"/>
                <a:ea typeface="Poppins"/>
                <a:cs typeface="Poppins"/>
                <a:sym typeface="Poppins"/>
              </a:rPr>
              <a:t>Maximizing influence and fairness in social networks</a:t>
            </a:r>
            <a:endParaRPr sz="700"/>
          </a:p>
        </p:txBody>
      </p:sp>
      <p:sp>
        <p:nvSpPr>
          <p:cNvPr id="1192" name="Google Shape;1192;p102"/>
          <p:cNvSpPr txBox="1"/>
          <p:nvPr/>
        </p:nvSpPr>
        <p:spPr>
          <a:xfrm>
            <a:off x="561975" y="3987346"/>
            <a:ext cx="1451700" cy="1848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 sz="1200">
                <a:solidFill>
                  <a:srgbClr val="2D4263"/>
                </a:solidFill>
                <a:latin typeface="Poppins Medium"/>
                <a:ea typeface="Poppins Medium"/>
                <a:cs typeface="Poppins Medium"/>
                <a:sym typeface="Poppins Medium"/>
              </a:rPr>
              <a:t>TEAM INFLUENCERS</a:t>
            </a:r>
            <a:endParaRPr sz="700"/>
          </a:p>
        </p:txBody>
      </p:sp>
      <p:sp>
        <p:nvSpPr>
          <p:cNvPr id="1193" name="Google Shape;1193;p102"/>
          <p:cNvSpPr txBox="1"/>
          <p:nvPr/>
        </p:nvSpPr>
        <p:spPr>
          <a:xfrm>
            <a:off x="561975" y="4244523"/>
            <a:ext cx="1451700" cy="8001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 sz="1000">
                <a:solidFill>
                  <a:srgbClr val="191919"/>
                </a:solidFill>
                <a:latin typeface="Poppins Light"/>
                <a:ea typeface="Poppins Light"/>
                <a:cs typeface="Poppins Light"/>
                <a:sym typeface="Poppins Light"/>
              </a:rPr>
              <a:t>Alissa</a:t>
            </a:r>
            <a:endParaRPr sz="1000">
              <a:solidFill>
                <a:srgbClr val="191919"/>
              </a:solidFill>
              <a:latin typeface="Poppins Light"/>
              <a:ea typeface="Poppins Light"/>
              <a:cs typeface="Poppins Light"/>
              <a:sym typeface="Poppins Light"/>
            </a:endParaRPr>
          </a:p>
          <a:p>
            <a:pPr indent="0" lvl="0" marL="0" marR="0" rtl="0" algn="l">
              <a:lnSpc>
                <a:spcPct val="139958"/>
              </a:lnSpc>
              <a:spcBef>
                <a:spcPts val="0"/>
              </a:spcBef>
              <a:spcAft>
                <a:spcPts val="0"/>
              </a:spcAft>
              <a:buNone/>
            </a:pPr>
            <a:r>
              <a:rPr lang="en" sz="1000">
                <a:solidFill>
                  <a:srgbClr val="191919"/>
                </a:solidFill>
                <a:latin typeface="Poppins Light"/>
                <a:ea typeface="Poppins Light"/>
                <a:cs typeface="Poppins Light"/>
                <a:sym typeface="Poppins Light"/>
              </a:rPr>
              <a:t>Autumn</a:t>
            </a:r>
            <a:endParaRPr sz="1000">
              <a:solidFill>
                <a:srgbClr val="191919"/>
              </a:solidFill>
              <a:latin typeface="Poppins Light"/>
              <a:ea typeface="Poppins Light"/>
              <a:cs typeface="Poppins Light"/>
              <a:sym typeface="Poppins Light"/>
            </a:endParaRPr>
          </a:p>
          <a:p>
            <a:pPr indent="0" lvl="0" marL="0" marR="0" rtl="0" algn="l">
              <a:lnSpc>
                <a:spcPct val="139958"/>
              </a:lnSpc>
              <a:spcBef>
                <a:spcPts val="0"/>
              </a:spcBef>
              <a:spcAft>
                <a:spcPts val="0"/>
              </a:spcAft>
              <a:buNone/>
            </a:pPr>
            <a:r>
              <a:rPr lang="en" sz="1000">
                <a:solidFill>
                  <a:srgbClr val="191919"/>
                </a:solidFill>
                <a:latin typeface="Poppins Light"/>
                <a:ea typeface="Poppins Light"/>
                <a:cs typeface="Poppins Light"/>
                <a:sym typeface="Poppins Light"/>
              </a:rPr>
              <a:t>David</a:t>
            </a:r>
            <a:endParaRPr sz="1000">
              <a:solidFill>
                <a:srgbClr val="191919"/>
              </a:solidFill>
              <a:latin typeface="Poppins Light"/>
              <a:ea typeface="Poppins Light"/>
              <a:cs typeface="Poppins Light"/>
              <a:sym typeface="Poppins Light"/>
            </a:endParaRPr>
          </a:p>
          <a:p>
            <a:pPr indent="0" lvl="0" marL="0" marR="0" rtl="0" algn="l">
              <a:lnSpc>
                <a:spcPct val="139958"/>
              </a:lnSpc>
              <a:spcBef>
                <a:spcPts val="0"/>
              </a:spcBef>
              <a:spcAft>
                <a:spcPts val="0"/>
              </a:spcAft>
              <a:buNone/>
            </a:pPr>
            <a:r>
              <a:rPr lang="en" sz="1000">
                <a:solidFill>
                  <a:srgbClr val="191919"/>
                </a:solidFill>
                <a:latin typeface="Poppins Light"/>
                <a:ea typeface="Poppins Light"/>
                <a:cs typeface="Poppins Light"/>
                <a:sym typeface="Poppins Light"/>
              </a:rPr>
              <a:t>Sophia</a:t>
            </a:r>
            <a:endParaRPr sz="1000">
              <a:solidFill>
                <a:srgbClr val="191919"/>
              </a:solidFill>
              <a:latin typeface="Poppins Light"/>
              <a:ea typeface="Poppins Light"/>
              <a:cs typeface="Poppins Light"/>
              <a:sym typeface="Poppins Light"/>
            </a:endParaRPr>
          </a:p>
        </p:txBody>
      </p:sp>
      <p:sp>
        <p:nvSpPr>
          <p:cNvPr id="1194" name="Google Shape;1194;p102"/>
          <p:cNvSpPr txBox="1"/>
          <p:nvPr/>
        </p:nvSpPr>
        <p:spPr>
          <a:xfrm>
            <a:off x="2422645" y="3987346"/>
            <a:ext cx="1451700" cy="1848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 sz="1200">
                <a:solidFill>
                  <a:srgbClr val="2D4263"/>
                </a:solidFill>
                <a:latin typeface="Poppins Medium"/>
                <a:ea typeface="Poppins Medium"/>
                <a:cs typeface="Poppins Medium"/>
                <a:sym typeface="Poppins Medium"/>
              </a:rPr>
              <a:t>RESEARCH</a:t>
            </a:r>
            <a:endParaRPr sz="700"/>
          </a:p>
        </p:txBody>
      </p:sp>
      <p:sp>
        <p:nvSpPr>
          <p:cNvPr id="1195" name="Google Shape;1195;p102"/>
          <p:cNvSpPr txBox="1"/>
          <p:nvPr/>
        </p:nvSpPr>
        <p:spPr>
          <a:xfrm>
            <a:off x="2422650" y="4244535"/>
            <a:ext cx="1451700" cy="3693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 sz="1000">
                <a:solidFill>
                  <a:srgbClr val="191919"/>
                </a:solidFill>
                <a:latin typeface="Poppins Light"/>
                <a:ea typeface="Poppins Light"/>
                <a:cs typeface="Poppins Light"/>
                <a:sym typeface="Poppins Light"/>
              </a:rPr>
              <a:t>Alberto Todeschini</a:t>
            </a:r>
            <a:endParaRPr sz="1000">
              <a:solidFill>
                <a:srgbClr val="191919"/>
              </a:solidFill>
              <a:latin typeface="Poppins Light"/>
              <a:ea typeface="Poppins Light"/>
              <a:cs typeface="Poppins Light"/>
              <a:sym typeface="Poppins Light"/>
            </a:endParaRPr>
          </a:p>
          <a:p>
            <a:pPr indent="0" lvl="0" marL="0" marR="0" rtl="0" algn="l">
              <a:lnSpc>
                <a:spcPct val="139958"/>
              </a:lnSpc>
              <a:spcBef>
                <a:spcPts val="0"/>
              </a:spcBef>
              <a:spcAft>
                <a:spcPts val="0"/>
              </a:spcAft>
              <a:buNone/>
            </a:pPr>
            <a:r>
              <a:rPr lang="en" sz="1000">
                <a:solidFill>
                  <a:srgbClr val="191919"/>
                </a:solidFill>
                <a:latin typeface="Poppins Light"/>
                <a:ea typeface="Poppins Light"/>
                <a:cs typeface="Poppins Light"/>
                <a:sym typeface="Poppins Light"/>
              </a:rPr>
              <a:t>Puya Vahabi</a:t>
            </a:r>
            <a:endParaRPr sz="500"/>
          </a:p>
        </p:txBody>
      </p:sp>
      <p:sp>
        <p:nvSpPr>
          <p:cNvPr id="1196" name="Google Shape;1196;p102"/>
          <p:cNvSpPr txBox="1"/>
          <p:nvPr/>
        </p:nvSpPr>
        <p:spPr>
          <a:xfrm>
            <a:off x="561975" y="311475"/>
            <a:ext cx="3346500" cy="1848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 sz="1200">
                <a:solidFill>
                  <a:srgbClr val="2D4263"/>
                </a:solidFill>
                <a:latin typeface="Poppins Medium"/>
                <a:ea typeface="Poppins Medium"/>
                <a:cs typeface="Poppins Medium"/>
                <a:sym typeface="Poppins Medium"/>
              </a:rPr>
              <a:t>Tuesday, May 31, 2022</a:t>
            </a:r>
            <a:endParaRPr sz="700"/>
          </a:p>
        </p:txBody>
      </p:sp>
      <p:sp>
        <p:nvSpPr>
          <p:cNvPr id="1197" name="Google Shape;1197;p102"/>
          <p:cNvSpPr txBox="1"/>
          <p:nvPr/>
        </p:nvSpPr>
        <p:spPr>
          <a:xfrm>
            <a:off x="561975" y="644844"/>
            <a:ext cx="2623200" cy="1848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 sz="1200">
                <a:solidFill>
                  <a:srgbClr val="191919"/>
                </a:solidFill>
                <a:latin typeface="Poppins Light"/>
                <a:ea typeface="Poppins Light"/>
                <a:cs typeface="Poppins Light"/>
                <a:sym typeface="Poppins Light"/>
              </a:rPr>
              <a:t>Presentation #1</a:t>
            </a:r>
            <a:endParaRPr sz="700"/>
          </a:p>
        </p:txBody>
      </p:sp>
      <p:pic>
        <p:nvPicPr>
          <p:cNvPr id="1198" name="Google Shape;1198;p102"/>
          <p:cNvPicPr preferRelativeResize="0"/>
          <p:nvPr/>
        </p:nvPicPr>
        <p:blipFill>
          <a:blip r:embed="rId3">
            <a:alphaModFix/>
          </a:blip>
          <a:stretch>
            <a:fillRect/>
          </a:stretch>
        </p:blipFill>
        <p:spPr>
          <a:xfrm>
            <a:off x="4509350" y="220025"/>
            <a:ext cx="4350676" cy="1567825"/>
          </a:xfrm>
          <a:prstGeom prst="rect">
            <a:avLst/>
          </a:prstGeom>
          <a:noFill/>
          <a:ln>
            <a:noFill/>
          </a:ln>
        </p:spPr>
      </p:pic>
      <p:sp>
        <p:nvSpPr>
          <p:cNvPr id="1199" name="Google Shape;1199;p10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03" name="Shape 1203"/>
        <p:cNvGrpSpPr/>
        <p:nvPr/>
      </p:nvGrpSpPr>
      <p:grpSpPr>
        <a:xfrm>
          <a:off x="0" y="0"/>
          <a:ext cx="0" cy="0"/>
          <a:chOff x="0" y="0"/>
          <a:chExt cx="0" cy="0"/>
        </a:xfrm>
      </p:grpSpPr>
      <p:sp>
        <p:nvSpPr>
          <p:cNvPr id="1204" name="Google Shape;1204;p103"/>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1205" name="Google Shape;1205;p103"/>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1206" name="Google Shape;1206;p103"/>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b="0" i="0" lang="en" sz="1200" u="none" cap="none" strike="noStrike">
                <a:solidFill>
                  <a:srgbClr val="2D4263"/>
                </a:solidFill>
                <a:latin typeface="Poppins Medium"/>
                <a:ea typeface="Poppins Medium"/>
                <a:cs typeface="Poppins Medium"/>
                <a:sym typeface="Poppins Medium"/>
              </a:rPr>
              <a:t>Table</a:t>
            </a:r>
            <a:r>
              <a:rPr b="0" i="0" lang="en" sz="1200" u="none" cap="none" strike="noStrike">
                <a:solidFill>
                  <a:srgbClr val="2D4263"/>
                </a:solidFill>
                <a:latin typeface="Poppins Medium"/>
                <a:ea typeface="Poppins Medium"/>
                <a:cs typeface="Poppins Medium"/>
                <a:sym typeface="Poppins Medium"/>
              </a:rPr>
              <a:t> of Contents</a:t>
            </a:r>
            <a:endParaRPr sz="700"/>
          </a:p>
        </p:txBody>
      </p:sp>
      <p:sp>
        <p:nvSpPr>
          <p:cNvPr id="1207" name="Google Shape;1207;p103"/>
          <p:cNvSpPr txBox="1"/>
          <p:nvPr/>
        </p:nvSpPr>
        <p:spPr>
          <a:xfrm>
            <a:off x="1208150" y="1224400"/>
            <a:ext cx="53967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 sz="1500">
                <a:solidFill>
                  <a:srgbClr val="2D4263"/>
                </a:solidFill>
                <a:latin typeface="Poppins Light"/>
                <a:ea typeface="Poppins Light"/>
                <a:cs typeface="Poppins Light"/>
                <a:sym typeface="Poppins Light"/>
              </a:rPr>
              <a:t>Problem Set-Up: Social Graphs &amp; Influence Maximization </a:t>
            </a:r>
            <a:endParaRPr sz="700"/>
          </a:p>
        </p:txBody>
      </p:sp>
      <p:sp>
        <p:nvSpPr>
          <p:cNvPr id="1208" name="Google Shape;1208;p103"/>
          <p:cNvSpPr txBox="1"/>
          <p:nvPr/>
        </p:nvSpPr>
        <p:spPr>
          <a:xfrm>
            <a:off x="1208150" y="1866650"/>
            <a:ext cx="4917300" cy="231000"/>
          </a:xfrm>
          <a:prstGeom prst="rect">
            <a:avLst/>
          </a:prstGeom>
          <a:noFill/>
          <a:ln>
            <a:noFill/>
          </a:ln>
        </p:spPr>
        <p:txBody>
          <a:bodyPr anchorCtr="0" anchor="t" bIns="0" lIns="0" spcFirstLastPara="1" rIns="0" wrap="square" tIns="0">
            <a:spAutoFit/>
          </a:bodyPr>
          <a:lstStyle/>
          <a:p>
            <a:pPr indent="0" lvl="0" marL="0" rtl="0" algn="l">
              <a:lnSpc>
                <a:spcPct val="160000"/>
              </a:lnSpc>
              <a:spcBef>
                <a:spcPts val="0"/>
              </a:spcBef>
              <a:spcAft>
                <a:spcPts val="0"/>
              </a:spcAft>
              <a:buClr>
                <a:schemeClr val="dk1"/>
              </a:buClr>
              <a:buFont typeface="Arial"/>
              <a:buNone/>
            </a:pPr>
            <a:r>
              <a:rPr lang="en" sz="1500">
                <a:solidFill>
                  <a:srgbClr val="2D4263"/>
                </a:solidFill>
                <a:latin typeface="Poppins Light"/>
                <a:ea typeface="Poppins Light"/>
                <a:cs typeface="Poppins Light"/>
                <a:sym typeface="Poppins Light"/>
              </a:rPr>
              <a:t>Applying </a:t>
            </a:r>
            <a:r>
              <a:rPr lang="en" sz="1500">
                <a:solidFill>
                  <a:srgbClr val="2D4263"/>
                </a:solidFill>
                <a:latin typeface="Poppins Light"/>
                <a:ea typeface="Poppins Light"/>
                <a:cs typeface="Poppins Light"/>
                <a:sym typeface="Poppins Light"/>
              </a:rPr>
              <a:t>Fairness</a:t>
            </a:r>
            <a:endParaRPr sz="700"/>
          </a:p>
        </p:txBody>
      </p:sp>
      <p:sp>
        <p:nvSpPr>
          <p:cNvPr id="1209" name="Google Shape;1209;p103"/>
          <p:cNvSpPr txBox="1"/>
          <p:nvPr/>
        </p:nvSpPr>
        <p:spPr>
          <a:xfrm>
            <a:off x="1208152" y="2508897"/>
            <a:ext cx="42411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 sz="1500">
                <a:solidFill>
                  <a:srgbClr val="2D4263"/>
                </a:solidFill>
                <a:latin typeface="Poppins Light"/>
                <a:ea typeface="Poppins Light"/>
                <a:cs typeface="Poppins Light"/>
                <a:sym typeface="Poppins Light"/>
              </a:rPr>
              <a:t>Dataset &amp; Solutions</a:t>
            </a:r>
            <a:endParaRPr sz="700"/>
          </a:p>
        </p:txBody>
      </p:sp>
      <p:sp>
        <p:nvSpPr>
          <p:cNvPr id="1210" name="Google Shape;1210;p103"/>
          <p:cNvSpPr txBox="1"/>
          <p:nvPr/>
        </p:nvSpPr>
        <p:spPr>
          <a:xfrm>
            <a:off x="1208152" y="3151147"/>
            <a:ext cx="42411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 sz="1500">
                <a:solidFill>
                  <a:srgbClr val="2D4263"/>
                </a:solidFill>
                <a:latin typeface="Poppins Light"/>
                <a:ea typeface="Poppins Light"/>
                <a:cs typeface="Poppins Light"/>
                <a:sym typeface="Poppins Light"/>
              </a:rPr>
              <a:t>Impact &amp; Next Steps</a:t>
            </a:r>
            <a:endParaRPr sz="700"/>
          </a:p>
        </p:txBody>
      </p:sp>
      <p:sp>
        <p:nvSpPr>
          <p:cNvPr id="1211" name="Google Shape;1211;p103"/>
          <p:cNvSpPr txBox="1"/>
          <p:nvPr/>
        </p:nvSpPr>
        <p:spPr>
          <a:xfrm>
            <a:off x="561975" y="1224397"/>
            <a:ext cx="3411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C84B31"/>
                </a:solidFill>
                <a:latin typeface="Poppins Medium"/>
                <a:ea typeface="Poppins Medium"/>
                <a:cs typeface="Poppins Medium"/>
                <a:sym typeface="Poppins Medium"/>
              </a:rPr>
              <a:t>I</a:t>
            </a:r>
            <a:endParaRPr sz="700"/>
          </a:p>
        </p:txBody>
      </p:sp>
      <p:sp>
        <p:nvSpPr>
          <p:cNvPr id="1212" name="Google Shape;1212;p103"/>
          <p:cNvSpPr txBox="1"/>
          <p:nvPr/>
        </p:nvSpPr>
        <p:spPr>
          <a:xfrm>
            <a:off x="561975" y="1866647"/>
            <a:ext cx="3411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C84B31"/>
                </a:solidFill>
                <a:latin typeface="Poppins Medium"/>
                <a:ea typeface="Poppins Medium"/>
                <a:cs typeface="Poppins Medium"/>
                <a:sym typeface="Poppins Medium"/>
              </a:rPr>
              <a:t>II</a:t>
            </a:r>
            <a:endParaRPr sz="700"/>
          </a:p>
        </p:txBody>
      </p:sp>
      <p:sp>
        <p:nvSpPr>
          <p:cNvPr id="1213" name="Google Shape;1213;p103"/>
          <p:cNvSpPr txBox="1"/>
          <p:nvPr/>
        </p:nvSpPr>
        <p:spPr>
          <a:xfrm>
            <a:off x="561975" y="2508897"/>
            <a:ext cx="3411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C84B31"/>
                </a:solidFill>
                <a:latin typeface="Poppins Medium"/>
                <a:ea typeface="Poppins Medium"/>
                <a:cs typeface="Poppins Medium"/>
                <a:sym typeface="Poppins Medium"/>
              </a:rPr>
              <a:t>III</a:t>
            </a:r>
            <a:endParaRPr sz="700"/>
          </a:p>
        </p:txBody>
      </p:sp>
      <p:sp>
        <p:nvSpPr>
          <p:cNvPr id="1214" name="Google Shape;1214;p103"/>
          <p:cNvSpPr txBox="1"/>
          <p:nvPr/>
        </p:nvSpPr>
        <p:spPr>
          <a:xfrm>
            <a:off x="561975" y="3151147"/>
            <a:ext cx="3411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500" u="none" cap="none" strike="noStrike">
                <a:solidFill>
                  <a:srgbClr val="C84B31"/>
                </a:solidFill>
                <a:latin typeface="Poppins Medium"/>
                <a:ea typeface="Poppins Medium"/>
                <a:cs typeface="Poppins Medium"/>
                <a:sym typeface="Poppins Medium"/>
              </a:rPr>
              <a:t>IV</a:t>
            </a:r>
            <a:endParaRPr sz="700"/>
          </a:p>
        </p:txBody>
      </p:sp>
      <p:sp>
        <p:nvSpPr>
          <p:cNvPr id="1215" name="Google Shape;1215;p103"/>
          <p:cNvSpPr txBox="1"/>
          <p:nvPr/>
        </p:nvSpPr>
        <p:spPr>
          <a:xfrm>
            <a:off x="8083177" y="1224397"/>
            <a:ext cx="341100" cy="231000"/>
          </a:xfrm>
          <a:prstGeom prst="rect">
            <a:avLst/>
          </a:prstGeom>
          <a:noFill/>
          <a:ln>
            <a:noFill/>
          </a:ln>
        </p:spPr>
        <p:txBody>
          <a:bodyPr anchorCtr="0" anchor="t" bIns="0" lIns="0" spcFirstLastPara="1" rIns="0" wrap="square" tIns="0">
            <a:spAutoFit/>
          </a:bodyPr>
          <a:lstStyle/>
          <a:p>
            <a:pPr indent="0" lvl="0" marL="0" marR="0" rtl="0" algn="r">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3</a:t>
            </a:r>
            <a:endParaRPr sz="700"/>
          </a:p>
        </p:txBody>
      </p:sp>
      <p:sp>
        <p:nvSpPr>
          <p:cNvPr id="1216" name="Google Shape;1216;p103"/>
          <p:cNvSpPr txBox="1"/>
          <p:nvPr/>
        </p:nvSpPr>
        <p:spPr>
          <a:xfrm>
            <a:off x="8083177" y="1866647"/>
            <a:ext cx="341100" cy="231000"/>
          </a:xfrm>
          <a:prstGeom prst="rect">
            <a:avLst/>
          </a:prstGeom>
          <a:noFill/>
          <a:ln>
            <a:noFill/>
          </a:ln>
        </p:spPr>
        <p:txBody>
          <a:bodyPr anchorCtr="0" anchor="t" bIns="0" lIns="0" spcFirstLastPara="1" rIns="0" wrap="square" tIns="0">
            <a:spAutoFit/>
          </a:bodyPr>
          <a:lstStyle/>
          <a:p>
            <a:pPr indent="0" lvl="0" marL="0" marR="0" rtl="0" algn="r">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7</a:t>
            </a:r>
            <a:endParaRPr sz="700"/>
          </a:p>
        </p:txBody>
      </p:sp>
      <p:sp>
        <p:nvSpPr>
          <p:cNvPr id="1217" name="Google Shape;1217;p103"/>
          <p:cNvSpPr txBox="1"/>
          <p:nvPr/>
        </p:nvSpPr>
        <p:spPr>
          <a:xfrm>
            <a:off x="8083177" y="2508897"/>
            <a:ext cx="341100" cy="231000"/>
          </a:xfrm>
          <a:prstGeom prst="rect">
            <a:avLst/>
          </a:prstGeom>
          <a:noFill/>
          <a:ln>
            <a:noFill/>
          </a:ln>
        </p:spPr>
        <p:txBody>
          <a:bodyPr anchorCtr="0" anchor="t" bIns="0" lIns="0" spcFirstLastPara="1" rIns="0" wrap="square" tIns="0">
            <a:spAutoFit/>
          </a:bodyPr>
          <a:lstStyle/>
          <a:p>
            <a:pPr indent="0" lvl="0" marL="0" marR="0" rtl="0" algn="r">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11</a:t>
            </a:r>
            <a:endParaRPr sz="700"/>
          </a:p>
        </p:txBody>
      </p:sp>
      <p:sp>
        <p:nvSpPr>
          <p:cNvPr id="1218" name="Google Shape;1218;p103"/>
          <p:cNvSpPr txBox="1"/>
          <p:nvPr/>
        </p:nvSpPr>
        <p:spPr>
          <a:xfrm>
            <a:off x="8083177" y="3151147"/>
            <a:ext cx="341100" cy="231000"/>
          </a:xfrm>
          <a:prstGeom prst="rect">
            <a:avLst/>
          </a:prstGeom>
          <a:noFill/>
          <a:ln>
            <a:noFill/>
          </a:ln>
        </p:spPr>
        <p:txBody>
          <a:bodyPr anchorCtr="0" anchor="t" bIns="0" lIns="0" spcFirstLastPara="1" rIns="0" wrap="square" tIns="0">
            <a:spAutoFit/>
          </a:bodyPr>
          <a:lstStyle/>
          <a:p>
            <a:pPr indent="0" lvl="0" marL="0" marR="0" rtl="0" algn="r">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14</a:t>
            </a:r>
            <a:endParaRPr sz="700"/>
          </a:p>
        </p:txBody>
      </p:sp>
      <p:sp>
        <p:nvSpPr>
          <p:cNvPr id="1219" name="Google Shape;1219;p103"/>
          <p:cNvSpPr txBox="1"/>
          <p:nvPr/>
        </p:nvSpPr>
        <p:spPr>
          <a:xfrm>
            <a:off x="7877858" y="729502"/>
            <a:ext cx="751800" cy="23100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b="0" i="0" lang="en" sz="1500" u="none" cap="none" strike="noStrike">
                <a:solidFill>
                  <a:srgbClr val="2D4263"/>
                </a:solidFill>
                <a:latin typeface="Poppins Light"/>
                <a:ea typeface="Poppins Light"/>
                <a:cs typeface="Poppins Light"/>
                <a:sym typeface="Poppins Light"/>
              </a:rPr>
              <a:t>Page</a:t>
            </a:r>
            <a:endParaRPr sz="700"/>
          </a:p>
        </p:txBody>
      </p:sp>
      <p:sp>
        <p:nvSpPr>
          <p:cNvPr id="1220" name="Google Shape;1220;p10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24" name="Shape 1224"/>
        <p:cNvGrpSpPr/>
        <p:nvPr/>
      </p:nvGrpSpPr>
      <p:grpSpPr>
        <a:xfrm>
          <a:off x="0" y="0"/>
          <a:ext cx="0" cy="0"/>
          <a:chOff x="0" y="0"/>
          <a:chExt cx="0" cy="0"/>
        </a:xfrm>
      </p:grpSpPr>
      <p:sp>
        <p:nvSpPr>
          <p:cNvPr id="1225" name="Google Shape;1225;p104"/>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1226" name="Google Shape;1226;p104"/>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1227" name="Google Shape;1227;p104"/>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Problem Set-Up</a:t>
            </a:r>
            <a:endParaRPr sz="700"/>
          </a:p>
        </p:txBody>
      </p:sp>
      <p:sp>
        <p:nvSpPr>
          <p:cNvPr id="1228" name="Google Shape;1228;p104"/>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lang="en" sz="1200">
                <a:solidFill>
                  <a:srgbClr val="EEEEEE"/>
                </a:solidFill>
                <a:latin typeface="Poppins Medium"/>
                <a:ea typeface="Poppins Medium"/>
                <a:cs typeface="Poppins Medium"/>
                <a:sym typeface="Poppins Medium"/>
              </a:rPr>
              <a:t>I</a:t>
            </a:r>
            <a:endParaRPr sz="1200">
              <a:solidFill>
                <a:srgbClr val="EEEEEE"/>
              </a:solidFill>
              <a:latin typeface="Poppins Medium"/>
              <a:ea typeface="Poppins Medium"/>
              <a:cs typeface="Poppins Medium"/>
              <a:sym typeface="Poppins Medium"/>
            </a:endParaRPr>
          </a:p>
        </p:txBody>
      </p:sp>
      <p:sp>
        <p:nvSpPr>
          <p:cNvPr id="1229" name="Google Shape;1229;p104"/>
          <p:cNvSpPr txBox="1"/>
          <p:nvPr/>
        </p:nvSpPr>
        <p:spPr>
          <a:xfrm>
            <a:off x="425895" y="651900"/>
            <a:ext cx="82038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How does information flow through a network?</a:t>
            </a:r>
            <a:endParaRPr sz="700"/>
          </a:p>
        </p:txBody>
      </p:sp>
      <p:sp>
        <p:nvSpPr>
          <p:cNvPr id="1230" name="Google Shape;1230;p104"/>
          <p:cNvSpPr txBox="1"/>
          <p:nvPr/>
        </p:nvSpPr>
        <p:spPr>
          <a:xfrm>
            <a:off x="425850" y="1138650"/>
            <a:ext cx="6237600" cy="3216900"/>
          </a:xfrm>
          <a:prstGeom prst="rect">
            <a:avLst/>
          </a:prstGeom>
          <a:noFill/>
          <a:ln>
            <a:noFill/>
          </a:ln>
        </p:spPr>
        <p:txBody>
          <a:bodyPr anchorCtr="0" anchor="t" bIns="0" lIns="0" spcFirstLastPara="1" rIns="0" wrap="square" tIns="0">
            <a:spAutoFit/>
          </a:bodyPr>
          <a:lstStyle/>
          <a:p>
            <a:pPr indent="-184150" lvl="1" marL="457200" marR="65084" rtl="0" algn="l">
              <a:lnSpc>
                <a:spcPct val="180000"/>
              </a:lnSpc>
              <a:spcBef>
                <a:spcPts val="0"/>
              </a:spcBef>
              <a:spcAft>
                <a:spcPts val="0"/>
              </a:spcAft>
              <a:buClr>
                <a:srgbClr val="2D4263"/>
              </a:buClr>
              <a:buSzPts val="1100"/>
              <a:buFont typeface="Poppins"/>
              <a:buChar char="•"/>
            </a:pPr>
            <a:r>
              <a:rPr lang="en" sz="1100">
                <a:solidFill>
                  <a:srgbClr val="2D4263"/>
                </a:solidFill>
                <a:latin typeface="Poppins Light"/>
                <a:ea typeface="Poppins Light"/>
                <a:cs typeface="Poppins Light"/>
                <a:sym typeface="Poppins Light"/>
              </a:rPr>
              <a:t>People are “embedded” in a social network</a:t>
            </a:r>
            <a:endParaRPr sz="1100">
              <a:solidFill>
                <a:srgbClr val="2D4263"/>
              </a:solidFill>
              <a:latin typeface="Poppins Light"/>
              <a:ea typeface="Poppins Light"/>
              <a:cs typeface="Poppins Light"/>
              <a:sym typeface="Poppins Light"/>
            </a:endParaRPr>
          </a:p>
          <a:p>
            <a:pPr indent="-184150" lvl="2" marL="685800" marR="65084" rtl="0" algn="l">
              <a:lnSpc>
                <a:spcPct val="180000"/>
              </a:lnSpc>
              <a:spcBef>
                <a:spcPts val="0"/>
              </a:spcBef>
              <a:spcAft>
                <a:spcPts val="0"/>
              </a:spcAft>
              <a:buClr>
                <a:srgbClr val="2D4263"/>
              </a:buClr>
              <a:buSzPts val="1100"/>
              <a:buFont typeface="Poppins Light"/>
              <a:buChar char="⭒"/>
            </a:pPr>
            <a:r>
              <a:rPr lang="en" sz="1100">
                <a:solidFill>
                  <a:srgbClr val="2D4263"/>
                </a:solidFill>
                <a:latin typeface="Poppins Light"/>
                <a:ea typeface="Poppins Light"/>
                <a:cs typeface="Poppins Light"/>
                <a:sym typeface="Poppins Light"/>
              </a:rPr>
              <a:t>There are different links in a network through which information flows</a:t>
            </a:r>
            <a:endParaRPr sz="1100">
              <a:solidFill>
                <a:srgbClr val="2D4263"/>
              </a:solidFill>
              <a:latin typeface="Poppins Light"/>
              <a:ea typeface="Poppins Light"/>
              <a:cs typeface="Poppins Light"/>
              <a:sym typeface="Poppins Light"/>
            </a:endParaRPr>
          </a:p>
          <a:p>
            <a:pPr indent="-184150" lvl="1" marL="457200" marR="65084" rtl="0" algn="l">
              <a:lnSpc>
                <a:spcPct val="180000"/>
              </a:lnSpc>
              <a:spcBef>
                <a:spcPts val="0"/>
              </a:spcBef>
              <a:spcAft>
                <a:spcPts val="0"/>
              </a:spcAft>
              <a:buClr>
                <a:srgbClr val="2D4263"/>
              </a:buClr>
              <a:buSzPts val="1100"/>
              <a:buFont typeface="Poppins"/>
              <a:buChar char="•"/>
            </a:pPr>
            <a:r>
              <a:rPr lang="en" sz="1100">
                <a:solidFill>
                  <a:srgbClr val="2D4263"/>
                </a:solidFill>
                <a:latin typeface="Poppins"/>
                <a:ea typeface="Poppins"/>
                <a:cs typeface="Poppins"/>
                <a:sym typeface="Poppins"/>
              </a:rPr>
              <a:t>Structure</a:t>
            </a:r>
            <a:endParaRPr sz="1100">
              <a:solidFill>
                <a:srgbClr val="2D4263"/>
              </a:solidFill>
              <a:latin typeface="Poppins"/>
              <a:ea typeface="Poppins"/>
              <a:cs typeface="Poppins"/>
              <a:sym typeface="Poppins"/>
            </a:endParaRPr>
          </a:p>
          <a:p>
            <a:pPr indent="-184150" lvl="2" marL="685800" marR="65084" rtl="0" algn="l">
              <a:lnSpc>
                <a:spcPct val="180000"/>
              </a:lnSpc>
              <a:spcBef>
                <a:spcPts val="0"/>
              </a:spcBef>
              <a:spcAft>
                <a:spcPts val="0"/>
              </a:spcAft>
              <a:buClr>
                <a:srgbClr val="2D4263"/>
              </a:buClr>
              <a:buSzPts val="1100"/>
              <a:buFont typeface="Poppins Light"/>
              <a:buChar char="⭒"/>
            </a:pPr>
            <a:r>
              <a:rPr lang="en" sz="1100">
                <a:solidFill>
                  <a:srgbClr val="2D4263"/>
                </a:solidFill>
                <a:latin typeface="Poppins Light"/>
                <a:ea typeface="Poppins Light"/>
                <a:cs typeface="Poppins Light"/>
                <a:sym typeface="Poppins Light"/>
              </a:rPr>
              <a:t>Structurally-embedded edges are socially strong</a:t>
            </a:r>
            <a:endParaRPr sz="1100">
              <a:solidFill>
                <a:srgbClr val="2D4263"/>
              </a:solidFill>
              <a:latin typeface="Poppins Light"/>
              <a:ea typeface="Poppins Light"/>
              <a:cs typeface="Poppins Light"/>
              <a:sym typeface="Poppins Light"/>
            </a:endParaRPr>
          </a:p>
          <a:p>
            <a:pPr indent="-184150" lvl="1" marL="457200" marR="65084" rtl="0" algn="l">
              <a:lnSpc>
                <a:spcPct val="180000"/>
              </a:lnSpc>
              <a:spcBef>
                <a:spcPts val="0"/>
              </a:spcBef>
              <a:spcAft>
                <a:spcPts val="0"/>
              </a:spcAft>
              <a:buClr>
                <a:srgbClr val="2D4263"/>
              </a:buClr>
              <a:buSzPts val="1100"/>
              <a:buFont typeface="Poppins"/>
              <a:buChar char="•"/>
            </a:pPr>
            <a:r>
              <a:rPr lang="en" sz="1100">
                <a:solidFill>
                  <a:srgbClr val="2D4263"/>
                </a:solidFill>
                <a:latin typeface="Poppins"/>
                <a:ea typeface="Poppins"/>
                <a:cs typeface="Poppins"/>
                <a:sym typeface="Poppins"/>
              </a:rPr>
              <a:t>Information</a:t>
            </a:r>
            <a:endParaRPr sz="1100">
              <a:solidFill>
                <a:srgbClr val="2D4263"/>
              </a:solidFill>
              <a:latin typeface="Poppins Light"/>
              <a:ea typeface="Poppins Light"/>
              <a:cs typeface="Poppins Light"/>
              <a:sym typeface="Poppins Light"/>
            </a:endParaRPr>
          </a:p>
          <a:p>
            <a:pPr indent="-184150" lvl="2" marL="685800" marR="65084" rtl="0" algn="l">
              <a:lnSpc>
                <a:spcPct val="180000"/>
              </a:lnSpc>
              <a:spcBef>
                <a:spcPts val="0"/>
              </a:spcBef>
              <a:spcAft>
                <a:spcPts val="0"/>
              </a:spcAft>
              <a:buClr>
                <a:srgbClr val="2D4263"/>
              </a:buClr>
              <a:buSzPts val="1100"/>
              <a:buFont typeface="Poppins Light"/>
              <a:buChar char="⭒"/>
            </a:pPr>
            <a:r>
              <a:rPr lang="en" sz="1100">
                <a:solidFill>
                  <a:srgbClr val="2D4263"/>
                </a:solidFill>
                <a:latin typeface="Poppins Light"/>
                <a:ea typeface="Poppins Light"/>
                <a:cs typeface="Poppins Light"/>
                <a:sym typeface="Poppins Light"/>
              </a:rPr>
              <a:t>Long-range edges allow you to gather information from different parts of network</a:t>
            </a:r>
            <a:endParaRPr sz="1100">
              <a:solidFill>
                <a:srgbClr val="2D4263"/>
              </a:solidFill>
              <a:latin typeface="Poppins"/>
              <a:ea typeface="Poppins"/>
              <a:cs typeface="Poppins"/>
              <a:sym typeface="Poppins"/>
            </a:endParaRPr>
          </a:p>
          <a:p>
            <a:pPr indent="-184150" lvl="1" marL="457200" marR="65084" rtl="0" algn="l">
              <a:lnSpc>
                <a:spcPct val="180000"/>
              </a:lnSpc>
              <a:spcBef>
                <a:spcPts val="0"/>
              </a:spcBef>
              <a:spcAft>
                <a:spcPts val="0"/>
              </a:spcAft>
              <a:buClr>
                <a:srgbClr val="2D4263"/>
              </a:buClr>
              <a:buSzPts val="1100"/>
              <a:buFont typeface="Poppins Light"/>
              <a:buChar char="•"/>
            </a:pPr>
            <a:r>
              <a:rPr lang="en" sz="1100">
                <a:solidFill>
                  <a:srgbClr val="2D4263"/>
                </a:solidFill>
                <a:latin typeface="Poppins"/>
                <a:ea typeface="Poppins"/>
                <a:cs typeface="Poppins"/>
                <a:sym typeface="Poppins"/>
              </a:rPr>
              <a:t>Homophily</a:t>
            </a:r>
            <a:endParaRPr sz="1100">
              <a:solidFill>
                <a:srgbClr val="2D4263"/>
              </a:solidFill>
              <a:latin typeface="Poppins Light"/>
              <a:ea typeface="Poppins Light"/>
              <a:cs typeface="Poppins Light"/>
              <a:sym typeface="Poppins Light"/>
            </a:endParaRPr>
          </a:p>
          <a:p>
            <a:pPr indent="-184150" lvl="2" marL="685800" marR="65084" rtl="0" algn="l">
              <a:lnSpc>
                <a:spcPct val="180000"/>
              </a:lnSpc>
              <a:spcBef>
                <a:spcPts val="0"/>
              </a:spcBef>
              <a:spcAft>
                <a:spcPts val="0"/>
              </a:spcAft>
              <a:buClr>
                <a:srgbClr val="2D4263"/>
              </a:buClr>
              <a:buSzPts val="1100"/>
              <a:buFont typeface="Poppins Light"/>
              <a:buChar char="⭒"/>
            </a:pPr>
            <a:r>
              <a:rPr lang="en" sz="1100">
                <a:solidFill>
                  <a:srgbClr val="2D4263"/>
                </a:solidFill>
                <a:latin typeface="Poppins Light"/>
                <a:ea typeface="Poppins Light"/>
                <a:cs typeface="Poppins Light"/>
                <a:sym typeface="Poppins Light"/>
              </a:rPr>
              <a:t>“Birds of a feather flock together”</a:t>
            </a:r>
            <a:endParaRPr sz="1100">
              <a:solidFill>
                <a:srgbClr val="2D4263"/>
              </a:solidFill>
              <a:latin typeface="Poppins Light"/>
              <a:ea typeface="Poppins Light"/>
              <a:cs typeface="Poppins Light"/>
              <a:sym typeface="Poppins Light"/>
            </a:endParaRPr>
          </a:p>
          <a:p>
            <a:pPr indent="-184150" lvl="1" marL="457200" marR="65084" rtl="0" algn="l">
              <a:lnSpc>
                <a:spcPct val="180000"/>
              </a:lnSpc>
              <a:spcBef>
                <a:spcPts val="0"/>
              </a:spcBef>
              <a:spcAft>
                <a:spcPts val="0"/>
              </a:spcAft>
              <a:buClr>
                <a:srgbClr val="2D4263"/>
              </a:buClr>
              <a:buSzPts val="1100"/>
              <a:buFont typeface="Poppins Light"/>
              <a:buChar char="•"/>
            </a:pPr>
            <a:r>
              <a:rPr lang="en" sz="1100">
                <a:solidFill>
                  <a:srgbClr val="2D4263"/>
                </a:solidFill>
                <a:latin typeface="Poppins"/>
                <a:ea typeface="Poppins"/>
                <a:cs typeface="Poppins"/>
                <a:sym typeface="Poppins"/>
              </a:rPr>
              <a:t>Influence</a:t>
            </a:r>
            <a:endParaRPr sz="1100">
              <a:solidFill>
                <a:srgbClr val="2D4263"/>
              </a:solidFill>
              <a:latin typeface="Poppins Light"/>
              <a:ea typeface="Poppins Light"/>
              <a:cs typeface="Poppins Light"/>
              <a:sym typeface="Poppins Light"/>
            </a:endParaRPr>
          </a:p>
          <a:p>
            <a:pPr indent="-184150" lvl="2" marL="685800" marR="65084" rtl="0" algn="l">
              <a:lnSpc>
                <a:spcPct val="180000"/>
              </a:lnSpc>
              <a:spcBef>
                <a:spcPts val="0"/>
              </a:spcBef>
              <a:spcAft>
                <a:spcPts val="0"/>
              </a:spcAft>
              <a:buClr>
                <a:srgbClr val="2D4263"/>
              </a:buClr>
              <a:buSzPts val="1100"/>
              <a:buFont typeface="Poppins Light"/>
              <a:buChar char="⭒"/>
            </a:pPr>
            <a:r>
              <a:rPr lang="en" sz="1100">
                <a:solidFill>
                  <a:srgbClr val="2D4263"/>
                </a:solidFill>
                <a:latin typeface="Poppins Light"/>
                <a:ea typeface="Poppins Light"/>
                <a:cs typeface="Poppins Light"/>
                <a:sym typeface="Poppins Light"/>
              </a:rPr>
              <a:t>Social connections can influence the individual characteristics of a person.</a:t>
            </a:r>
            <a:endParaRPr sz="1100">
              <a:solidFill>
                <a:srgbClr val="2D4263"/>
              </a:solidFill>
              <a:latin typeface="Poppins Light"/>
              <a:ea typeface="Poppins Light"/>
              <a:cs typeface="Poppins Light"/>
              <a:sym typeface="Poppins Light"/>
            </a:endParaRPr>
          </a:p>
        </p:txBody>
      </p:sp>
      <p:pic>
        <p:nvPicPr>
          <p:cNvPr id="1231" name="Google Shape;1231;p104"/>
          <p:cNvPicPr preferRelativeResize="0"/>
          <p:nvPr/>
        </p:nvPicPr>
        <p:blipFill>
          <a:blip r:embed="rId3">
            <a:alphaModFix/>
          </a:blip>
          <a:stretch>
            <a:fillRect/>
          </a:stretch>
        </p:blipFill>
        <p:spPr>
          <a:xfrm>
            <a:off x="6787744" y="630488"/>
            <a:ext cx="2035656" cy="1126875"/>
          </a:xfrm>
          <a:prstGeom prst="rect">
            <a:avLst/>
          </a:prstGeom>
          <a:noFill/>
          <a:ln>
            <a:noFill/>
          </a:ln>
        </p:spPr>
      </p:pic>
      <p:pic>
        <p:nvPicPr>
          <p:cNvPr id="1232" name="Google Shape;1232;p104"/>
          <p:cNvPicPr preferRelativeResize="0"/>
          <p:nvPr/>
        </p:nvPicPr>
        <p:blipFill>
          <a:blip r:embed="rId4">
            <a:alphaModFix/>
          </a:blip>
          <a:stretch>
            <a:fillRect/>
          </a:stretch>
        </p:blipFill>
        <p:spPr>
          <a:xfrm>
            <a:off x="6735825" y="2190750"/>
            <a:ext cx="2139500" cy="1126875"/>
          </a:xfrm>
          <a:prstGeom prst="rect">
            <a:avLst/>
          </a:prstGeom>
          <a:noFill/>
          <a:ln>
            <a:noFill/>
          </a:ln>
        </p:spPr>
      </p:pic>
      <p:pic>
        <p:nvPicPr>
          <p:cNvPr id="1233" name="Google Shape;1233;p104"/>
          <p:cNvPicPr preferRelativeResize="0"/>
          <p:nvPr/>
        </p:nvPicPr>
        <p:blipFill>
          <a:blip r:embed="rId5">
            <a:alphaModFix/>
          </a:blip>
          <a:stretch>
            <a:fillRect/>
          </a:stretch>
        </p:blipFill>
        <p:spPr>
          <a:xfrm>
            <a:off x="6660750" y="3608900"/>
            <a:ext cx="2289650" cy="1105084"/>
          </a:xfrm>
          <a:prstGeom prst="rect">
            <a:avLst/>
          </a:prstGeom>
          <a:noFill/>
          <a:ln>
            <a:noFill/>
          </a:ln>
        </p:spPr>
      </p:pic>
      <p:sp>
        <p:nvSpPr>
          <p:cNvPr id="1234" name="Google Shape;1234;p10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38" name="Shape 1238"/>
        <p:cNvGrpSpPr/>
        <p:nvPr/>
      </p:nvGrpSpPr>
      <p:grpSpPr>
        <a:xfrm>
          <a:off x="0" y="0"/>
          <a:ext cx="0" cy="0"/>
          <a:chOff x="0" y="0"/>
          <a:chExt cx="0" cy="0"/>
        </a:xfrm>
      </p:grpSpPr>
      <p:sp>
        <p:nvSpPr>
          <p:cNvPr id="1239" name="Google Shape;1239;p105"/>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1240" name="Google Shape;1240;p105"/>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1241" name="Google Shape;1241;p105"/>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Problem Set-Up</a:t>
            </a:r>
            <a:endParaRPr sz="700"/>
          </a:p>
        </p:txBody>
      </p:sp>
      <p:sp>
        <p:nvSpPr>
          <p:cNvPr id="1242" name="Google Shape;1242;p105"/>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lang="en" sz="1200">
                <a:solidFill>
                  <a:srgbClr val="EEEEEE"/>
                </a:solidFill>
                <a:latin typeface="Poppins Medium"/>
                <a:ea typeface="Poppins Medium"/>
                <a:cs typeface="Poppins Medium"/>
                <a:sym typeface="Poppins Medium"/>
              </a:rPr>
              <a:t>I</a:t>
            </a:r>
            <a:endParaRPr sz="1200">
              <a:solidFill>
                <a:srgbClr val="EEEEEE"/>
              </a:solidFill>
              <a:latin typeface="Poppins Medium"/>
              <a:ea typeface="Poppins Medium"/>
              <a:cs typeface="Poppins Medium"/>
              <a:sym typeface="Poppins Medium"/>
            </a:endParaRPr>
          </a:p>
        </p:txBody>
      </p:sp>
      <p:sp>
        <p:nvSpPr>
          <p:cNvPr id="1243" name="Google Shape;1243;p105"/>
          <p:cNvSpPr txBox="1"/>
          <p:nvPr/>
        </p:nvSpPr>
        <p:spPr>
          <a:xfrm>
            <a:off x="425895" y="651900"/>
            <a:ext cx="82038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Social Graphs in Modern Applications</a:t>
            </a:r>
            <a:endParaRPr sz="700"/>
          </a:p>
        </p:txBody>
      </p:sp>
      <p:sp>
        <p:nvSpPr>
          <p:cNvPr id="1244" name="Google Shape;1244;p105"/>
          <p:cNvSpPr txBox="1"/>
          <p:nvPr>
            <p:ph idx="4294967295"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190500" lvl="1" marL="457200" rtl="0" algn="l">
              <a:lnSpc>
                <a:spcPct val="180000"/>
              </a:lnSpc>
              <a:spcBef>
                <a:spcPts val="0"/>
              </a:spcBef>
              <a:spcAft>
                <a:spcPts val="0"/>
              </a:spcAft>
              <a:buClr>
                <a:srgbClr val="2D4263"/>
              </a:buClr>
              <a:buSzPts val="1200"/>
              <a:buFont typeface="Poppins"/>
              <a:buChar char="•"/>
            </a:pPr>
            <a:r>
              <a:rPr lang="en" sz="1200">
                <a:solidFill>
                  <a:srgbClr val="2D4263"/>
                </a:solidFill>
                <a:latin typeface="Poppins"/>
                <a:ea typeface="Poppins"/>
                <a:cs typeface="Poppins"/>
                <a:sym typeface="Poppins"/>
              </a:rPr>
              <a:t>Social networks</a:t>
            </a:r>
            <a:endParaRPr sz="1200">
              <a:solidFill>
                <a:srgbClr val="2D4263"/>
              </a:solidFill>
              <a:latin typeface="Poppins"/>
              <a:ea typeface="Poppins"/>
              <a:cs typeface="Poppins"/>
              <a:sym typeface="Poppins"/>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Facebook</a:t>
            </a:r>
            <a:endParaRPr sz="1200">
              <a:solidFill>
                <a:srgbClr val="2D4263"/>
              </a:solidFill>
              <a:latin typeface="Poppins Light"/>
              <a:ea typeface="Poppins Light"/>
              <a:cs typeface="Poppins Light"/>
              <a:sym typeface="Poppins Light"/>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Twitter</a:t>
            </a:r>
            <a:endParaRPr sz="1200">
              <a:solidFill>
                <a:srgbClr val="2D4263"/>
              </a:solidFill>
              <a:latin typeface="Poppins Light"/>
              <a:ea typeface="Poppins Light"/>
              <a:cs typeface="Poppins Light"/>
              <a:sym typeface="Poppins Light"/>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Instagram</a:t>
            </a:r>
            <a:endParaRPr sz="1200">
              <a:solidFill>
                <a:srgbClr val="2D4263"/>
              </a:solidFill>
              <a:latin typeface="Poppins Light"/>
              <a:ea typeface="Poppins Light"/>
              <a:cs typeface="Poppins Light"/>
              <a:sym typeface="Poppins Light"/>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Etc.</a:t>
            </a:r>
            <a:endParaRPr sz="1200">
              <a:solidFill>
                <a:srgbClr val="2D4263"/>
              </a:solidFill>
              <a:latin typeface="Poppins Light"/>
              <a:ea typeface="Poppins Light"/>
              <a:cs typeface="Poppins Light"/>
              <a:sym typeface="Poppins Light"/>
            </a:endParaRPr>
          </a:p>
          <a:p>
            <a:pPr indent="-190500" lvl="1" marL="457200" rtl="0" algn="l">
              <a:lnSpc>
                <a:spcPct val="180000"/>
              </a:lnSpc>
              <a:spcBef>
                <a:spcPts val="0"/>
              </a:spcBef>
              <a:spcAft>
                <a:spcPts val="0"/>
              </a:spcAft>
              <a:buClr>
                <a:srgbClr val="2D4263"/>
              </a:buClr>
              <a:buSzPts val="1200"/>
              <a:buFont typeface="Poppins"/>
              <a:buChar char="•"/>
            </a:pPr>
            <a:r>
              <a:rPr lang="en" sz="1200">
                <a:solidFill>
                  <a:srgbClr val="2D4263"/>
                </a:solidFill>
                <a:latin typeface="Poppins"/>
                <a:ea typeface="Poppins"/>
                <a:cs typeface="Poppins"/>
                <a:sym typeface="Poppins"/>
              </a:rPr>
              <a:t>Recommender systems</a:t>
            </a:r>
            <a:endParaRPr sz="1200">
              <a:solidFill>
                <a:srgbClr val="2D4263"/>
              </a:solidFill>
              <a:latin typeface="Poppins"/>
              <a:ea typeface="Poppins"/>
              <a:cs typeface="Poppins"/>
              <a:sym typeface="Poppins"/>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Amazon</a:t>
            </a:r>
            <a:endParaRPr sz="1200">
              <a:solidFill>
                <a:srgbClr val="2D4263"/>
              </a:solidFill>
              <a:latin typeface="Poppins Light"/>
              <a:ea typeface="Poppins Light"/>
              <a:cs typeface="Poppins Light"/>
              <a:sym typeface="Poppins Light"/>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Youtube</a:t>
            </a:r>
            <a:endParaRPr sz="1200">
              <a:solidFill>
                <a:srgbClr val="2D4263"/>
              </a:solidFill>
              <a:latin typeface="Poppins Light"/>
              <a:ea typeface="Poppins Light"/>
              <a:cs typeface="Poppins Light"/>
              <a:sym typeface="Poppins Light"/>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Pinterest</a:t>
            </a:r>
            <a:endParaRPr sz="1200">
              <a:solidFill>
                <a:srgbClr val="2D4263"/>
              </a:solidFill>
              <a:latin typeface="Poppins Light"/>
              <a:ea typeface="Poppins Light"/>
              <a:cs typeface="Poppins Light"/>
              <a:sym typeface="Poppins Light"/>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Etc.</a:t>
            </a:r>
            <a:endParaRPr/>
          </a:p>
        </p:txBody>
      </p:sp>
      <p:pic>
        <p:nvPicPr>
          <p:cNvPr id="1245" name="Google Shape;1245;p105"/>
          <p:cNvPicPr preferRelativeResize="0"/>
          <p:nvPr/>
        </p:nvPicPr>
        <p:blipFill>
          <a:blip r:embed="rId3">
            <a:alphaModFix/>
          </a:blip>
          <a:stretch>
            <a:fillRect/>
          </a:stretch>
        </p:blipFill>
        <p:spPr>
          <a:xfrm>
            <a:off x="2463650" y="3182438"/>
            <a:ext cx="928450" cy="1084125"/>
          </a:xfrm>
          <a:prstGeom prst="rect">
            <a:avLst/>
          </a:prstGeom>
          <a:noFill/>
          <a:ln>
            <a:noFill/>
          </a:ln>
        </p:spPr>
      </p:pic>
      <p:pic>
        <p:nvPicPr>
          <p:cNvPr id="1246" name="Google Shape;1246;p105"/>
          <p:cNvPicPr preferRelativeResize="0"/>
          <p:nvPr/>
        </p:nvPicPr>
        <p:blipFill>
          <a:blip r:embed="rId4">
            <a:alphaModFix/>
          </a:blip>
          <a:stretch>
            <a:fillRect/>
          </a:stretch>
        </p:blipFill>
        <p:spPr>
          <a:xfrm>
            <a:off x="2435085" y="1509699"/>
            <a:ext cx="985600" cy="998898"/>
          </a:xfrm>
          <a:prstGeom prst="rect">
            <a:avLst/>
          </a:prstGeom>
          <a:noFill/>
          <a:ln>
            <a:noFill/>
          </a:ln>
        </p:spPr>
      </p:pic>
      <p:pic>
        <p:nvPicPr>
          <p:cNvPr id="1247" name="Google Shape;1247;p105"/>
          <p:cNvPicPr preferRelativeResize="0"/>
          <p:nvPr/>
        </p:nvPicPr>
        <p:blipFill>
          <a:blip r:embed="rId5">
            <a:alphaModFix/>
          </a:blip>
          <a:stretch>
            <a:fillRect/>
          </a:stretch>
        </p:blipFill>
        <p:spPr>
          <a:xfrm>
            <a:off x="4311601" y="1599850"/>
            <a:ext cx="4390200" cy="2063400"/>
          </a:xfrm>
          <a:prstGeom prst="rect">
            <a:avLst/>
          </a:prstGeom>
          <a:noFill/>
          <a:ln>
            <a:noFill/>
          </a:ln>
        </p:spPr>
      </p:pic>
      <p:sp>
        <p:nvSpPr>
          <p:cNvPr id="1248" name="Google Shape;1248;p10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52" name="Shape 1252"/>
        <p:cNvGrpSpPr/>
        <p:nvPr/>
      </p:nvGrpSpPr>
      <p:grpSpPr>
        <a:xfrm>
          <a:off x="0" y="0"/>
          <a:ext cx="0" cy="0"/>
          <a:chOff x="0" y="0"/>
          <a:chExt cx="0" cy="0"/>
        </a:xfrm>
      </p:grpSpPr>
      <p:sp>
        <p:nvSpPr>
          <p:cNvPr id="1253" name="Google Shape;1253;p106"/>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1254" name="Google Shape;1254;p106"/>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1255" name="Google Shape;1255;p106"/>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Problem Set-Up</a:t>
            </a:r>
            <a:endParaRPr sz="700"/>
          </a:p>
        </p:txBody>
      </p:sp>
      <p:sp>
        <p:nvSpPr>
          <p:cNvPr id="1256" name="Google Shape;1256;p106"/>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lang="en" sz="1200">
                <a:solidFill>
                  <a:srgbClr val="EEEEEE"/>
                </a:solidFill>
                <a:latin typeface="Poppins Medium"/>
                <a:ea typeface="Poppins Medium"/>
                <a:cs typeface="Poppins Medium"/>
                <a:sym typeface="Poppins Medium"/>
              </a:rPr>
              <a:t>I</a:t>
            </a:r>
            <a:endParaRPr sz="1200">
              <a:solidFill>
                <a:srgbClr val="EEEEEE"/>
              </a:solidFill>
              <a:latin typeface="Poppins Medium"/>
              <a:ea typeface="Poppins Medium"/>
              <a:cs typeface="Poppins Medium"/>
              <a:sym typeface="Poppins Medium"/>
            </a:endParaRPr>
          </a:p>
        </p:txBody>
      </p:sp>
      <p:sp>
        <p:nvSpPr>
          <p:cNvPr id="1257" name="Google Shape;1257;p106"/>
          <p:cNvSpPr txBox="1"/>
          <p:nvPr/>
        </p:nvSpPr>
        <p:spPr>
          <a:xfrm>
            <a:off x="425850" y="1062450"/>
            <a:ext cx="8403600" cy="2179500"/>
          </a:xfrm>
          <a:prstGeom prst="rect">
            <a:avLst/>
          </a:prstGeom>
          <a:noFill/>
          <a:ln>
            <a:noFill/>
          </a:ln>
        </p:spPr>
        <p:txBody>
          <a:bodyPr anchorCtr="0" anchor="t" bIns="0" lIns="0" spcFirstLastPara="1" rIns="0" wrap="square" tIns="0">
            <a:spAutoFit/>
          </a:bodyPr>
          <a:lstStyle/>
          <a:p>
            <a:pPr indent="-190500" lvl="1" marL="457200" rtl="0" algn="l">
              <a:lnSpc>
                <a:spcPct val="180000"/>
              </a:lnSpc>
              <a:spcBef>
                <a:spcPts val="0"/>
              </a:spcBef>
              <a:spcAft>
                <a:spcPts val="0"/>
              </a:spcAft>
              <a:buClr>
                <a:srgbClr val="2D4263"/>
              </a:buClr>
              <a:buSzPts val="1200"/>
              <a:buFont typeface="Poppins"/>
              <a:buChar char="•"/>
            </a:pPr>
            <a:r>
              <a:rPr lang="en" sz="1200">
                <a:solidFill>
                  <a:srgbClr val="2D4263"/>
                </a:solidFill>
                <a:latin typeface="Poppins Light"/>
                <a:ea typeface="Poppins Light"/>
                <a:cs typeface="Poppins Light"/>
                <a:sym typeface="Poppins Light"/>
              </a:rPr>
              <a:t>Maximise the spread of information in a network, while ensuring that some relevant user features (e.g., gender) are on proportionally similar terms among the influenced users</a:t>
            </a:r>
            <a:endParaRPr sz="1200">
              <a:solidFill>
                <a:srgbClr val="2D4263"/>
              </a:solidFill>
              <a:latin typeface="Poppins Light"/>
              <a:ea typeface="Poppins Light"/>
              <a:cs typeface="Poppins Light"/>
              <a:sym typeface="Poppins Light"/>
            </a:endParaRPr>
          </a:p>
          <a:p>
            <a:pPr indent="0" lvl="0" marL="0" rtl="0" algn="l">
              <a:lnSpc>
                <a:spcPct val="180000"/>
              </a:lnSpc>
              <a:spcBef>
                <a:spcPts val="0"/>
              </a:spcBef>
              <a:spcAft>
                <a:spcPts val="0"/>
              </a:spcAft>
              <a:buNone/>
            </a:pPr>
            <a:r>
              <a:t/>
            </a:r>
            <a:endParaRPr sz="1200">
              <a:solidFill>
                <a:srgbClr val="2D4263"/>
              </a:solidFill>
              <a:latin typeface="Poppins Light"/>
              <a:ea typeface="Poppins Light"/>
              <a:cs typeface="Poppins Light"/>
              <a:sym typeface="Poppins Light"/>
            </a:endParaRPr>
          </a:p>
          <a:p>
            <a:pPr indent="0" lvl="0" marL="0" rtl="0" algn="l">
              <a:lnSpc>
                <a:spcPct val="180000"/>
              </a:lnSpc>
              <a:spcBef>
                <a:spcPts val="0"/>
              </a:spcBef>
              <a:spcAft>
                <a:spcPts val="0"/>
              </a:spcAft>
              <a:buNone/>
            </a:pPr>
            <a:r>
              <a:t/>
            </a:r>
            <a:endParaRPr sz="1200">
              <a:solidFill>
                <a:srgbClr val="2D4263"/>
              </a:solidFill>
              <a:latin typeface="Poppins Light"/>
              <a:ea typeface="Poppins Light"/>
              <a:cs typeface="Poppins Light"/>
              <a:sym typeface="Poppins Light"/>
            </a:endParaRPr>
          </a:p>
          <a:p>
            <a:pPr indent="-190500" lvl="1" marL="4572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Influencer marketing works because of the high amount of trust that social influencers have built up with their following, and recommendations from them serve as a form of social proof to a brand’s potential customers.</a:t>
            </a:r>
            <a:endParaRPr sz="1200">
              <a:solidFill>
                <a:srgbClr val="2D4263"/>
              </a:solidFill>
              <a:latin typeface="Poppins Light"/>
              <a:ea typeface="Poppins Light"/>
              <a:cs typeface="Poppins Light"/>
              <a:sym typeface="Poppins Light"/>
            </a:endParaRPr>
          </a:p>
        </p:txBody>
      </p:sp>
      <p:sp>
        <p:nvSpPr>
          <p:cNvPr id="1258" name="Google Shape;1258;p106"/>
          <p:cNvSpPr txBox="1"/>
          <p:nvPr/>
        </p:nvSpPr>
        <p:spPr>
          <a:xfrm>
            <a:off x="425900" y="575700"/>
            <a:ext cx="8203800" cy="231000"/>
          </a:xfrm>
          <a:prstGeom prst="rect">
            <a:avLst/>
          </a:prstGeom>
          <a:noFill/>
          <a:ln>
            <a:noFill/>
          </a:ln>
        </p:spPr>
        <p:txBody>
          <a:bodyPr anchorCtr="0" anchor="t" bIns="0" lIns="0" spcFirstLastPara="1" rIns="0" wrap="square" tIns="0">
            <a:spAutoFit/>
          </a:bodyPr>
          <a:lstStyle/>
          <a:p>
            <a:pPr indent="0" lvl="0" marL="0" rtl="0" algn="l">
              <a:lnSpc>
                <a:spcPct val="160000"/>
              </a:lnSpc>
              <a:spcBef>
                <a:spcPts val="0"/>
              </a:spcBef>
              <a:spcAft>
                <a:spcPts val="0"/>
              </a:spcAft>
              <a:buClr>
                <a:schemeClr val="dk1"/>
              </a:buClr>
              <a:buFont typeface="Arial"/>
              <a:buNone/>
            </a:pPr>
            <a:r>
              <a:rPr lang="en" sz="1500">
                <a:solidFill>
                  <a:srgbClr val="2D4263"/>
                </a:solidFill>
                <a:latin typeface="Poppins Medium"/>
                <a:ea typeface="Poppins Medium"/>
                <a:cs typeface="Poppins Medium"/>
                <a:sym typeface="Poppins Medium"/>
              </a:rPr>
              <a:t>Maximizing Influence</a:t>
            </a:r>
            <a:endParaRPr sz="700"/>
          </a:p>
        </p:txBody>
      </p:sp>
      <p:sp>
        <p:nvSpPr>
          <p:cNvPr id="1259" name="Google Shape;1259;p106"/>
          <p:cNvSpPr txBox="1"/>
          <p:nvPr/>
        </p:nvSpPr>
        <p:spPr>
          <a:xfrm>
            <a:off x="425900" y="3511800"/>
            <a:ext cx="6116700" cy="9696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SzPts val="1100"/>
              <a:buNone/>
            </a:pPr>
            <a:r>
              <a:rPr lang="en" sz="1500">
                <a:solidFill>
                  <a:srgbClr val="2D4263"/>
                </a:solidFill>
                <a:latin typeface="Poppins Medium"/>
                <a:ea typeface="Poppins Medium"/>
                <a:cs typeface="Poppins Medium"/>
                <a:sym typeface="Poppins Medium"/>
              </a:rPr>
              <a:t>If we want to convince a subset of individuals to adopt a new product or message, and the goal is to trigger a large cascade of further adoptions, which set of individuals should we target?</a:t>
            </a:r>
            <a:endParaRPr sz="1500">
              <a:solidFill>
                <a:srgbClr val="2D4263"/>
              </a:solidFill>
              <a:latin typeface="Poppins Medium"/>
              <a:ea typeface="Poppins Medium"/>
              <a:cs typeface="Poppins Medium"/>
              <a:sym typeface="Poppins Medium"/>
            </a:endParaRPr>
          </a:p>
        </p:txBody>
      </p:sp>
      <p:sp>
        <p:nvSpPr>
          <p:cNvPr id="1260" name="Google Shape;1260;p106"/>
          <p:cNvSpPr txBox="1"/>
          <p:nvPr/>
        </p:nvSpPr>
        <p:spPr>
          <a:xfrm>
            <a:off x="346475" y="1853675"/>
            <a:ext cx="6498300" cy="415500"/>
          </a:xfrm>
          <a:prstGeom prst="rect">
            <a:avLst/>
          </a:prstGeom>
          <a:noFill/>
          <a:ln>
            <a:noFill/>
          </a:ln>
        </p:spPr>
        <p:txBody>
          <a:bodyPr anchorCtr="0" anchor="t" bIns="91425" lIns="91425" spcFirstLastPara="1" rIns="91425" wrap="square" tIns="91425">
            <a:spAutoFit/>
          </a:bodyPr>
          <a:lstStyle/>
          <a:p>
            <a:pPr indent="0" lvl="0" marL="0" rtl="0" algn="l">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Influencers</a:t>
            </a:r>
            <a:endParaRPr/>
          </a:p>
        </p:txBody>
      </p:sp>
      <p:grpSp>
        <p:nvGrpSpPr>
          <p:cNvPr id="1261" name="Google Shape;1261;p106"/>
          <p:cNvGrpSpPr/>
          <p:nvPr/>
        </p:nvGrpSpPr>
        <p:grpSpPr>
          <a:xfrm>
            <a:off x="1949749" y="1707149"/>
            <a:ext cx="6738667" cy="556145"/>
            <a:chOff x="2009549" y="1878449"/>
            <a:chExt cx="6738667" cy="556145"/>
          </a:xfrm>
        </p:grpSpPr>
        <p:pic>
          <p:nvPicPr>
            <p:cNvPr id="1262" name="Google Shape;1262;p106"/>
            <p:cNvPicPr preferRelativeResize="0"/>
            <p:nvPr/>
          </p:nvPicPr>
          <p:blipFill rotWithShape="1">
            <a:blip r:embed="rId3">
              <a:alphaModFix/>
            </a:blip>
            <a:srcRect b="18200" l="8634" r="11044" t="1477"/>
            <a:stretch/>
          </p:blipFill>
          <p:spPr>
            <a:xfrm>
              <a:off x="2009549" y="1894593"/>
              <a:ext cx="540000" cy="540000"/>
            </a:xfrm>
            <a:prstGeom prst="ellipse">
              <a:avLst/>
            </a:prstGeom>
            <a:noFill/>
            <a:ln cap="flat" cmpd="sng" w="28575">
              <a:solidFill>
                <a:srgbClr val="8E7CC3"/>
              </a:solidFill>
              <a:prstDash val="solid"/>
              <a:round/>
              <a:headEnd len="sm" w="sm" type="none"/>
              <a:tailEnd len="sm" w="sm" type="none"/>
            </a:ln>
          </p:spPr>
        </p:pic>
        <p:pic>
          <p:nvPicPr>
            <p:cNvPr id="1263" name="Google Shape;1263;p106"/>
            <p:cNvPicPr preferRelativeResize="0"/>
            <p:nvPr/>
          </p:nvPicPr>
          <p:blipFill rotWithShape="1">
            <a:blip r:embed="rId4">
              <a:alphaModFix/>
            </a:blip>
            <a:srcRect b="0" l="21850" r="21850" t="0"/>
            <a:stretch/>
          </p:blipFill>
          <p:spPr>
            <a:xfrm>
              <a:off x="2889171" y="1894593"/>
              <a:ext cx="540000" cy="540000"/>
            </a:xfrm>
            <a:prstGeom prst="ellipse">
              <a:avLst/>
            </a:prstGeom>
            <a:noFill/>
            <a:ln cap="flat" cmpd="sng" w="28575">
              <a:solidFill>
                <a:srgbClr val="D5A6BD"/>
              </a:solidFill>
              <a:prstDash val="solid"/>
              <a:round/>
              <a:headEnd len="sm" w="sm" type="none"/>
              <a:tailEnd len="sm" w="sm" type="none"/>
            </a:ln>
          </p:spPr>
        </p:pic>
        <p:pic>
          <p:nvPicPr>
            <p:cNvPr id="1264" name="Google Shape;1264;p106"/>
            <p:cNvPicPr preferRelativeResize="0"/>
            <p:nvPr/>
          </p:nvPicPr>
          <p:blipFill rotWithShape="1">
            <a:blip r:embed="rId5">
              <a:alphaModFix/>
            </a:blip>
            <a:srcRect b="19995" l="0" r="0" t="-947"/>
            <a:stretch/>
          </p:blipFill>
          <p:spPr>
            <a:xfrm>
              <a:off x="3768794" y="1894593"/>
              <a:ext cx="540000" cy="540000"/>
            </a:xfrm>
            <a:prstGeom prst="ellipse">
              <a:avLst/>
            </a:prstGeom>
            <a:noFill/>
            <a:ln cap="flat" cmpd="sng" w="28575">
              <a:solidFill>
                <a:srgbClr val="9FC5E8"/>
              </a:solidFill>
              <a:prstDash val="solid"/>
              <a:round/>
              <a:headEnd len="sm" w="sm" type="none"/>
              <a:tailEnd len="sm" w="sm" type="none"/>
            </a:ln>
          </p:spPr>
        </p:pic>
        <p:pic>
          <p:nvPicPr>
            <p:cNvPr id="1265" name="Google Shape;1265;p106"/>
            <p:cNvPicPr preferRelativeResize="0"/>
            <p:nvPr/>
          </p:nvPicPr>
          <p:blipFill rotWithShape="1">
            <a:blip r:embed="rId6">
              <a:alphaModFix/>
            </a:blip>
            <a:srcRect b="20310" l="0" r="0" t="-400"/>
            <a:stretch/>
          </p:blipFill>
          <p:spPr>
            <a:xfrm>
              <a:off x="4676194" y="1894593"/>
              <a:ext cx="540000" cy="540000"/>
            </a:xfrm>
            <a:prstGeom prst="ellipse">
              <a:avLst/>
            </a:prstGeom>
            <a:noFill/>
            <a:ln cap="flat" cmpd="sng" w="28575">
              <a:solidFill>
                <a:srgbClr val="A2C4C9"/>
              </a:solidFill>
              <a:prstDash val="solid"/>
              <a:round/>
              <a:headEnd len="sm" w="sm" type="none"/>
              <a:tailEnd len="sm" w="sm" type="none"/>
            </a:ln>
          </p:spPr>
        </p:pic>
        <p:pic>
          <p:nvPicPr>
            <p:cNvPr id="1266" name="Google Shape;1266;p106"/>
            <p:cNvPicPr preferRelativeResize="0"/>
            <p:nvPr/>
          </p:nvPicPr>
          <p:blipFill rotWithShape="1">
            <a:blip r:embed="rId7">
              <a:alphaModFix/>
            </a:blip>
            <a:srcRect b="0" l="0" r="0" t="0"/>
            <a:stretch/>
          </p:blipFill>
          <p:spPr>
            <a:xfrm>
              <a:off x="5515397" y="1878449"/>
              <a:ext cx="540000" cy="540000"/>
            </a:xfrm>
            <a:prstGeom prst="ellipse">
              <a:avLst/>
            </a:prstGeom>
            <a:noFill/>
            <a:ln cap="flat" cmpd="sng" w="28575">
              <a:solidFill>
                <a:srgbClr val="F9CB9C"/>
              </a:solidFill>
              <a:prstDash val="solid"/>
              <a:round/>
              <a:headEnd len="sm" w="sm" type="none"/>
              <a:tailEnd len="sm" w="sm" type="none"/>
            </a:ln>
          </p:spPr>
        </p:pic>
        <p:pic>
          <p:nvPicPr>
            <p:cNvPr id="1267" name="Google Shape;1267;p106"/>
            <p:cNvPicPr preferRelativeResize="0"/>
            <p:nvPr/>
          </p:nvPicPr>
          <p:blipFill rotWithShape="1">
            <a:blip r:embed="rId8">
              <a:alphaModFix/>
            </a:blip>
            <a:srcRect b="0" l="0" r="0" t="0"/>
            <a:stretch/>
          </p:blipFill>
          <p:spPr>
            <a:xfrm>
              <a:off x="6448972" y="1878449"/>
              <a:ext cx="540000" cy="540000"/>
            </a:xfrm>
            <a:prstGeom prst="ellipse">
              <a:avLst/>
            </a:prstGeom>
            <a:noFill/>
            <a:ln cap="flat" cmpd="sng" w="28575">
              <a:solidFill>
                <a:srgbClr val="FFF2CC"/>
              </a:solidFill>
              <a:prstDash val="solid"/>
              <a:round/>
              <a:headEnd len="sm" w="sm" type="none"/>
              <a:tailEnd len="sm" w="sm" type="none"/>
            </a:ln>
          </p:spPr>
        </p:pic>
        <p:pic>
          <p:nvPicPr>
            <p:cNvPr id="1268" name="Google Shape;1268;p106"/>
            <p:cNvPicPr preferRelativeResize="0"/>
            <p:nvPr/>
          </p:nvPicPr>
          <p:blipFill rotWithShape="1">
            <a:blip r:embed="rId9">
              <a:alphaModFix/>
            </a:blip>
            <a:srcRect b="0" l="0" r="0" t="0"/>
            <a:stretch/>
          </p:blipFill>
          <p:spPr>
            <a:xfrm>
              <a:off x="7328594" y="1878449"/>
              <a:ext cx="540000" cy="540000"/>
            </a:xfrm>
            <a:prstGeom prst="ellipse">
              <a:avLst/>
            </a:prstGeom>
            <a:noFill/>
            <a:ln cap="flat" cmpd="sng" w="28575">
              <a:solidFill>
                <a:srgbClr val="B6D7A8"/>
              </a:solidFill>
              <a:prstDash val="solid"/>
              <a:round/>
              <a:headEnd len="sm" w="sm" type="none"/>
              <a:tailEnd len="sm" w="sm" type="none"/>
            </a:ln>
          </p:spPr>
        </p:pic>
        <p:pic>
          <p:nvPicPr>
            <p:cNvPr id="1269" name="Google Shape;1269;p106"/>
            <p:cNvPicPr preferRelativeResize="0"/>
            <p:nvPr/>
          </p:nvPicPr>
          <p:blipFill rotWithShape="1">
            <a:blip r:embed="rId10">
              <a:alphaModFix/>
            </a:blip>
            <a:srcRect b="0" l="16666" r="16666" t="0"/>
            <a:stretch/>
          </p:blipFill>
          <p:spPr>
            <a:xfrm>
              <a:off x="8208216" y="1878449"/>
              <a:ext cx="540000" cy="540000"/>
            </a:xfrm>
            <a:prstGeom prst="ellipse">
              <a:avLst/>
            </a:prstGeom>
            <a:noFill/>
            <a:ln cap="flat" cmpd="sng" w="28575">
              <a:solidFill>
                <a:srgbClr val="EA9999"/>
              </a:solidFill>
              <a:prstDash val="solid"/>
              <a:round/>
              <a:headEnd len="sm" w="sm" type="none"/>
              <a:tailEnd len="sm" w="sm" type="none"/>
            </a:ln>
          </p:spPr>
        </p:pic>
      </p:grpSp>
      <p:pic>
        <p:nvPicPr>
          <p:cNvPr id="1270" name="Google Shape;1270;p106"/>
          <p:cNvPicPr preferRelativeResize="0"/>
          <p:nvPr/>
        </p:nvPicPr>
        <p:blipFill rotWithShape="1">
          <a:blip r:embed="rId11">
            <a:alphaModFix/>
          </a:blip>
          <a:srcRect b="1575" l="3446" r="2912" t="1787"/>
          <a:stretch/>
        </p:blipFill>
        <p:spPr>
          <a:xfrm>
            <a:off x="6710750" y="3316150"/>
            <a:ext cx="2055400" cy="1459626"/>
          </a:xfrm>
          <a:prstGeom prst="rect">
            <a:avLst/>
          </a:prstGeom>
          <a:noFill/>
          <a:ln>
            <a:noFill/>
          </a:ln>
        </p:spPr>
      </p:pic>
      <p:sp>
        <p:nvSpPr>
          <p:cNvPr id="1271" name="Google Shape;1271;p10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75" name="Shape 1275"/>
        <p:cNvGrpSpPr/>
        <p:nvPr/>
      </p:nvGrpSpPr>
      <p:grpSpPr>
        <a:xfrm>
          <a:off x="0" y="0"/>
          <a:ext cx="0" cy="0"/>
          <a:chOff x="0" y="0"/>
          <a:chExt cx="0" cy="0"/>
        </a:xfrm>
      </p:grpSpPr>
      <p:sp>
        <p:nvSpPr>
          <p:cNvPr id="1276" name="Google Shape;1276;p107"/>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1277" name="Google Shape;1277;p107"/>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1278" name="Google Shape;1278;p107"/>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Problem Set-Up</a:t>
            </a:r>
            <a:endParaRPr sz="700"/>
          </a:p>
        </p:txBody>
      </p:sp>
      <p:sp>
        <p:nvSpPr>
          <p:cNvPr id="1279" name="Google Shape;1279;p107"/>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lang="en" sz="1200">
                <a:solidFill>
                  <a:srgbClr val="EEEEEE"/>
                </a:solidFill>
                <a:latin typeface="Poppins Medium"/>
                <a:ea typeface="Poppins Medium"/>
                <a:cs typeface="Poppins Medium"/>
                <a:sym typeface="Poppins Medium"/>
              </a:rPr>
              <a:t>I</a:t>
            </a:r>
            <a:endParaRPr sz="1200">
              <a:solidFill>
                <a:srgbClr val="EEEEEE"/>
              </a:solidFill>
              <a:latin typeface="Poppins Medium"/>
              <a:ea typeface="Poppins Medium"/>
              <a:cs typeface="Poppins Medium"/>
              <a:sym typeface="Poppins Medium"/>
            </a:endParaRPr>
          </a:p>
        </p:txBody>
      </p:sp>
      <p:pic>
        <p:nvPicPr>
          <p:cNvPr id="1280" name="Google Shape;1280;p107"/>
          <p:cNvPicPr preferRelativeResize="0"/>
          <p:nvPr/>
        </p:nvPicPr>
        <p:blipFill rotWithShape="1">
          <a:blip r:embed="rId3">
            <a:alphaModFix/>
          </a:blip>
          <a:srcRect b="0" l="0" r="56057" t="0"/>
          <a:stretch/>
        </p:blipFill>
        <p:spPr>
          <a:xfrm>
            <a:off x="152400" y="2582881"/>
            <a:ext cx="2183316" cy="1938094"/>
          </a:xfrm>
          <a:prstGeom prst="rect">
            <a:avLst/>
          </a:prstGeom>
          <a:noFill/>
          <a:ln>
            <a:noFill/>
          </a:ln>
        </p:spPr>
      </p:pic>
      <p:pic>
        <p:nvPicPr>
          <p:cNvPr id="1281" name="Google Shape;1281;p107"/>
          <p:cNvPicPr preferRelativeResize="0"/>
          <p:nvPr/>
        </p:nvPicPr>
        <p:blipFill rotWithShape="1">
          <a:blip r:embed="rId4">
            <a:alphaModFix/>
          </a:blip>
          <a:srcRect b="0" l="0" r="57668" t="2219"/>
          <a:stretch/>
        </p:blipFill>
        <p:spPr>
          <a:xfrm>
            <a:off x="5193754" y="2504485"/>
            <a:ext cx="2103314" cy="1938094"/>
          </a:xfrm>
          <a:prstGeom prst="rect">
            <a:avLst/>
          </a:prstGeom>
          <a:noFill/>
          <a:ln>
            <a:noFill/>
          </a:ln>
        </p:spPr>
      </p:pic>
      <p:pic>
        <p:nvPicPr>
          <p:cNvPr id="1282" name="Google Shape;1282;p107"/>
          <p:cNvPicPr preferRelativeResize="0"/>
          <p:nvPr/>
        </p:nvPicPr>
        <p:blipFill rotWithShape="1">
          <a:blip r:embed="rId3">
            <a:alphaModFix/>
          </a:blip>
          <a:srcRect b="0" l="67185" r="0" t="0"/>
          <a:stretch/>
        </p:blipFill>
        <p:spPr>
          <a:xfrm>
            <a:off x="2854118" y="2582881"/>
            <a:ext cx="1630417" cy="1938094"/>
          </a:xfrm>
          <a:prstGeom prst="rect">
            <a:avLst/>
          </a:prstGeom>
          <a:noFill/>
          <a:ln>
            <a:noFill/>
          </a:ln>
        </p:spPr>
      </p:pic>
      <p:pic>
        <p:nvPicPr>
          <p:cNvPr id="1283" name="Google Shape;1283;p107"/>
          <p:cNvPicPr preferRelativeResize="0"/>
          <p:nvPr/>
        </p:nvPicPr>
        <p:blipFill rotWithShape="1">
          <a:blip r:embed="rId4">
            <a:alphaModFix/>
          </a:blip>
          <a:srcRect b="0" l="62717" r="0" t="0"/>
          <a:stretch/>
        </p:blipFill>
        <p:spPr>
          <a:xfrm>
            <a:off x="7141861" y="2482450"/>
            <a:ext cx="1852414" cy="1982142"/>
          </a:xfrm>
          <a:prstGeom prst="rect">
            <a:avLst/>
          </a:prstGeom>
          <a:noFill/>
          <a:ln>
            <a:noFill/>
          </a:ln>
        </p:spPr>
      </p:pic>
      <p:sp>
        <p:nvSpPr>
          <p:cNvPr id="1284" name="Google Shape;1284;p107"/>
          <p:cNvSpPr txBox="1"/>
          <p:nvPr/>
        </p:nvSpPr>
        <p:spPr>
          <a:xfrm>
            <a:off x="342900" y="710300"/>
            <a:ext cx="848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285" name="Google Shape;1285;p107"/>
          <p:cNvSpPr txBox="1"/>
          <p:nvPr/>
        </p:nvSpPr>
        <p:spPr>
          <a:xfrm>
            <a:off x="425900" y="810938"/>
            <a:ext cx="82038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Process At A Glance</a:t>
            </a:r>
            <a:endParaRPr sz="1500">
              <a:solidFill>
                <a:srgbClr val="2D4263"/>
              </a:solidFill>
              <a:latin typeface="Poppins Medium"/>
              <a:ea typeface="Poppins Medium"/>
              <a:cs typeface="Poppins Medium"/>
              <a:sym typeface="Poppins Medium"/>
            </a:endParaRPr>
          </a:p>
        </p:txBody>
      </p:sp>
      <p:sp>
        <p:nvSpPr>
          <p:cNvPr id="1286" name="Google Shape;1286;p107"/>
          <p:cNvSpPr txBox="1"/>
          <p:nvPr/>
        </p:nvSpPr>
        <p:spPr>
          <a:xfrm>
            <a:off x="152400" y="1517294"/>
            <a:ext cx="2002800" cy="658800"/>
          </a:xfrm>
          <a:prstGeom prst="rect">
            <a:avLst/>
          </a:prstGeom>
          <a:noFill/>
          <a:ln>
            <a:noFill/>
          </a:ln>
        </p:spPr>
        <p:txBody>
          <a:bodyPr anchorCtr="0" anchor="t" bIns="91425" lIns="91425" spcFirstLastPara="1" rIns="91425" wrap="square" tIns="91425">
            <a:spAutoFit/>
          </a:bodyPr>
          <a:lstStyle/>
          <a:p>
            <a:pPr indent="0" lvl="0" marL="0" rtl="0" algn="ctr">
              <a:lnSpc>
                <a:spcPct val="180000"/>
              </a:lnSpc>
              <a:spcBef>
                <a:spcPts val="0"/>
              </a:spcBef>
              <a:spcAft>
                <a:spcPts val="0"/>
              </a:spcAft>
              <a:buNone/>
            </a:pPr>
            <a:r>
              <a:rPr lang="en" sz="1100">
                <a:solidFill>
                  <a:srgbClr val="2D4263"/>
                </a:solidFill>
                <a:latin typeface="Poppins"/>
                <a:ea typeface="Poppins"/>
                <a:cs typeface="Poppins"/>
                <a:sym typeface="Poppins"/>
              </a:rPr>
              <a:t>Create network from social media retweets</a:t>
            </a:r>
            <a:endParaRPr>
              <a:latin typeface="Poppins"/>
              <a:ea typeface="Poppins"/>
              <a:cs typeface="Poppins"/>
              <a:sym typeface="Poppins"/>
            </a:endParaRPr>
          </a:p>
        </p:txBody>
      </p:sp>
      <p:sp>
        <p:nvSpPr>
          <p:cNvPr id="1287" name="Google Shape;1287;p107"/>
          <p:cNvSpPr/>
          <p:nvPr/>
        </p:nvSpPr>
        <p:spPr>
          <a:xfrm>
            <a:off x="2326825" y="3390250"/>
            <a:ext cx="426000" cy="2130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07"/>
          <p:cNvSpPr/>
          <p:nvPr/>
        </p:nvSpPr>
        <p:spPr>
          <a:xfrm>
            <a:off x="4612825" y="3390250"/>
            <a:ext cx="426000" cy="2130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07"/>
          <p:cNvSpPr/>
          <p:nvPr/>
        </p:nvSpPr>
        <p:spPr>
          <a:xfrm>
            <a:off x="6822625" y="3390250"/>
            <a:ext cx="426000" cy="2130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07"/>
          <p:cNvSpPr txBox="1"/>
          <p:nvPr/>
        </p:nvSpPr>
        <p:spPr>
          <a:xfrm>
            <a:off x="2309286" y="1425188"/>
            <a:ext cx="2274000" cy="963600"/>
          </a:xfrm>
          <a:prstGeom prst="rect">
            <a:avLst/>
          </a:prstGeom>
          <a:noFill/>
          <a:ln>
            <a:noFill/>
          </a:ln>
        </p:spPr>
        <p:txBody>
          <a:bodyPr anchorCtr="0" anchor="t" bIns="91425" lIns="91425" spcFirstLastPara="1" rIns="91425" wrap="square" tIns="91425">
            <a:spAutoFit/>
          </a:bodyPr>
          <a:lstStyle/>
          <a:p>
            <a:pPr indent="0" lvl="0" marL="0" rtl="0" algn="ctr">
              <a:lnSpc>
                <a:spcPct val="180000"/>
              </a:lnSpc>
              <a:spcBef>
                <a:spcPts val="0"/>
              </a:spcBef>
              <a:spcAft>
                <a:spcPts val="0"/>
              </a:spcAft>
              <a:buNone/>
            </a:pPr>
            <a:r>
              <a:rPr lang="en" sz="1100">
                <a:solidFill>
                  <a:srgbClr val="2D4263"/>
                </a:solidFill>
                <a:latin typeface="Poppins"/>
                <a:ea typeface="Poppins"/>
                <a:cs typeface="Poppins"/>
                <a:sym typeface="Poppins"/>
              </a:rPr>
              <a:t>Model network as bipartite graph (influencers vs. </a:t>
            </a:r>
            <a:r>
              <a:rPr lang="en" sz="1100">
                <a:solidFill>
                  <a:srgbClr val="2D4263"/>
                </a:solidFill>
                <a:latin typeface="Poppins"/>
                <a:ea typeface="Poppins"/>
                <a:cs typeface="Poppins"/>
                <a:sym typeface="Poppins"/>
              </a:rPr>
              <a:t>other </a:t>
            </a:r>
            <a:r>
              <a:rPr lang="en" sz="1100">
                <a:solidFill>
                  <a:srgbClr val="2D4263"/>
                </a:solidFill>
                <a:latin typeface="Poppins"/>
                <a:ea typeface="Poppins"/>
                <a:cs typeface="Poppins"/>
                <a:sym typeface="Poppins"/>
              </a:rPr>
              <a:t>users)</a:t>
            </a:r>
            <a:endParaRPr sz="1100">
              <a:latin typeface="Poppins"/>
              <a:ea typeface="Poppins"/>
              <a:cs typeface="Poppins"/>
              <a:sym typeface="Poppins"/>
            </a:endParaRPr>
          </a:p>
        </p:txBody>
      </p:sp>
      <p:sp>
        <p:nvSpPr>
          <p:cNvPr id="1291" name="Google Shape;1291;p107"/>
          <p:cNvSpPr txBox="1"/>
          <p:nvPr/>
        </p:nvSpPr>
        <p:spPr>
          <a:xfrm>
            <a:off x="4813550" y="1425200"/>
            <a:ext cx="2002800" cy="963600"/>
          </a:xfrm>
          <a:prstGeom prst="rect">
            <a:avLst/>
          </a:prstGeom>
          <a:noFill/>
          <a:ln>
            <a:noFill/>
          </a:ln>
        </p:spPr>
        <p:txBody>
          <a:bodyPr anchorCtr="0" anchor="t" bIns="91425" lIns="91425" spcFirstLastPara="1" rIns="91425" wrap="square" tIns="91425">
            <a:spAutoFit/>
          </a:bodyPr>
          <a:lstStyle/>
          <a:p>
            <a:pPr indent="0" lvl="0" marL="0" rtl="0" algn="ctr">
              <a:lnSpc>
                <a:spcPct val="180000"/>
              </a:lnSpc>
              <a:spcBef>
                <a:spcPts val="0"/>
              </a:spcBef>
              <a:spcAft>
                <a:spcPts val="0"/>
              </a:spcAft>
              <a:buNone/>
            </a:pPr>
            <a:r>
              <a:rPr lang="en" sz="1100">
                <a:solidFill>
                  <a:srgbClr val="2D4263"/>
                </a:solidFill>
                <a:latin typeface="Poppins"/>
                <a:ea typeface="Poppins"/>
                <a:cs typeface="Poppins"/>
                <a:sym typeface="Poppins"/>
              </a:rPr>
              <a:t>Derive cascade probabilities from neural network</a:t>
            </a:r>
            <a:endParaRPr>
              <a:latin typeface="Poppins"/>
              <a:ea typeface="Poppins"/>
              <a:cs typeface="Poppins"/>
              <a:sym typeface="Poppins"/>
            </a:endParaRPr>
          </a:p>
        </p:txBody>
      </p:sp>
      <p:sp>
        <p:nvSpPr>
          <p:cNvPr id="1292" name="Google Shape;1292;p107"/>
          <p:cNvSpPr txBox="1"/>
          <p:nvPr/>
        </p:nvSpPr>
        <p:spPr>
          <a:xfrm>
            <a:off x="6892550" y="1425200"/>
            <a:ext cx="2360700" cy="963600"/>
          </a:xfrm>
          <a:prstGeom prst="rect">
            <a:avLst/>
          </a:prstGeom>
          <a:noFill/>
          <a:ln>
            <a:noFill/>
          </a:ln>
        </p:spPr>
        <p:txBody>
          <a:bodyPr anchorCtr="0" anchor="t" bIns="91425" lIns="91425" spcFirstLastPara="1" rIns="91425" wrap="square" tIns="91425">
            <a:spAutoFit/>
          </a:bodyPr>
          <a:lstStyle/>
          <a:p>
            <a:pPr indent="0" lvl="0" marL="0" rtl="0" algn="ctr">
              <a:lnSpc>
                <a:spcPct val="180000"/>
              </a:lnSpc>
              <a:spcBef>
                <a:spcPts val="0"/>
              </a:spcBef>
              <a:spcAft>
                <a:spcPts val="0"/>
              </a:spcAft>
              <a:buNone/>
            </a:pPr>
            <a:r>
              <a:rPr lang="en" sz="1100">
                <a:solidFill>
                  <a:srgbClr val="2D4263"/>
                </a:solidFill>
                <a:latin typeface="Poppins"/>
                <a:ea typeface="Poppins"/>
                <a:cs typeface="Poppins"/>
                <a:sym typeface="Poppins"/>
              </a:rPr>
              <a:t>S</a:t>
            </a:r>
            <a:r>
              <a:rPr lang="en" sz="1100">
                <a:solidFill>
                  <a:srgbClr val="2D4263"/>
                </a:solidFill>
                <a:latin typeface="Poppins"/>
                <a:ea typeface="Poppins"/>
                <a:cs typeface="Poppins"/>
                <a:sym typeface="Poppins"/>
              </a:rPr>
              <a:t>elect top influencers that maximize spread of information, remove, &amp; repeat</a:t>
            </a:r>
            <a:endParaRPr>
              <a:latin typeface="Poppins"/>
              <a:ea typeface="Poppins"/>
              <a:cs typeface="Poppins"/>
              <a:sym typeface="Poppins"/>
            </a:endParaRPr>
          </a:p>
        </p:txBody>
      </p:sp>
      <p:sp>
        <p:nvSpPr>
          <p:cNvPr id="1293" name="Google Shape;1293;p10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2D38"/>
        </a:solidFill>
      </p:bgPr>
    </p:bg>
    <p:spTree>
      <p:nvGrpSpPr>
        <p:cNvPr id="219" name="Shape 219"/>
        <p:cNvGrpSpPr/>
        <p:nvPr/>
      </p:nvGrpSpPr>
      <p:grpSpPr>
        <a:xfrm>
          <a:off x="0" y="0"/>
          <a:ext cx="0" cy="0"/>
          <a:chOff x="0" y="0"/>
          <a:chExt cx="0" cy="0"/>
        </a:xfrm>
      </p:grpSpPr>
      <p:sp>
        <p:nvSpPr>
          <p:cNvPr id="220" name="Google Shape;220;p36"/>
          <p:cNvSpPr txBox="1"/>
          <p:nvPr>
            <p:ph type="title"/>
          </p:nvPr>
        </p:nvSpPr>
        <p:spPr>
          <a:xfrm>
            <a:off x="547688" y="901304"/>
            <a:ext cx="7886700" cy="21396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sz="2500">
                <a:solidFill>
                  <a:schemeClr val="lt1"/>
                </a:solidFill>
                <a:latin typeface="Poppins SemiBold"/>
                <a:ea typeface="Poppins SemiBold"/>
                <a:cs typeface="Poppins SemiBold"/>
                <a:sym typeface="Poppins SemiBold"/>
              </a:rPr>
              <a:t>Can we o</a:t>
            </a:r>
            <a:r>
              <a:rPr lang="en" sz="2500">
                <a:solidFill>
                  <a:schemeClr val="lt1"/>
                </a:solidFill>
                <a:latin typeface="Poppins SemiBold"/>
                <a:ea typeface="Poppins SemiBold"/>
                <a:cs typeface="Poppins SemiBold"/>
                <a:sym typeface="Poppins SemiBold"/>
              </a:rPr>
              <a:t>ptimize for fairness and influence with machine learning techniques?</a:t>
            </a:r>
            <a:endParaRPr sz="2500">
              <a:solidFill>
                <a:schemeClr val="lt1"/>
              </a:solidFill>
              <a:latin typeface="Poppins SemiBold"/>
              <a:ea typeface="Poppins SemiBold"/>
              <a:cs typeface="Poppins SemiBold"/>
              <a:sym typeface="Poppins SemiBold"/>
            </a:endParaRPr>
          </a:p>
        </p:txBody>
      </p:sp>
      <p:pic>
        <p:nvPicPr>
          <p:cNvPr id="221" name="Google Shape;221;p36"/>
          <p:cNvPicPr preferRelativeResize="0"/>
          <p:nvPr/>
        </p:nvPicPr>
        <p:blipFill>
          <a:blip r:embed="rId3">
            <a:alphaModFix/>
          </a:blip>
          <a:stretch>
            <a:fillRect/>
          </a:stretch>
        </p:blipFill>
        <p:spPr>
          <a:xfrm rot="-5400000">
            <a:off x="7786887" y="3673463"/>
            <a:ext cx="1335099" cy="1226725"/>
          </a:xfrm>
          <a:prstGeom prst="rect">
            <a:avLst/>
          </a:prstGeom>
          <a:noFill/>
          <a:ln>
            <a:noFill/>
          </a:ln>
        </p:spPr>
      </p:pic>
      <p:sp>
        <p:nvSpPr>
          <p:cNvPr id="222" name="Google Shape;222;p36"/>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97" name="Shape 1297"/>
        <p:cNvGrpSpPr/>
        <p:nvPr/>
      </p:nvGrpSpPr>
      <p:grpSpPr>
        <a:xfrm>
          <a:off x="0" y="0"/>
          <a:ext cx="0" cy="0"/>
          <a:chOff x="0" y="0"/>
          <a:chExt cx="0" cy="0"/>
        </a:xfrm>
      </p:grpSpPr>
      <p:sp>
        <p:nvSpPr>
          <p:cNvPr id="1298" name="Google Shape;1298;p108"/>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1299" name="Google Shape;1299;p108"/>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1300" name="Google Shape;1300;p108"/>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Fairness</a:t>
            </a:r>
            <a:endParaRPr sz="700"/>
          </a:p>
        </p:txBody>
      </p:sp>
      <p:sp>
        <p:nvSpPr>
          <p:cNvPr id="1301" name="Google Shape;1301;p108"/>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lang="en" sz="1200">
                <a:solidFill>
                  <a:srgbClr val="EEEEEE"/>
                </a:solidFill>
                <a:latin typeface="Poppins Medium"/>
                <a:ea typeface="Poppins Medium"/>
                <a:cs typeface="Poppins Medium"/>
                <a:sym typeface="Poppins Medium"/>
              </a:rPr>
              <a:t>II</a:t>
            </a:r>
            <a:endParaRPr sz="1200">
              <a:solidFill>
                <a:srgbClr val="EEEEEE"/>
              </a:solidFill>
              <a:latin typeface="Poppins Medium"/>
              <a:ea typeface="Poppins Medium"/>
              <a:cs typeface="Poppins Medium"/>
              <a:sym typeface="Poppins Medium"/>
            </a:endParaRPr>
          </a:p>
        </p:txBody>
      </p:sp>
      <p:sp>
        <p:nvSpPr>
          <p:cNvPr id="1302" name="Google Shape;1302;p108"/>
          <p:cNvSpPr txBox="1"/>
          <p:nvPr/>
        </p:nvSpPr>
        <p:spPr>
          <a:xfrm>
            <a:off x="425858" y="1138650"/>
            <a:ext cx="8046600" cy="184800"/>
          </a:xfrm>
          <a:prstGeom prst="rect">
            <a:avLst/>
          </a:prstGeom>
          <a:noFill/>
          <a:ln>
            <a:noFill/>
          </a:ln>
        </p:spPr>
        <p:txBody>
          <a:bodyPr anchorCtr="0" anchor="t" bIns="0" lIns="0" spcFirstLastPara="1" rIns="0" wrap="square" tIns="0">
            <a:spAutoFit/>
          </a:bodyPr>
          <a:lstStyle/>
          <a:p>
            <a:pPr indent="-190500" lvl="1" marL="457200" rtl="0" algn="l">
              <a:lnSpc>
                <a:spcPct val="180000"/>
              </a:lnSpc>
              <a:spcBef>
                <a:spcPts val="0"/>
              </a:spcBef>
              <a:spcAft>
                <a:spcPts val="0"/>
              </a:spcAft>
              <a:buClr>
                <a:srgbClr val="2D4263"/>
              </a:buClr>
              <a:buSzPts val="1200"/>
              <a:buFont typeface="Poppins"/>
              <a:buChar char="•"/>
            </a:pPr>
            <a:r>
              <a:t/>
            </a:r>
            <a:endParaRPr sz="1200">
              <a:solidFill>
                <a:srgbClr val="2D4263"/>
              </a:solidFill>
              <a:latin typeface="Poppins Light"/>
              <a:ea typeface="Poppins Light"/>
              <a:cs typeface="Poppins Light"/>
              <a:sym typeface="Poppins Light"/>
            </a:endParaRPr>
          </a:p>
        </p:txBody>
      </p:sp>
      <p:pic>
        <p:nvPicPr>
          <p:cNvPr id="1303" name="Google Shape;1303;p108"/>
          <p:cNvPicPr preferRelativeResize="0"/>
          <p:nvPr/>
        </p:nvPicPr>
        <p:blipFill>
          <a:blip r:embed="rId3">
            <a:alphaModFix/>
          </a:blip>
          <a:stretch>
            <a:fillRect/>
          </a:stretch>
        </p:blipFill>
        <p:spPr>
          <a:xfrm>
            <a:off x="205850" y="814125"/>
            <a:ext cx="8486608" cy="3515250"/>
          </a:xfrm>
          <a:prstGeom prst="rect">
            <a:avLst/>
          </a:prstGeom>
          <a:noFill/>
          <a:ln>
            <a:noFill/>
          </a:ln>
        </p:spPr>
      </p:pic>
      <p:sp>
        <p:nvSpPr>
          <p:cNvPr id="1304" name="Google Shape;1304;p108"/>
          <p:cNvSpPr txBox="1"/>
          <p:nvPr/>
        </p:nvSpPr>
        <p:spPr>
          <a:xfrm>
            <a:off x="3274675" y="4837250"/>
            <a:ext cx="5865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solidFill>
                  <a:schemeClr val="hlink"/>
                </a:solidFill>
                <a:hlinkClick r:id="rId4"/>
              </a:rPr>
              <a:t>https://bridgebeijing.com/blogposts/leading-the-vaccine-conversation-in-china-four-weibo-influencers-you-need-to-know/</a:t>
            </a:r>
            <a:r>
              <a:rPr lang="en" sz="800"/>
              <a:t> </a:t>
            </a:r>
            <a:endParaRPr sz="800"/>
          </a:p>
        </p:txBody>
      </p:sp>
      <p:sp>
        <p:nvSpPr>
          <p:cNvPr id="1305" name="Google Shape;1305;p10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09" name="Shape 1309"/>
        <p:cNvGrpSpPr/>
        <p:nvPr/>
      </p:nvGrpSpPr>
      <p:grpSpPr>
        <a:xfrm>
          <a:off x="0" y="0"/>
          <a:ext cx="0" cy="0"/>
          <a:chOff x="0" y="0"/>
          <a:chExt cx="0" cy="0"/>
        </a:xfrm>
      </p:grpSpPr>
      <p:sp>
        <p:nvSpPr>
          <p:cNvPr id="1310" name="Google Shape;1310;p109"/>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1311" name="Google Shape;1311;p109"/>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1312" name="Google Shape;1312;p109"/>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Fairness</a:t>
            </a:r>
            <a:endParaRPr sz="700"/>
          </a:p>
        </p:txBody>
      </p:sp>
      <p:sp>
        <p:nvSpPr>
          <p:cNvPr id="1313" name="Google Shape;1313;p109"/>
          <p:cNvSpPr txBox="1"/>
          <p:nvPr/>
        </p:nvSpPr>
        <p:spPr>
          <a:xfrm>
            <a:off x="425858" y="1138650"/>
            <a:ext cx="8046600" cy="184800"/>
          </a:xfrm>
          <a:prstGeom prst="rect">
            <a:avLst/>
          </a:prstGeom>
          <a:noFill/>
          <a:ln>
            <a:noFill/>
          </a:ln>
        </p:spPr>
        <p:txBody>
          <a:bodyPr anchorCtr="0" anchor="t" bIns="0" lIns="0" spcFirstLastPara="1" rIns="0" wrap="square" tIns="0">
            <a:spAutoFit/>
          </a:bodyPr>
          <a:lstStyle/>
          <a:p>
            <a:pPr indent="-190500" lvl="1" marL="457200" rtl="0" algn="l">
              <a:lnSpc>
                <a:spcPct val="180000"/>
              </a:lnSpc>
              <a:spcBef>
                <a:spcPts val="0"/>
              </a:spcBef>
              <a:spcAft>
                <a:spcPts val="0"/>
              </a:spcAft>
              <a:buClr>
                <a:srgbClr val="2D4263"/>
              </a:buClr>
              <a:buSzPts val="1200"/>
              <a:buFont typeface="Poppins"/>
              <a:buChar char="•"/>
            </a:pPr>
            <a:r>
              <a:t/>
            </a:r>
            <a:endParaRPr sz="1200">
              <a:solidFill>
                <a:srgbClr val="2D4263"/>
              </a:solidFill>
              <a:latin typeface="Poppins Light"/>
              <a:ea typeface="Poppins Light"/>
              <a:cs typeface="Poppins Light"/>
              <a:sym typeface="Poppins Light"/>
            </a:endParaRPr>
          </a:p>
        </p:txBody>
      </p:sp>
      <p:sp>
        <p:nvSpPr>
          <p:cNvPr id="1314" name="Google Shape;1314;p109"/>
          <p:cNvSpPr/>
          <p:nvPr/>
        </p:nvSpPr>
        <p:spPr>
          <a:xfrm>
            <a:off x="2602138" y="715650"/>
            <a:ext cx="3936000" cy="37122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09"/>
          <p:cNvSpPr/>
          <p:nvPr/>
        </p:nvSpPr>
        <p:spPr>
          <a:xfrm>
            <a:off x="3895098" y="3882400"/>
            <a:ext cx="269100" cy="2544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09"/>
          <p:cNvSpPr/>
          <p:nvPr/>
        </p:nvSpPr>
        <p:spPr>
          <a:xfrm>
            <a:off x="4877573" y="2814675"/>
            <a:ext cx="269100" cy="2544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09"/>
          <p:cNvSpPr/>
          <p:nvPr/>
        </p:nvSpPr>
        <p:spPr>
          <a:xfrm>
            <a:off x="4314598" y="3068700"/>
            <a:ext cx="269100" cy="2544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09"/>
          <p:cNvSpPr/>
          <p:nvPr/>
        </p:nvSpPr>
        <p:spPr>
          <a:xfrm>
            <a:off x="5152398" y="2378950"/>
            <a:ext cx="269100" cy="2544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09"/>
          <p:cNvSpPr/>
          <p:nvPr/>
        </p:nvSpPr>
        <p:spPr>
          <a:xfrm>
            <a:off x="4437448" y="2444550"/>
            <a:ext cx="269100" cy="2544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09"/>
          <p:cNvSpPr/>
          <p:nvPr/>
        </p:nvSpPr>
        <p:spPr>
          <a:xfrm>
            <a:off x="3247398" y="3068700"/>
            <a:ext cx="269100" cy="2544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09"/>
          <p:cNvSpPr/>
          <p:nvPr/>
        </p:nvSpPr>
        <p:spPr>
          <a:xfrm>
            <a:off x="4795248" y="2196075"/>
            <a:ext cx="269100" cy="2544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09"/>
          <p:cNvSpPr/>
          <p:nvPr/>
        </p:nvSpPr>
        <p:spPr>
          <a:xfrm>
            <a:off x="5152398" y="3436550"/>
            <a:ext cx="269100" cy="2544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09"/>
          <p:cNvSpPr/>
          <p:nvPr/>
        </p:nvSpPr>
        <p:spPr>
          <a:xfrm>
            <a:off x="3895098" y="1215400"/>
            <a:ext cx="269100" cy="2544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09"/>
          <p:cNvSpPr/>
          <p:nvPr/>
        </p:nvSpPr>
        <p:spPr>
          <a:xfrm>
            <a:off x="3075673" y="1820400"/>
            <a:ext cx="269100" cy="2544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09"/>
          <p:cNvSpPr/>
          <p:nvPr/>
        </p:nvSpPr>
        <p:spPr>
          <a:xfrm>
            <a:off x="3409186" y="2718525"/>
            <a:ext cx="269100" cy="254400"/>
          </a:xfrm>
          <a:prstGeom prst="ellipse">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09"/>
          <p:cNvSpPr/>
          <p:nvPr/>
        </p:nvSpPr>
        <p:spPr>
          <a:xfrm>
            <a:off x="4795248" y="3323100"/>
            <a:ext cx="269100" cy="254400"/>
          </a:xfrm>
          <a:prstGeom prst="ellipse">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09"/>
          <p:cNvSpPr/>
          <p:nvPr/>
        </p:nvSpPr>
        <p:spPr>
          <a:xfrm>
            <a:off x="5440548" y="2814300"/>
            <a:ext cx="269100" cy="254400"/>
          </a:xfrm>
          <a:prstGeom prst="ellipse">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09"/>
          <p:cNvSpPr/>
          <p:nvPr/>
        </p:nvSpPr>
        <p:spPr>
          <a:xfrm>
            <a:off x="5858473" y="2038375"/>
            <a:ext cx="269100" cy="254400"/>
          </a:xfrm>
          <a:prstGeom prst="ellipse">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09"/>
          <p:cNvSpPr/>
          <p:nvPr/>
        </p:nvSpPr>
        <p:spPr>
          <a:xfrm>
            <a:off x="3895098" y="1699125"/>
            <a:ext cx="269100" cy="254400"/>
          </a:xfrm>
          <a:prstGeom prst="ellipse">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09"/>
          <p:cNvSpPr/>
          <p:nvPr/>
        </p:nvSpPr>
        <p:spPr>
          <a:xfrm>
            <a:off x="3497173" y="3436550"/>
            <a:ext cx="269100" cy="254400"/>
          </a:xfrm>
          <a:prstGeom prst="ellipse">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09"/>
          <p:cNvSpPr/>
          <p:nvPr/>
        </p:nvSpPr>
        <p:spPr>
          <a:xfrm>
            <a:off x="5381798" y="1444725"/>
            <a:ext cx="269100" cy="254400"/>
          </a:xfrm>
          <a:prstGeom prst="ellipse">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09"/>
          <p:cNvSpPr/>
          <p:nvPr/>
        </p:nvSpPr>
        <p:spPr>
          <a:xfrm>
            <a:off x="3497173" y="2068875"/>
            <a:ext cx="269100" cy="254400"/>
          </a:xfrm>
          <a:prstGeom prst="ellipse">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09"/>
          <p:cNvSpPr/>
          <p:nvPr/>
        </p:nvSpPr>
        <p:spPr>
          <a:xfrm>
            <a:off x="4314598" y="1444725"/>
            <a:ext cx="269100" cy="254400"/>
          </a:xfrm>
          <a:prstGeom prst="ellipse">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09"/>
          <p:cNvSpPr/>
          <p:nvPr/>
        </p:nvSpPr>
        <p:spPr>
          <a:xfrm>
            <a:off x="3247398" y="1444725"/>
            <a:ext cx="269100" cy="254400"/>
          </a:xfrm>
          <a:prstGeom prst="ellipse">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09"/>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lang="en" sz="1200">
                <a:solidFill>
                  <a:srgbClr val="EEEEEE"/>
                </a:solidFill>
                <a:latin typeface="Poppins Medium"/>
                <a:ea typeface="Poppins Medium"/>
                <a:cs typeface="Poppins Medium"/>
                <a:sym typeface="Poppins Medium"/>
              </a:rPr>
              <a:t>II</a:t>
            </a:r>
            <a:endParaRPr sz="1200">
              <a:solidFill>
                <a:srgbClr val="EEEEEE"/>
              </a:solidFill>
              <a:latin typeface="Poppins Medium"/>
              <a:ea typeface="Poppins Medium"/>
              <a:cs typeface="Poppins Medium"/>
              <a:sym typeface="Poppins Medium"/>
            </a:endParaRPr>
          </a:p>
        </p:txBody>
      </p:sp>
      <p:sp>
        <p:nvSpPr>
          <p:cNvPr id="1336" name="Google Shape;1336;p10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40" name="Shape 1340"/>
        <p:cNvGrpSpPr/>
        <p:nvPr/>
      </p:nvGrpSpPr>
      <p:grpSpPr>
        <a:xfrm>
          <a:off x="0" y="0"/>
          <a:ext cx="0" cy="0"/>
          <a:chOff x="0" y="0"/>
          <a:chExt cx="0" cy="0"/>
        </a:xfrm>
      </p:grpSpPr>
      <p:sp>
        <p:nvSpPr>
          <p:cNvPr id="1341" name="Google Shape;1341;p110"/>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1342" name="Google Shape;1342;p110"/>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1343" name="Google Shape;1343;p110"/>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Fairness</a:t>
            </a:r>
            <a:endParaRPr sz="700"/>
          </a:p>
        </p:txBody>
      </p:sp>
      <p:sp>
        <p:nvSpPr>
          <p:cNvPr id="1344" name="Google Shape;1344;p110"/>
          <p:cNvSpPr txBox="1"/>
          <p:nvPr/>
        </p:nvSpPr>
        <p:spPr>
          <a:xfrm>
            <a:off x="425858" y="1138650"/>
            <a:ext cx="8046600" cy="184800"/>
          </a:xfrm>
          <a:prstGeom prst="rect">
            <a:avLst/>
          </a:prstGeom>
          <a:noFill/>
          <a:ln>
            <a:noFill/>
          </a:ln>
        </p:spPr>
        <p:txBody>
          <a:bodyPr anchorCtr="0" anchor="t" bIns="0" lIns="0" spcFirstLastPara="1" rIns="0" wrap="square" tIns="0">
            <a:spAutoFit/>
          </a:bodyPr>
          <a:lstStyle/>
          <a:p>
            <a:pPr indent="-190500" lvl="1" marL="457200" rtl="0" algn="l">
              <a:lnSpc>
                <a:spcPct val="180000"/>
              </a:lnSpc>
              <a:spcBef>
                <a:spcPts val="0"/>
              </a:spcBef>
              <a:spcAft>
                <a:spcPts val="0"/>
              </a:spcAft>
              <a:buClr>
                <a:srgbClr val="2D4263"/>
              </a:buClr>
              <a:buSzPts val="1200"/>
              <a:buFont typeface="Poppins"/>
              <a:buChar char="•"/>
            </a:pPr>
            <a:r>
              <a:t/>
            </a:r>
            <a:endParaRPr sz="1200">
              <a:solidFill>
                <a:srgbClr val="2D4263"/>
              </a:solidFill>
              <a:latin typeface="Poppins Light"/>
              <a:ea typeface="Poppins Light"/>
              <a:cs typeface="Poppins Light"/>
              <a:sym typeface="Poppins Light"/>
            </a:endParaRPr>
          </a:p>
        </p:txBody>
      </p:sp>
      <p:sp>
        <p:nvSpPr>
          <p:cNvPr id="1345" name="Google Shape;1345;p110"/>
          <p:cNvSpPr/>
          <p:nvPr/>
        </p:nvSpPr>
        <p:spPr>
          <a:xfrm>
            <a:off x="2602138" y="715650"/>
            <a:ext cx="3936000" cy="37122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10"/>
          <p:cNvSpPr/>
          <p:nvPr/>
        </p:nvSpPr>
        <p:spPr>
          <a:xfrm>
            <a:off x="4164200" y="2074799"/>
            <a:ext cx="1674300" cy="1725600"/>
          </a:xfrm>
          <a:prstGeom prst="rect">
            <a:avLst/>
          </a:prstGeom>
          <a:solidFill>
            <a:srgbClr val="B7B7B7"/>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10"/>
          <p:cNvSpPr/>
          <p:nvPr/>
        </p:nvSpPr>
        <p:spPr>
          <a:xfrm>
            <a:off x="4438098" y="3444375"/>
            <a:ext cx="269100" cy="2544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10"/>
          <p:cNvSpPr/>
          <p:nvPr/>
        </p:nvSpPr>
        <p:spPr>
          <a:xfrm>
            <a:off x="4877573" y="2814675"/>
            <a:ext cx="269100" cy="2544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10"/>
          <p:cNvSpPr/>
          <p:nvPr/>
        </p:nvSpPr>
        <p:spPr>
          <a:xfrm>
            <a:off x="4314598" y="3068700"/>
            <a:ext cx="269100" cy="2544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10"/>
          <p:cNvSpPr/>
          <p:nvPr/>
        </p:nvSpPr>
        <p:spPr>
          <a:xfrm>
            <a:off x="5152398" y="2378950"/>
            <a:ext cx="269100" cy="2544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10"/>
          <p:cNvSpPr/>
          <p:nvPr/>
        </p:nvSpPr>
        <p:spPr>
          <a:xfrm>
            <a:off x="4437448" y="2444550"/>
            <a:ext cx="269100" cy="2544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10"/>
          <p:cNvSpPr/>
          <p:nvPr/>
        </p:nvSpPr>
        <p:spPr>
          <a:xfrm>
            <a:off x="3247398" y="3068700"/>
            <a:ext cx="269100" cy="2544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10"/>
          <p:cNvSpPr/>
          <p:nvPr/>
        </p:nvSpPr>
        <p:spPr>
          <a:xfrm>
            <a:off x="4795248" y="2196075"/>
            <a:ext cx="269100" cy="2544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10"/>
          <p:cNvSpPr/>
          <p:nvPr/>
        </p:nvSpPr>
        <p:spPr>
          <a:xfrm>
            <a:off x="5152398" y="3436550"/>
            <a:ext cx="269100" cy="2544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10"/>
          <p:cNvSpPr/>
          <p:nvPr/>
        </p:nvSpPr>
        <p:spPr>
          <a:xfrm>
            <a:off x="4435586" y="1122063"/>
            <a:ext cx="269100" cy="2544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10"/>
          <p:cNvSpPr/>
          <p:nvPr/>
        </p:nvSpPr>
        <p:spPr>
          <a:xfrm>
            <a:off x="3075673" y="1820400"/>
            <a:ext cx="269100" cy="2544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10"/>
          <p:cNvSpPr/>
          <p:nvPr/>
        </p:nvSpPr>
        <p:spPr>
          <a:xfrm>
            <a:off x="3409186" y="2718525"/>
            <a:ext cx="269100" cy="254400"/>
          </a:xfrm>
          <a:prstGeom prst="ellipse">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10"/>
          <p:cNvSpPr/>
          <p:nvPr/>
        </p:nvSpPr>
        <p:spPr>
          <a:xfrm>
            <a:off x="4795248" y="3323100"/>
            <a:ext cx="269100" cy="254400"/>
          </a:xfrm>
          <a:prstGeom prst="ellipse">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10"/>
          <p:cNvSpPr/>
          <p:nvPr/>
        </p:nvSpPr>
        <p:spPr>
          <a:xfrm>
            <a:off x="5440548" y="2814300"/>
            <a:ext cx="269100" cy="254400"/>
          </a:xfrm>
          <a:prstGeom prst="ellipse">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10"/>
          <p:cNvSpPr/>
          <p:nvPr/>
        </p:nvSpPr>
        <p:spPr>
          <a:xfrm>
            <a:off x="5709648" y="1122063"/>
            <a:ext cx="269100" cy="254400"/>
          </a:xfrm>
          <a:prstGeom prst="ellipse">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10"/>
          <p:cNvSpPr/>
          <p:nvPr/>
        </p:nvSpPr>
        <p:spPr>
          <a:xfrm>
            <a:off x="3766273" y="1433075"/>
            <a:ext cx="269100" cy="254400"/>
          </a:xfrm>
          <a:prstGeom prst="ellipse">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10"/>
          <p:cNvSpPr/>
          <p:nvPr/>
        </p:nvSpPr>
        <p:spPr>
          <a:xfrm>
            <a:off x="3497173" y="3436550"/>
            <a:ext cx="269100" cy="254400"/>
          </a:xfrm>
          <a:prstGeom prst="ellipse">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10"/>
          <p:cNvSpPr/>
          <p:nvPr/>
        </p:nvSpPr>
        <p:spPr>
          <a:xfrm>
            <a:off x="5440548" y="2252800"/>
            <a:ext cx="269100" cy="254400"/>
          </a:xfrm>
          <a:prstGeom prst="ellipse">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10"/>
          <p:cNvSpPr/>
          <p:nvPr/>
        </p:nvSpPr>
        <p:spPr>
          <a:xfrm>
            <a:off x="3497173" y="2068875"/>
            <a:ext cx="269100" cy="254400"/>
          </a:xfrm>
          <a:prstGeom prst="ellipse">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10"/>
          <p:cNvSpPr/>
          <p:nvPr/>
        </p:nvSpPr>
        <p:spPr>
          <a:xfrm>
            <a:off x="5072611" y="1122063"/>
            <a:ext cx="269100" cy="254400"/>
          </a:xfrm>
          <a:prstGeom prst="ellipse">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10"/>
          <p:cNvSpPr/>
          <p:nvPr/>
        </p:nvSpPr>
        <p:spPr>
          <a:xfrm>
            <a:off x="3247398" y="1444725"/>
            <a:ext cx="269100" cy="254400"/>
          </a:xfrm>
          <a:prstGeom prst="ellipse">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7" name="Google Shape;1367;p110"/>
          <p:cNvPicPr preferRelativeResize="0"/>
          <p:nvPr/>
        </p:nvPicPr>
        <p:blipFill rotWithShape="1">
          <a:blip r:embed="rId3">
            <a:alphaModFix/>
          </a:blip>
          <a:srcRect b="0" l="3484" r="0" t="35695"/>
          <a:stretch/>
        </p:blipFill>
        <p:spPr>
          <a:xfrm>
            <a:off x="4174975" y="1634554"/>
            <a:ext cx="1674301" cy="462046"/>
          </a:xfrm>
          <a:prstGeom prst="rect">
            <a:avLst/>
          </a:prstGeom>
          <a:noFill/>
          <a:ln>
            <a:noFill/>
          </a:ln>
        </p:spPr>
      </p:pic>
      <p:sp>
        <p:nvSpPr>
          <p:cNvPr id="1368" name="Google Shape;1368;p110"/>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lang="en" sz="1200">
                <a:solidFill>
                  <a:srgbClr val="EEEEEE"/>
                </a:solidFill>
                <a:latin typeface="Poppins Medium"/>
                <a:ea typeface="Poppins Medium"/>
                <a:cs typeface="Poppins Medium"/>
                <a:sym typeface="Poppins Medium"/>
              </a:rPr>
              <a:t>II</a:t>
            </a:r>
            <a:endParaRPr sz="1200">
              <a:solidFill>
                <a:srgbClr val="EEEEEE"/>
              </a:solidFill>
              <a:latin typeface="Poppins Medium"/>
              <a:ea typeface="Poppins Medium"/>
              <a:cs typeface="Poppins Medium"/>
              <a:sym typeface="Poppins Medium"/>
            </a:endParaRPr>
          </a:p>
        </p:txBody>
      </p:sp>
      <p:sp>
        <p:nvSpPr>
          <p:cNvPr id="1369" name="Google Shape;1369;p1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73" name="Shape 1373"/>
        <p:cNvGrpSpPr/>
        <p:nvPr/>
      </p:nvGrpSpPr>
      <p:grpSpPr>
        <a:xfrm>
          <a:off x="0" y="0"/>
          <a:ext cx="0" cy="0"/>
          <a:chOff x="0" y="0"/>
          <a:chExt cx="0" cy="0"/>
        </a:xfrm>
      </p:grpSpPr>
      <p:sp>
        <p:nvSpPr>
          <p:cNvPr id="1374" name="Google Shape;1374;p111"/>
          <p:cNvSpPr/>
          <p:nvPr/>
        </p:nvSpPr>
        <p:spPr>
          <a:xfrm>
            <a:off x="2602138" y="715650"/>
            <a:ext cx="3936000" cy="37122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11"/>
          <p:cNvSpPr/>
          <p:nvPr/>
        </p:nvSpPr>
        <p:spPr>
          <a:xfrm>
            <a:off x="4088000" y="1998599"/>
            <a:ext cx="1674300" cy="1725600"/>
          </a:xfrm>
          <a:prstGeom prst="rect">
            <a:avLst/>
          </a:prstGeom>
          <a:solidFill>
            <a:srgbClr val="B7B7B7"/>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11"/>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1377" name="Google Shape;1377;p111"/>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1378" name="Google Shape;1378;p111"/>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Fairness</a:t>
            </a:r>
            <a:endParaRPr sz="700"/>
          </a:p>
        </p:txBody>
      </p:sp>
      <p:sp>
        <p:nvSpPr>
          <p:cNvPr id="1379" name="Google Shape;1379;p111"/>
          <p:cNvSpPr txBox="1"/>
          <p:nvPr/>
        </p:nvSpPr>
        <p:spPr>
          <a:xfrm>
            <a:off x="425858" y="1138650"/>
            <a:ext cx="8046600" cy="184800"/>
          </a:xfrm>
          <a:prstGeom prst="rect">
            <a:avLst/>
          </a:prstGeom>
          <a:noFill/>
          <a:ln>
            <a:noFill/>
          </a:ln>
        </p:spPr>
        <p:txBody>
          <a:bodyPr anchorCtr="0" anchor="t" bIns="0" lIns="0" spcFirstLastPara="1" rIns="0" wrap="square" tIns="0">
            <a:spAutoFit/>
          </a:bodyPr>
          <a:lstStyle/>
          <a:p>
            <a:pPr indent="-190500" lvl="1" marL="457200" rtl="0" algn="l">
              <a:lnSpc>
                <a:spcPct val="180000"/>
              </a:lnSpc>
              <a:spcBef>
                <a:spcPts val="0"/>
              </a:spcBef>
              <a:spcAft>
                <a:spcPts val="0"/>
              </a:spcAft>
              <a:buClr>
                <a:srgbClr val="2D4263"/>
              </a:buClr>
              <a:buSzPts val="1200"/>
              <a:buFont typeface="Poppins"/>
              <a:buChar char="•"/>
            </a:pPr>
            <a:r>
              <a:t/>
            </a:r>
            <a:endParaRPr sz="1200">
              <a:solidFill>
                <a:srgbClr val="2D4263"/>
              </a:solidFill>
              <a:latin typeface="Poppins Light"/>
              <a:ea typeface="Poppins Light"/>
              <a:cs typeface="Poppins Light"/>
              <a:sym typeface="Poppins Light"/>
            </a:endParaRPr>
          </a:p>
        </p:txBody>
      </p:sp>
      <p:sp>
        <p:nvSpPr>
          <p:cNvPr id="1380" name="Google Shape;1380;p111"/>
          <p:cNvSpPr/>
          <p:nvPr/>
        </p:nvSpPr>
        <p:spPr>
          <a:xfrm>
            <a:off x="3895098" y="3882400"/>
            <a:ext cx="269100" cy="2544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11"/>
          <p:cNvSpPr/>
          <p:nvPr/>
        </p:nvSpPr>
        <p:spPr>
          <a:xfrm>
            <a:off x="5019048" y="3068700"/>
            <a:ext cx="269100" cy="2544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11"/>
          <p:cNvSpPr/>
          <p:nvPr/>
        </p:nvSpPr>
        <p:spPr>
          <a:xfrm>
            <a:off x="4314598" y="3068700"/>
            <a:ext cx="269100" cy="2544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11"/>
          <p:cNvSpPr/>
          <p:nvPr/>
        </p:nvSpPr>
        <p:spPr>
          <a:xfrm>
            <a:off x="5152398" y="2378950"/>
            <a:ext cx="269100" cy="2544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11"/>
          <p:cNvSpPr/>
          <p:nvPr/>
        </p:nvSpPr>
        <p:spPr>
          <a:xfrm>
            <a:off x="4437448" y="2444550"/>
            <a:ext cx="269100" cy="2544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11"/>
          <p:cNvSpPr/>
          <p:nvPr/>
        </p:nvSpPr>
        <p:spPr>
          <a:xfrm>
            <a:off x="4597548" y="2858313"/>
            <a:ext cx="269100" cy="2544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11"/>
          <p:cNvSpPr/>
          <p:nvPr/>
        </p:nvSpPr>
        <p:spPr>
          <a:xfrm>
            <a:off x="5019048" y="986800"/>
            <a:ext cx="269100" cy="2544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11"/>
          <p:cNvSpPr/>
          <p:nvPr/>
        </p:nvSpPr>
        <p:spPr>
          <a:xfrm>
            <a:off x="3075673" y="2444550"/>
            <a:ext cx="269100" cy="2544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11"/>
          <p:cNvSpPr/>
          <p:nvPr/>
        </p:nvSpPr>
        <p:spPr>
          <a:xfrm>
            <a:off x="3895098" y="1215400"/>
            <a:ext cx="269100" cy="2544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11"/>
          <p:cNvSpPr/>
          <p:nvPr/>
        </p:nvSpPr>
        <p:spPr>
          <a:xfrm>
            <a:off x="3075673" y="1820400"/>
            <a:ext cx="269100" cy="2544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11"/>
          <p:cNvSpPr/>
          <p:nvPr/>
        </p:nvSpPr>
        <p:spPr>
          <a:xfrm>
            <a:off x="3409186" y="2718525"/>
            <a:ext cx="269100" cy="254400"/>
          </a:xfrm>
          <a:prstGeom prst="ellipse">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11"/>
          <p:cNvSpPr/>
          <p:nvPr/>
        </p:nvSpPr>
        <p:spPr>
          <a:xfrm>
            <a:off x="4795248" y="3323100"/>
            <a:ext cx="269100" cy="254400"/>
          </a:xfrm>
          <a:prstGeom prst="ellipse">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11"/>
          <p:cNvSpPr/>
          <p:nvPr/>
        </p:nvSpPr>
        <p:spPr>
          <a:xfrm>
            <a:off x="5440548" y="2814300"/>
            <a:ext cx="269100" cy="254400"/>
          </a:xfrm>
          <a:prstGeom prst="ellipse">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11"/>
          <p:cNvSpPr/>
          <p:nvPr/>
        </p:nvSpPr>
        <p:spPr>
          <a:xfrm>
            <a:off x="5019048" y="2723825"/>
            <a:ext cx="269100" cy="254400"/>
          </a:xfrm>
          <a:prstGeom prst="ellipse">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11"/>
          <p:cNvSpPr/>
          <p:nvPr/>
        </p:nvSpPr>
        <p:spPr>
          <a:xfrm>
            <a:off x="4706548" y="2030775"/>
            <a:ext cx="269100" cy="254400"/>
          </a:xfrm>
          <a:prstGeom prst="ellipse">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11"/>
          <p:cNvSpPr/>
          <p:nvPr/>
        </p:nvSpPr>
        <p:spPr>
          <a:xfrm>
            <a:off x="3497173" y="3436550"/>
            <a:ext cx="269100" cy="254400"/>
          </a:xfrm>
          <a:prstGeom prst="ellipse">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11"/>
          <p:cNvSpPr/>
          <p:nvPr/>
        </p:nvSpPr>
        <p:spPr>
          <a:xfrm>
            <a:off x="5534198" y="1292325"/>
            <a:ext cx="269100" cy="254400"/>
          </a:xfrm>
          <a:prstGeom prst="ellipse">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11"/>
          <p:cNvSpPr/>
          <p:nvPr/>
        </p:nvSpPr>
        <p:spPr>
          <a:xfrm>
            <a:off x="3497173" y="2068875"/>
            <a:ext cx="269100" cy="254400"/>
          </a:xfrm>
          <a:prstGeom prst="ellipse">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11"/>
          <p:cNvSpPr/>
          <p:nvPr/>
        </p:nvSpPr>
        <p:spPr>
          <a:xfrm>
            <a:off x="4314598" y="1139925"/>
            <a:ext cx="269100" cy="254400"/>
          </a:xfrm>
          <a:prstGeom prst="ellipse">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11"/>
          <p:cNvSpPr/>
          <p:nvPr/>
        </p:nvSpPr>
        <p:spPr>
          <a:xfrm>
            <a:off x="4164198" y="2155850"/>
            <a:ext cx="269100" cy="254400"/>
          </a:xfrm>
          <a:prstGeom prst="ellipse">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0" name="Google Shape;1400;p111"/>
          <p:cNvPicPr preferRelativeResize="0"/>
          <p:nvPr/>
        </p:nvPicPr>
        <p:blipFill rotWithShape="1">
          <a:blip r:embed="rId3">
            <a:alphaModFix/>
          </a:blip>
          <a:srcRect b="0" l="3484" r="0" t="35695"/>
          <a:stretch/>
        </p:blipFill>
        <p:spPr>
          <a:xfrm>
            <a:off x="4098775" y="1558354"/>
            <a:ext cx="1674301" cy="462046"/>
          </a:xfrm>
          <a:prstGeom prst="rect">
            <a:avLst/>
          </a:prstGeom>
          <a:noFill/>
          <a:ln>
            <a:noFill/>
          </a:ln>
        </p:spPr>
      </p:pic>
      <p:sp>
        <p:nvSpPr>
          <p:cNvPr id="1401" name="Google Shape;1401;p111"/>
          <p:cNvSpPr/>
          <p:nvPr/>
        </p:nvSpPr>
        <p:spPr>
          <a:xfrm>
            <a:off x="4953000" y="1579525"/>
            <a:ext cx="377100" cy="4257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t>
            </a:r>
            <a:endParaRPr b="1"/>
          </a:p>
        </p:txBody>
      </p:sp>
      <p:sp>
        <p:nvSpPr>
          <p:cNvPr id="1402" name="Google Shape;1402;p111"/>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lang="en" sz="1200">
                <a:solidFill>
                  <a:srgbClr val="EEEEEE"/>
                </a:solidFill>
                <a:latin typeface="Poppins Medium"/>
                <a:ea typeface="Poppins Medium"/>
                <a:cs typeface="Poppins Medium"/>
                <a:sym typeface="Poppins Medium"/>
              </a:rPr>
              <a:t>II</a:t>
            </a:r>
            <a:endParaRPr sz="1200">
              <a:solidFill>
                <a:srgbClr val="EEEEEE"/>
              </a:solidFill>
              <a:latin typeface="Poppins Medium"/>
              <a:ea typeface="Poppins Medium"/>
              <a:cs typeface="Poppins Medium"/>
              <a:sym typeface="Poppins Medium"/>
            </a:endParaRPr>
          </a:p>
        </p:txBody>
      </p:sp>
      <p:sp>
        <p:nvSpPr>
          <p:cNvPr id="1403" name="Google Shape;1403;p1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07" name="Shape 1407"/>
        <p:cNvGrpSpPr/>
        <p:nvPr/>
      </p:nvGrpSpPr>
      <p:grpSpPr>
        <a:xfrm>
          <a:off x="0" y="0"/>
          <a:ext cx="0" cy="0"/>
          <a:chOff x="0" y="0"/>
          <a:chExt cx="0" cy="0"/>
        </a:xfrm>
      </p:grpSpPr>
      <p:sp>
        <p:nvSpPr>
          <p:cNvPr id="1408" name="Google Shape;1408;p112"/>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1409" name="Google Shape;1409;p112"/>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1410" name="Google Shape;1410;p112"/>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Data</a:t>
            </a:r>
            <a:endParaRPr sz="700"/>
          </a:p>
        </p:txBody>
      </p:sp>
      <p:sp>
        <p:nvSpPr>
          <p:cNvPr id="1411" name="Google Shape;1411;p112"/>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lang="en" sz="1200">
                <a:solidFill>
                  <a:srgbClr val="EEEEEE"/>
                </a:solidFill>
                <a:latin typeface="Poppins Medium"/>
                <a:ea typeface="Poppins Medium"/>
                <a:cs typeface="Poppins Medium"/>
                <a:sym typeface="Poppins Medium"/>
              </a:rPr>
              <a:t>III</a:t>
            </a:r>
            <a:endParaRPr sz="1200">
              <a:solidFill>
                <a:srgbClr val="EEEEEE"/>
              </a:solidFill>
              <a:latin typeface="Poppins Medium"/>
              <a:ea typeface="Poppins Medium"/>
              <a:cs typeface="Poppins Medium"/>
              <a:sym typeface="Poppins Medium"/>
            </a:endParaRPr>
          </a:p>
        </p:txBody>
      </p:sp>
      <p:sp>
        <p:nvSpPr>
          <p:cNvPr id="1412" name="Google Shape;1412;p112"/>
          <p:cNvSpPr txBox="1"/>
          <p:nvPr/>
        </p:nvSpPr>
        <p:spPr>
          <a:xfrm>
            <a:off x="425895" y="651900"/>
            <a:ext cx="82038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Dataset Details + EDA</a:t>
            </a:r>
            <a:endParaRPr sz="700"/>
          </a:p>
        </p:txBody>
      </p:sp>
      <p:sp>
        <p:nvSpPr>
          <p:cNvPr id="1413" name="Google Shape;1413;p112"/>
          <p:cNvSpPr txBox="1"/>
          <p:nvPr/>
        </p:nvSpPr>
        <p:spPr>
          <a:xfrm>
            <a:off x="425850" y="1138650"/>
            <a:ext cx="8046600" cy="849600"/>
          </a:xfrm>
          <a:prstGeom prst="rect">
            <a:avLst/>
          </a:prstGeom>
          <a:noFill/>
          <a:ln>
            <a:noFill/>
          </a:ln>
        </p:spPr>
        <p:txBody>
          <a:bodyPr anchorCtr="0" anchor="t" bIns="0" lIns="0" spcFirstLastPara="1" rIns="0" wrap="square" tIns="0">
            <a:spAutoFit/>
          </a:bodyPr>
          <a:lstStyle/>
          <a:p>
            <a:pPr indent="-190500" lvl="1" marL="457200" rtl="0" algn="l">
              <a:lnSpc>
                <a:spcPct val="180000"/>
              </a:lnSpc>
              <a:spcBef>
                <a:spcPts val="0"/>
              </a:spcBef>
              <a:spcAft>
                <a:spcPts val="0"/>
              </a:spcAft>
              <a:buClr>
                <a:srgbClr val="2D4263"/>
              </a:buClr>
              <a:buSzPts val="1200"/>
              <a:buFont typeface="Poppins"/>
              <a:buChar char="•"/>
            </a:pPr>
            <a:r>
              <a:rPr lang="en" sz="1200">
                <a:solidFill>
                  <a:srgbClr val="2D4263"/>
                </a:solidFill>
                <a:latin typeface="Poppins"/>
                <a:ea typeface="Poppins"/>
                <a:cs typeface="Poppins"/>
                <a:sym typeface="Poppins"/>
              </a:rPr>
              <a:t>Weibo dataset: </a:t>
            </a:r>
            <a:endParaRPr sz="1200">
              <a:solidFill>
                <a:srgbClr val="2D4263"/>
              </a:solidFill>
              <a:latin typeface="Poppins"/>
              <a:ea typeface="Poppins"/>
              <a:cs typeface="Poppins"/>
              <a:sym typeface="Poppins"/>
            </a:endParaRPr>
          </a:p>
          <a:p>
            <a:pPr indent="-190500" lvl="2" marL="685800" rtl="0" algn="l">
              <a:lnSpc>
                <a:spcPct val="180000"/>
              </a:lnSpc>
              <a:spcBef>
                <a:spcPts val="0"/>
              </a:spcBef>
              <a:spcAft>
                <a:spcPts val="0"/>
              </a:spcAft>
              <a:buClr>
                <a:srgbClr val="2D4263"/>
              </a:buClr>
              <a:buSzPts val="1200"/>
              <a:buFont typeface="Poppins"/>
              <a:buChar char="⭒"/>
            </a:pPr>
            <a:r>
              <a:rPr lang="en" sz="1200">
                <a:solidFill>
                  <a:srgbClr val="2D4263"/>
                </a:solidFill>
                <a:latin typeface="Poppins"/>
                <a:ea typeface="Poppins"/>
                <a:cs typeface="Poppins"/>
                <a:sym typeface="Poppins"/>
              </a:rPr>
              <a:t>~1.8M users, ~308M relationships</a:t>
            </a:r>
            <a:endParaRPr sz="1200">
              <a:solidFill>
                <a:srgbClr val="2D4263"/>
              </a:solidFill>
              <a:latin typeface="Poppins"/>
              <a:ea typeface="Poppins"/>
              <a:cs typeface="Poppins"/>
              <a:sym typeface="Poppins"/>
            </a:endParaRPr>
          </a:p>
          <a:p>
            <a:pPr indent="0" lvl="0" marL="0" rtl="0" algn="l">
              <a:lnSpc>
                <a:spcPct val="180000"/>
              </a:lnSpc>
              <a:spcBef>
                <a:spcPts val="0"/>
              </a:spcBef>
              <a:spcAft>
                <a:spcPts val="0"/>
              </a:spcAft>
              <a:buNone/>
            </a:pPr>
            <a:r>
              <a:t/>
            </a:r>
            <a:endParaRPr sz="1200">
              <a:solidFill>
                <a:srgbClr val="2D4263"/>
              </a:solidFill>
              <a:latin typeface="Poppins Light"/>
              <a:ea typeface="Poppins Light"/>
              <a:cs typeface="Poppins Light"/>
              <a:sym typeface="Poppins Light"/>
            </a:endParaRPr>
          </a:p>
        </p:txBody>
      </p:sp>
      <p:pic>
        <p:nvPicPr>
          <p:cNvPr id="1414" name="Google Shape;1414;p112"/>
          <p:cNvPicPr preferRelativeResize="0"/>
          <p:nvPr/>
        </p:nvPicPr>
        <p:blipFill rotWithShape="1">
          <a:blip r:embed="rId3">
            <a:alphaModFix/>
          </a:blip>
          <a:srcRect b="0" l="0" r="0" t="24516"/>
          <a:stretch/>
        </p:blipFill>
        <p:spPr>
          <a:xfrm>
            <a:off x="4635050" y="882897"/>
            <a:ext cx="3779026" cy="702550"/>
          </a:xfrm>
          <a:prstGeom prst="rect">
            <a:avLst/>
          </a:prstGeom>
          <a:noFill/>
          <a:ln>
            <a:noFill/>
          </a:ln>
        </p:spPr>
      </p:pic>
      <p:pic>
        <p:nvPicPr>
          <p:cNvPr id="1415" name="Google Shape;1415;p112"/>
          <p:cNvPicPr preferRelativeResize="0"/>
          <p:nvPr/>
        </p:nvPicPr>
        <p:blipFill rotWithShape="1">
          <a:blip r:embed="rId4">
            <a:alphaModFix/>
          </a:blip>
          <a:srcRect b="0" l="0" r="0" t="0"/>
          <a:stretch/>
        </p:blipFill>
        <p:spPr>
          <a:xfrm>
            <a:off x="1851473" y="1796850"/>
            <a:ext cx="5441075" cy="1948950"/>
          </a:xfrm>
          <a:prstGeom prst="rect">
            <a:avLst/>
          </a:prstGeom>
          <a:noFill/>
          <a:ln>
            <a:noFill/>
          </a:ln>
        </p:spPr>
      </p:pic>
      <p:sp>
        <p:nvSpPr>
          <p:cNvPr id="1416" name="Google Shape;1416;p112"/>
          <p:cNvSpPr txBox="1"/>
          <p:nvPr/>
        </p:nvSpPr>
        <p:spPr>
          <a:xfrm>
            <a:off x="346475" y="3683300"/>
            <a:ext cx="8067600" cy="1397700"/>
          </a:xfrm>
          <a:prstGeom prst="rect">
            <a:avLst/>
          </a:prstGeom>
          <a:noFill/>
          <a:ln>
            <a:noFill/>
          </a:ln>
        </p:spPr>
        <p:txBody>
          <a:bodyPr anchorCtr="0" anchor="t" bIns="91425" lIns="91425" spcFirstLastPara="1" rIns="91425" wrap="square" tIns="91425">
            <a:spAutoFit/>
          </a:bodyPr>
          <a:lstStyle/>
          <a:p>
            <a:pPr indent="-190500" lvl="1" marL="4572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Median unidirectional connections &gt;3 times higher than median bidirectional connections</a:t>
            </a:r>
            <a:endParaRPr sz="1200">
              <a:solidFill>
                <a:srgbClr val="2D4263"/>
              </a:solidFill>
              <a:latin typeface="Poppins Light"/>
              <a:ea typeface="Poppins Light"/>
              <a:cs typeface="Poppins Light"/>
              <a:sym typeface="Poppins Light"/>
            </a:endParaRPr>
          </a:p>
          <a:p>
            <a:pPr indent="-190500" lvl="1" marL="4572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Heavy right skew in distribution of cascade lengths</a:t>
            </a:r>
            <a:endParaRPr sz="1200">
              <a:solidFill>
                <a:srgbClr val="2D4263"/>
              </a:solidFill>
              <a:latin typeface="Poppins Light"/>
              <a:ea typeface="Poppins Light"/>
              <a:cs typeface="Poppins Light"/>
              <a:sym typeface="Poppins Light"/>
            </a:endParaRPr>
          </a:p>
          <a:p>
            <a:pPr indent="-190500" lvl="1" marL="4572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In longer cascades, male users tend to participate more heavily than female users </a:t>
            </a:r>
            <a:endParaRPr sz="1200">
              <a:solidFill>
                <a:srgbClr val="2D4263"/>
              </a:solidFill>
              <a:latin typeface="Poppins Light"/>
              <a:ea typeface="Poppins Light"/>
              <a:cs typeface="Poppins Light"/>
              <a:sym typeface="Poppins Light"/>
            </a:endParaRPr>
          </a:p>
          <a:p>
            <a:pPr indent="0" lvl="0" marL="0" rtl="0" algn="l">
              <a:spcBef>
                <a:spcPts val="0"/>
              </a:spcBef>
              <a:spcAft>
                <a:spcPts val="0"/>
              </a:spcAft>
              <a:buNone/>
            </a:pPr>
            <a:r>
              <a:t/>
            </a:r>
            <a:endParaRPr/>
          </a:p>
        </p:txBody>
      </p:sp>
      <p:sp>
        <p:nvSpPr>
          <p:cNvPr id="1417" name="Google Shape;1417;p1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21" name="Shape 1421"/>
        <p:cNvGrpSpPr/>
        <p:nvPr/>
      </p:nvGrpSpPr>
      <p:grpSpPr>
        <a:xfrm>
          <a:off x="0" y="0"/>
          <a:ext cx="0" cy="0"/>
          <a:chOff x="0" y="0"/>
          <a:chExt cx="0" cy="0"/>
        </a:xfrm>
      </p:grpSpPr>
      <p:sp>
        <p:nvSpPr>
          <p:cNvPr id="1422" name="Google Shape;1422;p113"/>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1423" name="Google Shape;1423;p113"/>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1424" name="Google Shape;1424;p113"/>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FPS and FAC Models</a:t>
            </a:r>
            <a:endParaRPr sz="700"/>
          </a:p>
        </p:txBody>
      </p:sp>
      <p:sp>
        <p:nvSpPr>
          <p:cNvPr id="1425" name="Google Shape;1425;p113"/>
          <p:cNvSpPr txBox="1"/>
          <p:nvPr/>
        </p:nvSpPr>
        <p:spPr>
          <a:xfrm>
            <a:off x="77400" y="651900"/>
            <a:ext cx="41901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FPS (Fairness-based Participant Sampling)</a:t>
            </a:r>
            <a:endParaRPr sz="700"/>
          </a:p>
        </p:txBody>
      </p:sp>
      <p:sp>
        <p:nvSpPr>
          <p:cNvPr id="1426" name="Google Shape;1426;p113"/>
          <p:cNvSpPr txBox="1"/>
          <p:nvPr/>
        </p:nvSpPr>
        <p:spPr>
          <a:xfrm>
            <a:off x="-25" y="1138650"/>
            <a:ext cx="4550100" cy="1693200"/>
          </a:xfrm>
          <a:prstGeom prst="rect">
            <a:avLst/>
          </a:prstGeom>
          <a:noFill/>
          <a:ln>
            <a:noFill/>
          </a:ln>
        </p:spPr>
        <p:txBody>
          <a:bodyPr anchorCtr="0" anchor="t" bIns="0" lIns="0" spcFirstLastPara="1" rIns="0" wrap="square" tIns="0">
            <a:spAutoFit/>
          </a:bodyPr>
          <a:lstStyle/>
          <a:p>
            <a:pPr indent="-184150" lvl="1" marL="457200" rtl="0" algn="l">
              <a:lnSpc>
                <a:spcPct val="180000"/>
              </a:lnSpc>
              <a:spcBef>
                <a:spcPts val="0"/>
              </a:spcBef>
              <a:spcAft>
                <a:spcPts val="0"/>
              </a:spcAft>
              <a:buClr>
                <a:srgbClr val="2D4263"/>
              </a:buClr>
              <a:buSzPts val="1100"/>
              <a:buFont typeface="Poppins Light"/>
              <a:buChar char="•"/>
            </a:pPr>
            <a:r>
              <a:rPr lang="en" sz="1100">
                <a:solidFill>
                  <a:srgbClr val="2D4263"/>
                </a:solidFill>
                <a:latin typeface="Poppins Light"/>
                <a:ea typeface="Poppins Light"/>
                <a:cs typeface="Poppins Light"/>
                <a:sym typeface="Poppins Light"/>
              </a:rPr>
              <a:t>Implements a fairness-based penalty</a:t>
            </a:r>
            <a:endParaRPr sz="1100">
              <a:solidFill>
                <a:srgbClr val="2D4263"/>
              </a:solidFill>
              <a:latin typeface="Poppins"/>
              <a:ea typeface="Poppins"/>
              <a:cs typeface="Poppins"/>
              <a:sym typeface="Poppins"/>
            </a:endParaRPr>
          </a:p>
          <a:p>
            <a:pPr indent="-184150" lvl="1" marL="457200" rtl="0" algn="l">
              <a:lnSpc>
                <a:spcPct val="180000"/>
              </a:lnSpc>
              <a:spcBef>
                <a:spcPts val="0"/>
              </a:spcBef>
              <a:spcAft>
                <a:spcPts val="0"/>
              </a:spcAft>
              <a:buClr>
                <a:srgbClr val="2D4263"/>
              </a:buClr>
              <a:buSzPts val="1100"/>
              <a:buFont typeface="Poppins Light"/>
              <a:buChar char="•"/>
            </a:pPr>
            <a:r>
              <a:rPr b="1" lang="en" sz="1100">
                <a:solidFill>
                  <a:srgbClr val="2D4263"/>
                </a:solidFill>
                <a:latin typeface="Poppins"/>
                <a:ea typeface="Poppins"/>
                <a:cs typeface="Poppins"/>
                <a:sym typeface="Poppins"/>
              </a:rPr>
              <a:t>Input</a:t>
            </a:r>
            <a:r>
              <a:rPr lang="en" sz="1100">
                <a:solidFill>
                  <a:srgbClr val="2D4263"/>
                </a:solidFill>
                <a:latin typeface="Poppins Light"/>
                <a:ea typeface="Poppins Light"/>
                <a:cs typeface="Poppins Light"/>
                <a:sym typeface="Poppins Light"/>
              </a:rPr>
              <a:t>: one-hot encoding indicating whether each node was influenced by given node </a:t>
            </a:r>
            <a:r>
              <a:rPr i="1" lang="en" sz="1100">
                <a:solidFill>
                  <a:srgbClr val="2D4263"/>
                </a:solidFill>
                <a:latin typeface="Poppins Light"/>
                <a:ea typeface="Poppins Light"/>
                <a:cs typeface="Poppins Light"/>
                <a:sym typeface="Poppins Light"/>
              </a:rPr>
              <a:t>u</a:t>
            </a:r>
            <a:endParaRPr i="1" sz="1100">
              <a:solidFill>
                <a:srgbClr val="2D4263"/>
              </a:solidFill>
              <a:latin typeface="Poppins Light"/>
              <a:ea typeface="Poppins Light"/>
              <a:cs typeface="Poppins Light"/>
              <a:sym typeface="Poppins Light"/>
            </a:endParaRPr>
          </a:p>
          <a:p>
            <a:pPr indent="-184150" lvl="1" marL="457200" rtl="0" algn="l">
              <a:lnSpc>
                <a:spcPct val="180000"/>
              </a:lnSpc>
              <a:spcBef>
                <a:spcPts val="0"/>
              </a:spcBef>
              <a:spcAft>
                <a:spcPts val="0"/>
              </a:spcAft>
              <a:buClr>
                <a:srgbClr val="2D4263"/>
              </a:buClr>
              <a:buSzPts val="1100"/>
              <a:buFont typeface="Poppins Light"/>
              <a:buChar char="•"/>
            </a:pPr>
            <a:r>
              <a:rPr b="1" lang="en" sz="1100">
                <a:solidFill>
                  <a:srgbClr val="2D4263"/>
                </a:solidFill>
                <a:latin typeface="Poppins"/>
                <a:ea typeface="Poppins"/>
                <a:cs typeface="Poppins"/>
                <a:sym typeface="Poppins"/>
              </a:rPr>
              <a:t>Output</a:t>
            </a:r>
            <a:r>
              <a:rPr lang="en" sz="1100">
                <a:solidFill>
                  <a:srgbClr val="2D4263"/>
                </a:solidFill>
                <a:latin typeface="Poppins Light"/>
                <a:ea typeface="Poppins Light"/>
                <a:cs typeface="Poppins Light"/>
                <a:sym typeface="Poppins Light"/>
              </a:rPr>
              <a:t>: vector with probabilities that a given node will influence the other nodes</a:t>
            </a:r>
            <a:endParaRPr sz="1100">
              <a:solidFill>
                <a:srgbClr val="2D4263"/>
              </a:solidFill>
              <a:latin typeface="Poppins Light"/>
              <a:ea typeface="Poppins Light"/>
              <a:cs typeface="Poppins Light"/>
              <a:sym typeface="Poppins Light"/>
            </a:endParaRPr>
          </a:p>
          <a:p>
            <a:pPr indent="0" lvl="0" marL="0" rtl="0" algn="l">
              <a:lnSpc>
                <a:spcPct val="180000"/>
              </a:lnSpc>
              <a:spcBef>
                <a:spcPts val="0"/>
              </a:spcBef>
              <a:spcAft>
                <a:spcPts val="0"/>
              </a:spcAft>
              <a:buNone/>
            </a:pPr>
            <a:r>
              <a:t/>
            </a:r>
            <a:endParaRPr sz="1100">
              <a:solidFill>
                <a:srgbClr val="2D4263"/>
              </a:solidFill>
              <a:latin typeface="Poppins Light"/>
              <a:ea typeface="Poppins Light"/>
              <a:cs typeface="Poppins Light"/>
              <a:sym typeface="Poppins Light"/>
            </a:endParaRPr>
          </a:p>
        </p:txBody>
      </p:sp>
      <p:pic>
        <p:nvPicPr>
          <p:cNvPr id="1427" name="Google Shape;1427;p113"/>
          <p:cNvPicPr preferRelativeResize="0"/>
          <p:nvPr/>
        </p:nvPicPr>
        <p:blipFill>
          <a:blip r:embed="rId3">
            <a:alphaModFix/>
          </a:blip>
          <a:stretch>
            <a:fillRect/>
          </a:stretch>
        </p:blipFill>
        <p:spPr>
          <a:xfrm>
            <a:off x="4549950" y="651900"/>
            <a:ext cx="4590325" cy="2174062"/>
          </a:xfrm>
          <a:prstGeom prst="rect">
            <a:avLst/>
          </a:prstGeom>
          <a:noFill/>
          <a:ln>
            <a:noFill/>
          </a:ln>
        </p:spPr>
      </p:pic>
      <p:pic>
        <p:nvPicPr>
          <p:cNvPr id="1428" name="Google Shape;1428;p113"/>
          <p:cNvPicPr preferRelativeResize="0"/>
          <p:nvPr/>
        </p:nvPicPr>
        <p:blipFill>
          <a:blip r:embed="rId4">
            <a:alphaModFix/>
          </a:blip>
          <a:stretch>
            <a:fillRect/>
          </a:stretch>
        </p:blipFill>
        <p:spPr>
          <a:xfrm>
            <a:off x="5036850" y="2885975"/>
            <a:ext cx="3841988" cy="2257525"/>
          </a:xfrm>
          <a:prstGeom prst="rect">
            <a:avLst/>
          </a:prstGeom>
          <a:noFill/>
          <a:ln>
            <a:noFill/>
          </a:ln>
        </p:spPr>
      </p:pic>
      <p:sp>
        <p:nvSpPr>
          <p:cNvPr id="1429" name="Google Shape;1429;p113"/>
          <p:cNvSpPr txBox="1"/>
          <p:nvPr/>
        </p:nvSpPr>
        <p:spPr>
          <a:xfrm>
            <a:off x="77373" y="2654975"/>
            <a:ext cx="41241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FAC (Fairness as Context)</a:t>
            </a:r>
            <a:endParaRPr sz="700"/>
          </a:p>
        </p:txBody>
      </p:sp>
      <p:sp>
        <p:nvSpPr>
          <p:cNvPr id="1430" name="Google Shape;1430;p113"/>
          <p:cNvSpPr txBox="1"/>
          <p:nvPr/>
        </p:nvSpPr>
        <p:spPr>
          <a:xfrm>
            <a:off x="-25" y="3019600"/>
            <a:ext cx="4865100" cy="2302800"/>
          </a:xfrm>
          <a:prstGeom prst="rect">
            <a:avLst/>
          </a:prstGeom>
          <a:noFill/>
          <a:ln>
            <a:noFill/>
          </a:ln>
        </p:spPr>
        <p:txBody>
          <a:bodyPr anchorCtr="0" anchor="t" bIns="0" lIns="0" spcFirstLastPara="1" rIns="0" wrap="square" tIns="0">
            <a:spAutoFit/>
          </a:bodyPr>
          <a:lstStyle/>
          <a:p>
            <a:pPr indent="-184150" lvl="1" marL="457200" rtl="0" algn="l">
              <a:lnSpc>
                <a:spcPct val="180000"/>
              </a:lnSpc>
              <a:spcBef>
                <a:spcPts val="0"/>
              </a:spcBef>
              <a:spcAft>
                <a:spcPts val="0"/>
              </a:spcAft>
              <a:buClr>
                <a:srgbClr val="2D4263"/>
              </a:buClr>
              <a:buSzPts val="1100"/>
              <a:buFont typeface="Poppins Light"/>
              <a:buChar char="•"/>
            </a:pPr>
            <a:r>
              <a:rPr lang="en" sz="1100">
                <a:solidFill>
                  <a:srgbClr val="2D4263"/>
                </a:solidFill>
                <a:latin typeface="Poppins Light"/>
                <a:ea typeface="Poppins Light"/>
                <a:cs typeface="Poppins Light"/>
                <a:sym typeface="Poppins Light"/>
              </a:rPr>
              <a:t>Implements two separate neural networks (with shared hidden layer)</a:t>
            </a:r>
            <a:endParaRPr sz="1100">
              <a:solidFill>
                <a:srgbClr val="2D4263"/>
              </a:solidFill>
              <a:latin typeface="Poppins Light"/>
              <a:ea typeface="Poppins Light"/>
              <a:cs typeface="Poppins Light"/>
              <a:sym typeface="Poppins Light"/>
            </a:endParaRPr>
          </a:p>
          <a:p>
            <a:pPr indent="-184150" lvl="1" marL="457200" rtl="0" algn="l">
              <a:lnSpc>
                <a:spcPct val="180000"/>
              </a:lnSpc>
              <a:spcBef>
                <a:spcPts val="0"/>
              </a:spcBef>
              <a:spcAft>
                <a:spcPts val="0"/>
              </a:spcAft>
              <a:buClr>
                <a:srgbClr val="2D4263"/>
              </a:buClr>
              <a:buSzPts val="1100"/>
              <a:buFont typeface="Poppins Light"/>
              <a:buChar char="•"/>
            </a:pPr>
            <a:r>
              <a:rPr b="1" lang="en" sz="1100">
                <a:solidFill>
                  <a:srgbClr val="2D4263"/>
                </a:solidFill>
                <a:latin typeface="Poppins"/>
                <a:ea typeface="Poppins"/>
                <a:cs typeface="Poppins"/>
                <a:sym typeface="Poppins"/>
              </a:rPr>
              <a:t>Input for top NN</a:t>
            </a:r>
            <a:r>
              <a:rPr lang="en" sz="1100">
                <a:solidFill>
                  <a:srgbClr val="2D4263"/>
                </a:solidFill>
                <a:latin typeface="Poppins Light"/>
                <a:ea typeface="Poppins Light"/>
                <a:cs typeface="Poppins Light"/>
                <a:sym typeface="Poppins Light"/>
              </a:rPr>
              <a:t>: one-hot encoded node participation contexts</a:t>
            </a:r>
            <a:endParaRPr sz="1100">
              <a:solidFill>
                <a:srgbClr val="2D4263"/>
              </a:solidFill>
              <a:latin typeface="Poppins Light"/>
              <a:ea typeface="Poppins Light"/>
              <a:cs typeface="Poppins Light"/>
              <a:sym typeface="Poppins Light"/>
            </a:endParaRPr>
          </a:p>
          <a:p>
            <a:pPr indent="-184150" lvl="1" marL="457200" rtl="0" algn="l">
              <a:lnSpc>
                <a:spcPct val="180000"/>
              </a:lnSpc>
              <a:spcBef>
                <a:spcPts val="0"/>
              </a:spcBef>
              <a:spcAft>
                <a:spcPts val="0"/>
              </a:spcAft>
              <a:buClr>
                <a:srgbClr val="2D4263"/>
              </a:buClr>
              <a:buSzPts val="1100"/>
              <a:buFont typeface="Poppins Light"/>
              <a:buChar char="•"/>
            </a:pPr>
            <a:r>
              <a:rPr b="1" lang="en" sz="1100">
                <a:solidFill>
                  <a:srgbClr val="2D4263"/>
                </a:solidFill>
                <a:latin typeface="Poppins"/>
                <a:ea typeface="Poppins"/>
                <a:cs typeface="Poppins"/>
                <a:sym typeface="Poppins"/>
              </a:rPr>
              <a:t>Input for bottom NN</a:t>
            </a:r>
            <a:r>
              <a:rPr lang="en" sz="1100">
                <a:solidFill>
                  <a:srgbClr val="2D4263"/>
                </a:solidFill>
                <a:latin typeface="Poppins Light"/>
                <a:ea typeface="Poppins Light"/>
                <a:cs typeface="Poppins Light"/>
                <a:sym typeface="Poppins Light"/>
              </a:rPr>
              <a:t>: weighted average fairness of a given influencer</a:t>
            </a:r>
            <a:endParaRPr sz="1100">
              <a:solidFill>
                <a:srgbClr val="2D4263"/>
              </a:solidFill>
              <a:latin typeface="Poppins Light"/>
              <a:ea typeface="Poppins Light"/>
              <a:cs typeface="Poppins Light"/>
              <a:sym typeface="Poppins Light"/>
            </a:endParaRPr>
          </a:p>
          <a:p>
            <a:pPr indent="-184150" lvl="1" marL="457200" rtl="0" algn="l">
              <a:lnSpc>
                <a:spcPct val="180000"/>
              </a:lnSpc>
              <a:spcBef>
                <a:spcPts val="0"/>
              </a:spcBef>
              <a:spcAft>
                <a:spcPts val="0"/>
              </a:spcAft>
              <a:buClr>
                <a:srgbClr val="2D4263"/>
              </a:buClr>
              <a:buSzPts val="1100"/>
              <a:buFont typeface="Poppins Light"/>
              <a:buChar char="•"/>
            </a:pPr>
            <a:r>
              <a:rPr b="1" lang="en" sz="1100">
                <a:solidFill>
                  <a:srgbClr val="2D4263"/>
                </a:solidFill>
                <a:latin typeface="Poppins"/>
                <a:ea typeface="Poppins"/>
                <a:cs typeface="Poppins"/>
                <a:sym typeface="Poppins"/>
              </a:rPr>
              <a:t>Output</a:t>
            </a:r>
            <a:r>
              <a:rPr lang="en" sz="1100">
                <a:solidFill>
                  <a:srgbClr val="2D4263"/>
                </a:solidFill>
                <a:latin typeface="Poppins Light"/>
                <a:ea typeface="Poppins Light"/>
                <a:cs typeface="Poppins Light"/>
                <a:sym typeface="Poppins Light"/>
              </a:rPr>
              <a:t>: vector with probabilities that a given node will influence the other nodes</a:t>
            </a:r>
            <a:endParaRPr b="1" sz="1100">
              <a:solidFill>
                <a:srgbClr val="2D4263"/>
              </a:solidFill>
              <a:latin typeface="Poppins"/>
              <a:ea typeface="Poppins"/>
              <a:cs typeface="Poppins"/>
              <a:sym typeface="Poppins"/>
            </a:endParaRPr>
          </a:p>
          <a:p>
            <a:pPr indent="0" lvl="0" marL="0" rtl="0" algn="l">
              <a:lnSpc>
                <a:spcPct val="180000"/>
              </a:lnSpc>
              <a:spcBef>
                <a:spcPts val="0"/>
              </a:spcBef>
              <a:spcAft>
                <a:spcPts val="0"/>
              </a:spcAft>
              <a:buNone/>
            </a:pPr>
            <a:r>
              <a:t/>
            </a:r>
            <a:endParaRPr sz="1100">
              <a:solidFill>
                <a:srgbClr val="2D4263"/>
              </a:solidFill>
              <a:latin typeface="Poppins Light"/>
              <a:ea typeface="Poppins Light"/>
              <a:cs typeface="Poppins Light"/>
              <a:sym typeface="Poppins Light"/>
            </a:endParaRPr>
          </a:p>
        </p:txBody>
      </p:sp>
      <p:sp>
        <p:nvSpPr>
          <p:cNvPr id="1431" name="Google Shape;1431;p113"/>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lang="en" sz="1200">
                <a:solidFill>
                  <a:srgbClr val="EEEEEE"/>
                </a:solidFill>
                <a:latin typeface="Poppins Medium"/>
                <a:ea typeface="Poppins Medium"/>
                <a:cs typeface="Poppins Medium"/>
                <a:sym typeface="Poppins Medium"/>
              </a:rPr>
              <a:t>III</a:t>
            </a:r>
            <a:endParaRPr sz="1200">
              <a:solidFill>
                <a:srgbClr val="EEEEEE"/>
              </a:solidFill>
              <a:latin typeface="Poppins Medium"/>
              <a:ea typeface="Poppins Medium"/>
              <a:cs typeface="Poppins Medium"/>
              <a:sym typeface="Poppins Medium"/>
            </a:endParaRPr>
          </a:p>
        </p:txBody>
      </p:sp>
      <p:sp>
        <p:nvSpPr>
          <p:cNvPr id="1432" name="Google Shape;1432;p1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36" name="Shape 1436"/>
        <p:cNvGrpSpPr/>
        <p:nvPr/>
      </p:nvGrpSpPr>
      <p:grpSpPr>
        <a:xfrm>
          <a:off x="0" y="0"/>
          <a:ext cx="0" cy="0"/>
          <a:chOff x="0" y="0"/>
          <a:chExt cx="0" cy="0"/>
        </a:xfrm>
      </p:grpSpPr>
      <p:sp>
        <p:nvSpPr>
          <p:cNvPr id="1437" name="Google Shape;1437;p114"/>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1438" name="Google Shape;1438;p114"/>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1439" name="Google Shape;1439;p114"/>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Technical Challenges</a:t>
            </a:r>
            <a:endParaRPr sz="700"/>
          </a:p>
        </p:txBody>
      </p:sp>
      <p:sp>
        <p:nvSpPr>
          <p:cNvPr id="1440" name="Google Shape;1440;p114"/>
          <p:cNvSpPr txBox="1"/>
          <p:nvPr/>
        </p:nvSpPr>
        <p:spPr>
          <a:xfrm>
            <a:off x="425895" y="651900"/>
            <a:ext cx="82038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Challenges</a:t>
            </a:r>
            <a:endParaRPr sz="1500">
              <a:latin typeface="Poppins"/>
              <a:ea typeface="Poppins"/>
              <a:cs typeface="Poppins"/>
              <a:sym typeface="Poppins"/>
            </a:endParaRPr>
          </a:p>
        </p:txBody>
      </p:sp>
      <p:sp>
        <p:nvSpPr>
          <p:cNvPr id="1441" name="Google Shape;1441;p114"/>
          <p:cNvSpPr txBox="1"/>
          <p:nvPr/>
        </p:nvSpPr>
        <p:spPr>
          <a:xfrm>
            <a:off x="425850" y="1221150"/>
            <a:ext cx="7809600" cy="849600"/>
          </a:xfrm>
          <a:prstGeom prst="rect">
            <a:avLst/>
          </a:prstGeom>
          <a:noFill/>
          <a:ln>
            <a:noFill/>
          </a:ln>
        </p:spPr>
        <p:txBody>
          <a:bodyPr anchorCtr="0" anchor="t" bIns="0" lIns="0" spcFirstLastPara="1" rIns="0" wrap="square" tIns="0">
            <a:spAutoFit/>
          </a:bodyPr>
          <a:lstStyle/>
          <a:p>
            <a:pPr indent="-190500" lvl="1" marL="4572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Dataset access</a:t>
            </a:r>
            <a:endParaRPr sz="1200">
              <a:solidFill>
                <a:srgbClr val="2D4263"/>
              </a:solidFill>
              <a:latin typeface="Poppins Light"/>
              <a:ea typeface="Poppins Light"/>
              <a:cs typeface="Poppins Light"/>
              <a:sym typeface="Poppins Light"/>
            </a:endParaRPr>
          </a:p>
          <a:p>
            <a:pPr indent="-190500" lvl="1" marL="4572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Code replication</a:t>
            </a:r>
            <a:endParaRPr sz="1200">
              <a:solidFill>
                <a:srgbClr val="2D4263"/>
              </a:solidFill>
              <a:latin typeface="Poppins Light"/>
              <a:ea typeface="Poppins Light"/>
              <a:cs typeface="Poppins Light"/>
              <a:sym typeface="Poppins Light"/>
            </a:endParaRPr>
          </a:p>
          <a:p>
            <a:pPr indent="-190500" lvl="1" marL="4572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Differing node set in different components of data</a:t>
            </a:r>
            <a:endParaRPr sz="1200">
              <a:solidFill>
                <a:srgbClr val="2D4263"/>
              </a:solidFill>
              <a:latin typeface="Poppins Light"/>
              <a:ea typeface="Poppins Light"/>
              <a:cs typeface="Poppins Light"/>
              <a:sym typeface="Poppins Light"/>
            </a:endParaRPr>
          </a:p>
        </p:txBody>
      </p:sp>
      <p:sp>
        <p:nvSpPr>
          <p:cNvPr id="1442" name="Google Shape;1442;p114"/>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lang="en" sz="1200">
                <a:solidFill>
                  <a:srgbClr val="EEEEEE"/>
                </a:solidFill>
                <a:latin typeface="Poppins Medium"/>
                <a:ea typeface="Poppins Medium"/>
                <a:cs typeface="Poppins Medium"/>
                <a:sym typeface="Poppins Medium"/>
              </a:rPr>
              <a:t>III</a:t>
            </a:r>
            <a:endParaRPr sz="1200">
              <a:solidFill>
                <a:srgbClr val="EEEEEE"/>
              </a:solidFill>
              <a:latin typeface="Poppins Medium"/>
              <a:ea typeface="Poppins Medium"/>
              <a:cs typeface="Poppins Medium"/>
              <a:sym typeface="Poppins Medium"/>
            </a:endParaRPr>
          </a:p>
        </p:txBody>
      </p:sp>
      <p:sp>
        <p:nvSpPr>
          <p:cNvPr id="1443" name="Google Shape;1443;p1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47" name="Shape 1447"/>
        <p:cNvGrpSpPr/>
        <p:nvPr/>
      </p:nvGrpSpPr>
      <p:grpSpPr>
        <a:xfrm>
          <a:off x="0" y="0"/>
          <a:ext cx="0" cy="0"/>
          <a:chOff x="0" y="0"/>
          <a:chExt cx="0" cy="0"/>
        </a:xfrm>
      </p:grpSpPr>
      <p:sp>
        <p:nvSpPr>
          <p:cNvPr id="1448" name="Google Shape;1448;p115"/>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1449" name="Google Shape;1449;p115"/>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1450" name="Google Shape;1450;p115"/>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Impact, Next Steps</a:t>
            </a:r>
            <a:endParaRPr sz="700"/>
          </a:p>
        </p:txBody>
      </p:sp>
      <p:sp>
        <p:nvSpPr>
          <p:cNvPr id="1451" name="Google Shape;1451;p115"/>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lang="en" sz="1200">
                <a:solidFill>
                  <a:srgbClr val="EEEEEE"/>
                </a:solidFill>
                <a:latin typeface="Poppins Medium"/>
                <a:ea typeface="Poppins Medium"/>
                <a:cs typeface="Poppins Medium"/>
                <a:sym typeface="Poppins Medium"/>
              </a:rPr>
              <a:t>IV</a:t>
            </a:r>
            <a:endParaRPr sz="1200">
              <a:solidFill>
                <a:srgbClr val="EEEEEE"/>
              </a:solidFill>
              <a:latin typeface="Poppins Medium"/>
              <a:ea typeface="Poppins Medium"/>
              <a:cs typeface="Poppins Medium"/>
              <a:sym typeface="Poppins Medium"/>
            </a:endParaRPr>
          </a:p>
        </p:txBody>
      </p:sp>
      <p:sp>
        <p:nvSpPr>
          <p:cNvPr id="1452" name="Google Shape;1452;p115"/>
          <p:cNvSpPr txBox="1"/>
          <p:nvPr/>
        </p:nvSpPr>
        <p:spPr>
          <a:xfrm>
            <a:off x="425895" y="651900"/>
            <a:ext cx="82038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Deliverables</a:t>
            </a:r>
            <a:endParaRPr sz="700">
              <a:latin typeface="Poppins"/>
              <a:ea typeface="Poppins"/>
              <a:cs typeface="Poppins"/>
              <a:sym typeface="Poppins"/>
            </a:endParaRPr>
          </a:p>
        </p:txBody>
      </p:sp>
      <p:sp>
        <p:nvSpPr>
          <p:cNvPr id="1453" name="Google Shape;1453;p115"/>
          <p:cNvSpPr txBox="1"/>
          <p:nvPr/>
        </p:nvSpPr>
        <p:spPr>
          <a:xfrm>
            <a:off x="425850" y="1138650"/>
            <a:ext cx="8139900" cy="1847100"/>
          </a:xfrm>
          <a:prstGeom prst="rect">
            <a:avLst/>
          </a:prstGeom>
          <a:noFill/>
          <a:ln>
            <a:noFill/>
          </a:ln>
        </p:spPr>
        <p:txBody>
          <a:bodyPr anchorCtr="0" anchor="t" bIns="0" lIns="0" spcFirstLastPara="1" rIns="0" wrap="square" tIns="0">
            <a:spAutoFit/>
          </a:bodyPr>
          <a:lstStyle/>
          <a:p>
            <a:pPr indent="-190500" lvl="1" marL="4572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Impact: Incorporating Fairness, Advancing IM</a:t>
            </a:r>
            <a:endParaRPr sz="1200">
              <a:solidFill>
                <a:srgbClr val="2D4263"/>
              </a:solidFill>
              <a:latin typeface="Poppins Light"/>
              <a:ea typeface="Poppins Light"/>
              <a:cs typeface="Poppins Light"/>
              <a:sym typeface="Poppins Light"/>
            </a:endParaRPr>
          </a:p>
          <a:p>
            <a:pPr indent="-190500" lvl="1" marL="4572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Continue replicating results from core paper</a:t>
            </a:r>
            <a:endParaRPr sz="1200">
              <a:solidFill>
                <a:srgbClr val="2D4263"/>
              </a:solidFill>
              <a:latin typeface="Poppins Light"/>
              <a:ea typeface="Poppins Light"/>
              <a:cs typeface="Poppins Light"/>
              <a:sym typeface="Poppins Light"/>
            </a:endParaRPr>
          </a:p>
          <a:p>
            <a:pPr indent="-190500" lvl="1" marL="4572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Improve existing code structure</a:t>
            </a:r>
            <a:endParaRPr sz="1200">
              <a:solidFill>
                <a:srgbClr val="2D4263"/>
              </a:solidFill>
              <a:latin typeface="Poppins Light"/>
              <a:ea typeface="Poppins Light"/>
              <a:cs typeface="Poppins Light"/>
              <a:sym typeface="Poppins Light"/>
            </a:endParaRPr>
          </a:p>
          <a:p>
            <a:pPr indent="-190500" lvl="1" marL="4572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Web Deliverable: GitHub Repository for the public + Website*, User Testing</a:t>
            </a:r>
            <a:endParaRPr sz="1200">
              <a:solidFill>
                <a:srgbClr val="2D4263"/>
              </a:solidFill>
              <a:latin typeface="Poppins Light"/>
              <a:ea typeface="Poppins Light"/>
              <a:cs typeface="Poppins Light"/>
              <a:sym typeface="Poppins Light"/>
            </a:endParaRPr>
          </a:p>
          <a:p>
            <a:pPr indent="-190500" lvl="1" marL="4572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Paper Deliverable</a:t>
            </a:r>
            <a:endParaRPr sz="1200">
              <a:solidFill>
                <a:srgbClr val="2D4263"/>
              </a:solidFill>
              <a:latin typeface="Poppins Light"/>
              <a:ea typeface="Poppins Light"/>
              <a:cs typeface="Poppins Light"/>
              <a:sym typeface="Poppins Light"/>
            </a:endParaRPr>
          </a:p>
          <a:p>
            <a:pPr indent="0" lvl="0" marL="0" rtl="0" algn="l">
              <a:lnSpc>
                <a:spcPct val="180000"/>
              </a:lnSpc>
              <a:spcBef>
                <a:spcPts val="0"/>
              </a:spcBef>
              <a:spcAft>
                <a:spcPts val="0"/>
              </a:spcAft>
              <a:buNone/>
            </a:pPr>
            <a:r>
              <a:t/>
            </a:r>
            <a:endParaRPr sz="1200">
              <a:solidFill>
                <a:srgbClr val="2D4263"/>
              </a:solidFill>
              <a:latin typeface="Poppins Light"/>
              <a:ea typeface="Poppins Light"/>
              <a:cs typeface="Poppins Light"/>
              <a:sym typeface="Poppins Light"/>
            </a:endParaRPr>
          </a:p>
        </p:txBody>
      </p:sp>
      <p:sp>
        <p:nvSpPr>
          <p:cNvPr id="1454" name="Google Shape;1454;p1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58" name="Shape 1458"/>
        <p:cNvGrpSpPr/>
        <p:nvPr/>
      </p:nvGrpSpPr>
      <p:grpSpPr>
        <a:xfrm>
          <a:off x="0" y="0"/>
          <a:ext cx="0" cy="0"/>
          <a:chOff x="0" y="0"/>
          <a:chExt cx="0" cy="0"/>
        </a:xfrm>
      </p:grpSpPr>
      <p:sp>
        <p:nvSpPr>
          <p:cNvPr id="1459" name="Google Shape;1459;p116"/>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1460" name="Google Shape;1460;p116"/>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1461" name="Google Shape;1461;p116"/>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Problem Set-Up</a:t>
            </a:r>
            <a:endParaRPr sz="700"/>
          </a:p>
        </p:txBody>
      </p:sp>
      <p:sp>
        <p:nvSpPr>
          <p:cNvPr id="1462" name="Google Shape;1462;p116"/>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lang="en" sz="1200">
                <a:solidFill>
                  <a:srgbClr val="EEEEEE"/>
                </a:solidFill>
                <a:latin typeface="Poppins Medium"/>
                <a:ea typeface="Poppins Medium"/>
                <a:cs typeface="Poppins Medium"/>
                <a:sym typeface="Poppins Medium"/>
              </a:rPr>
              <a:t>I</a:t>
            </a:r>
            <a:endParaRPr sz="1200">
              <a:solidFill>
                <a:srgbClr val="EEEEEE"/>
              </a:solidFill>
              <a:latin typeface="Poppins Medium"/>
              <a:ea typeface="Poppins Medium"/>
              <a:cs typeface="Poppins Medium"/>
              <a:sym typeface="Poppins Medium"/>
            </a:endParaRPr>
          </a:p>
        </p:txBody>
      </p:sp>
      <p:sp>
        <p:nvSpPr>
          <p:cNvPr id="1463" name="Google Shape;1463;p116"/>
          <p:cNvSpPr txBox="1"/>
          <p:nvPr/>
        </p:nvSpPr>
        <p:spPr>
          <a:xfrm>
            <a:off x="425895" y="651900"/>
            <a:ext cx="82038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Related Machine Learning Tasks on Graphs</a:t>
            </a:r>
            <a:endParaRPr sz="700"/>
          </a:p>
        </p:txBody>
      </p:sp>
      <p:sp>
        <p:nvSpPr>
          <p:cNvPr id="1464" name="Google Shape;1464;p116"/>
          <p:cNvSpPr txBox="1"/>
          <p:nvPr>
            <p:ph idx="4294967295"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190500" lvl="1" marL="457200" rtl="0" algn="l">
              <a:lnSpc>
                <a:spcPct val="180000"/>
              </a:lnSpc>
              <a:spcBef>
                <a:spcPts val="0"/>
              </a:spcBef>
              <a:spcAft>
                <a:spcPts val="0"/>
              </a:spcAft>
              <a:buClr>
                <a:srgbClr val="2D4263"/>
              </a:buClr>
              <a:buSzPts val="1200"/>
              <a:buFont typeface="Poppins"/>
              <a:buChar char="•"/>
            </a:pPr>
            <a:r>
              <a:rPr lang="en" sz="1200">
                <a:solidFill>
                  <a:srgbClr val="2D4263"/>
                </a:solidFill>
                <a:latin typeface="Poppins"/>
                <a:ea typeface="Poppins"/>
                <a:cs typeface="Poppins"/>
                <a:sym typeface="Poppins"/>
              </a:rPr>
              <a:t>Node-level</a:t>
            </a:r>
            <a:endParaRPr sz="1200">
              <a:solidFill>
                <a:srgbClr val="2D4263"/>
              </a:solidFill>
              <a:latin typeface="Poppins"/>
              <a:ea typeface="Poppins"/>
              <a:cs typeface="Poppins"/>
              <a:sym typeface="Poppins"/>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Classify users</a:t>
            </a:r>
            <a:endParaRPr sz="1200">
              <a:solidFill>
                <a:srgbClr val="2D4263"/>
              </a:solidFill>
              <a:latin typeface="Poppins Light"/>
              <a:ea typeface="Poppins Light"/>
              <a:cs typeface="Poppins Light"/>
              <a:sym typeface="Poppins Light"/>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User property prediction</a:t>
            </a:r>
            <a:endParaRPr sz="1200">
              <a:solidFill>
                <a:srgbClr val="2D4263"/>
              </a:solidFill>
              <a:latin typeface="Poppins Light"/>
              <a:ea typeface="Poppins Light"/>
              <a:cs typeface="Poppins Light"/>
              <a:sym typeface="Poppins Light"/>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Paper categorization</a:t>
            </a:r>
            <a:endParaRPr sz="1200">
              <a:solidFill>
                <a:srgbClr val="2D4263"/>
              </a:solidFill>
              <a:latin typeface="Poppins Light"/>
              <a:ea typeface="Poppins Light"/>
              <a:cs typeface="Poppins Light"/>
              <a:sym typeface="Poppins Light"/>
            </a:endParaRPr>
          </a:p>
          <a:p>
            <a:pPr indent="-190500" lvl="1" marL="457200" rtl="0" algn="l">
              <a:lnSpc>
                <a:spcPct val="180000"/>
              </a:lnSpc>
              <a:spcBef>
                <a:spcPts val="0"/>
              </a:spcBef>
              <a:spcAft>
                <a:spcPts val="0"/>
              </a:spcAft>
              <a:buClr>
                <a:srgbClr val="2D4263"/>
              </a:buClr>
              <a:buSzPts val="1200"/>
              <a:buFont typeface="Poppins"/>
              <a:buChar char="•"/>
            </a:pPr>
            <a:r>
              <a:rPr lang="en" sz="1200">
                <a:solidFill>
                  <a:srgbClr val="2D4263"/>
                </a:solidFill>
                <a:latin typeface="Poppins"/>
                <a:ea typeface="Poppins"/>
                <a:cs typeface="Poppins"/>
                <a:sym typeface="Poppins"/>
              </a:rPr>
              <a:t>Link-level*</a:t>
            </a:r>
            <a:endParaRPr sz="1200">
              <a:solidFill>
                <a:srgbClr val="2D4263"/>
              </a:solidFill>
              <a:latin typeface="Poppins"/>
              <a:ea typeface="Poppins"/>
              <a:cs typeface="Poppins"/>
              <a:sym typeface="Poppins"/>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Recommend items</a:t>
            </a:r>
            <a:endParaRPr sz="1200">
              <a:solidFill>
                <a:srgbClr val="2D4263"/>
              </a:solidFill>
              <a:latin typeface="Poppins Light"/>
              <a:ea typeface="Poppins Light"/>
              <a:cs typeface="Poppins Light"/>
              <a:sym typeface="Poppins Light"/>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Friend recommendation</a:t>
            </a:r>
            <a:endParaRPr sz="1200">
              <a:solidFill>
                <a:srgbClr val="2D4263"/>
              </a:solidFill>
              <a:latin typeface="Poppins Light"/>
              <a:ea typeface="Poppins Light"/>
              <a:cs typeface="Poppins Light"/>
              <a:sym typeface="Poppins Light"/>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Paper citation recommendation</a:t>
            </a:r>
            <a:endParaRPr/>
          </a:p>
        </p:txBody>
      </p:sp>
      <p:pic>
        <p:nvPicPr>
          <p:cNvPr id="1465" name="Google Shape;1465;p116"/>
          <p:cNvPicPr preferRelativeResize="0"/>
          <p:nvPr/>
        </p:nvPicPr>
        <p:blipFill>
          <a:blip r:embed="rId3">
            <a:alphaModFix/>
          </a:blip>
          <a:stretch>
            <a:fillRect/>
          </a:stretch>
        </p:blipFill>
        <p:spPr>
          <a:xfrm>
            <a:off x="7123300" y="1111075"/>
            <a:ext cx="1612150" cy="3373976"/>
          </a:xfrm>
          <a:prstGeom prst="rect">
            <a:avLst/>
          </a:prstGeom>
          <a:noFill/>
          <a:ln>
            <a:noFill/>
          </a:ln>
        </p:spPr>
      </p:pic>
      <p:sp>
        <p:nvSpPr>
          <p:cNvPr id="1466" name="Google Shape;1466;p116"/>
          <p:cNvSpPr txBox="1"/>
          <p:nvPr>
            <p:ph idx="4294967295" type="body"/>
          </p:nvPr>
        </p:nvSpPr>
        <p:spPr>
          <a:xfrm>
            <a:off x="3806775" y="1152475"/>
            <a:ext cx="2988900" cy="3416400"/>
          </a:xfrm>
          <a:prstGeom prst="rect">
            <a:avLst/>
          </a:prstGeom>
        </p:spPr>
        <p:txBody>
          <a:bodyPr anchorCtr="0" anchor="t" bIns="91425" lIns="91425" spcFirstLastPara="1" rIns="91425" wrap="square" tIns="91425">
            <a:normAutofit/>
          </a:bodyPr>
          <a:lstStyle/>
          <a:p>
            <a:pPr indent="-190500" lvl="1" marL="457200" rtl="0" algn="l">
              <a:lnSpc>
                <a:spcPct val="180000"/>
              </a:lnSpc>
              <a:spcBef>
                <a:spcPts val="0"/>
              </a:spcBef>
              <a:spcAft>
                <a:spcPts val="0"/>
              </a:spcAft>
              <a:buClr>
                <a:srgbClr val="2D4263"/>
              </a:buClr>
              <a:buSzPts val="1200"/>
              <a:buFont typeface="Poppins"/>
              <a:buChar char="•"/>
            </a:pPr>
            <a:r>
              <a:rPr lang="en" sz="1200">
                <a:solidFill>
                  <a:srgbClr val="2D4263"/>
                </a:solidFill>
                <a:latin typeface="Poppins"/>
                <a:ea typeface="Poppins"/>
                <a:cs typeface="Poppins"/>
                <a:sym typeface="Poppins"/>
              </a:rPr>
              <a:t>GNN Overview</a:t>
            </a:r>
            <a:endParaRPr sz="1200">
              <a:solidFill>
                <a:srgbClr val="2D4263"/>
              </a:solidFill>
              <a:latin typeface="Poppins"/>
              <a:ea typeface="Poppins"/>
              <a:cs typeface="Poppins"/>
              <a:sym typeface="Poppins"/>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Load entire graph and features</a:t>
            </a:r>
            <a:endParaRPr sz="1200">
              <a:solidFill>
                <a:srgbClr val="2D4263"/>
              </a:solidFill>
              <a:latin typeface="Poppins Light"/>
              <a:ea typeface="Poppins Light"/>
              <a:cs typeface="Poppins Light"/>
              <a:sym typeface="Poppins Light"/>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At each GNN layer, compute embeddings of all nodes</a:t>
            </a:r>
            <a:endParaRPr sz="1200">
              <a:solidFill>
                <a:srgbClr val="2D4263"/>
              </a:solidFill>
              <a:latin typeface="Poppins Light"/>
              <a:ea typeface="Poppins Light"/>
              <a:cs typeface="Poppins Light"/>
              <a:sym typeface="Poppins Light"/>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Compute the loss</a:t>
            </a:r>
            <a:endParaRPr sz="1200">
              <a:solidFill>
                <a:srgbClr val="2D4263"/>
              </a:solidFill>
              <a:latin typeface="Poppins Light"/>
              <a:ea typeface="Poppins Light"/>
              <a:cs typeface="Poppins Light"/>
              <a:sym typeface="Poppins Light"/>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Perform gradient descent</a:t>
            </a:r>
            <a:endParaRPr sz="1200">
              <a:solidFill>
                <a:srgbClr val="2D4263"/>
              </a:solidFill>
              <a:latin typeface="Poppins Light"/>
              <a:ea typeface="Poppins Light"/>
              <a:cs typeface="Poppins Light"/>
              <a:sym typeface="Poppins Light"/>
            </a:endParaRPr>
          </a:p>
        </p:txBody>
      </p:sp>
      <p:sp>
        <p:nvSpPr>
          <p:cNvPr id="1467" name="Google Shape;1467;p1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71" name="Shape 1471"/>
        <p:cNvGrpSpPr/>
        <p:nvPr/>
      </p:nvGrpSpPr>
      <p:grpSpPr>
        <a:xfrm>
          <a:off x="0" y="0"/>
          <a:ext cx="0" cy="0"/>
          <a:chOff x="0" y="0"/>
          <a:chExt cx="0" cy="0"/>
        </a:xfrm>
      </p:grpSpPr>
      <p:sp>
        <p:nvSpPr>
          <p:cNvPr id="1472" name="Google Shape;1472;p117"/>
          <p:cNvSpPr/>
          <p:nvPr/>
        </p:nvSpPr>
        <p:spPr>
          <a:xfrm>
            <a:off x="1863" y="3840569"/>
            <a:ext cx="9140275" cy="1342405"/>
          </a:xfrm>
          <a:custGeom>
            <a:rect b="b" l="l" r="r" t="t"/>
            <a:pathLst>
              <a:path extrusionOk="0" h="908565" w="6186311">
                <a:moveTo>
                  <a:pt x="0" y="0"/>
                </a:moveTo>
                <a:lnTo>
                  <a:pt x="6186311" y="0"/>
                </a:lnTo>
                <a:lnTo>
                  <a:pt x="6186311" y="908565"/>
                </a:lnTo>
                <a:lnTo>
                  <a:pt x="0" y="908565"/>
                </a:lnTo>
                <a:close/>
              </a:path>
            </a:pathLst>
          </a:custGeom>
          <a:solidFill>
            <a:srgbClr val="EEEEEE"/>
          </a:solidFill>
          <a:ln>
            <a:noFill/>
          </a:ln>
        </p:spPr>
      </p:sp>
      <p:sp>
        <p:nvSpPr>
          <p:cNvPr id="1473" name="Google Shape;1473;p117"/>
          <p:cNvSpPr txBox="1"/>
          <p:nvPr/>
        </p:nvSpPr>
        <p:spPr>
          <a:xfrm>
            <a:off x="561975" y="1885950"/>
            <a:ext cx="8427300" cy="1523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sz="4500">
                <a:solidFill>
                  <a:srgbClr val="2D4263"/>
                </a:solidFill>
                <a:latin typeface="Poppins"/>
                <a:ea typeface="Poppins"/>
                <a:cs typeface="Poppins"/>
                <a:sym typeface="Poppins"/>
              </a:rPr>
              <a:t>Maximizing influence and fairness in social networks</a:t>
            </a:r>
            <a:endParaRPr sz="700"/>
          </a:p>
        </p:txBody>
      </p:sp>
      <p:sp>
        <p:nvSpPr>
          <p:cNvPr id="1474" name="Google Shape;1474;p117"/>
          <p:cNvSpPr txBox="1"/>
          <p:nvPr/>
        </p:nvSpPr>
        <p:spPr>
          <a:xfrm>
            <a:off x="561975" y="3987346"/>
            <a:ext cx="1451700" cy="1848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 sz="1200">
                <a:solidFill>
                  <a:srgbClr val="2D4263"/>
                </a:solidFill>
                <a:latin typeface="Poppins Medium"/>
                <a:ea typeface="Poppins Medium"/>
                <a:cs typeface="Poppins Medium"/>
                <a:sym typeface="Poppins Medium"/>
              </a:rPr>
              <a:t>TEAM INFLUENCERS</a:t>
            </a:r>
            <a:endParaRPr sz="700"/>
          </a:p>
        </p:txBody>
      </p:sp>
      <p:sp>
        <p:nvSpPr>
          <p:cNvPr id="1475" name="Google Shape;1475;p117"/>
          <p:cNvSpPr txBox="1"/>
          <p:nvPr/>
        </p:nvSpPr>
        <p:spPr>
          <a:xfrm>
            <a:off x="561975" y="4244523"/>
            <a:ext cx="1451700" cy="8001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 sz="1000">
                <a:solidFill>
                  <a:srgbClr val="191919"/>
                </a:solidFill>
                <a:latin typeface="Poppins Light"/>
                <a:ea typeface="Poppins Light"/>
                <a:cs typeface="Poppins Light"/>
                <a:sym typeface="Poppins Light"/>
              </a:rPr>
              <a:t>Alissa</a:t>
            </a:r>
            <a:endParaRPr sz="1000">
              <a:solidFill>
                <a:srgbClr val="191919"/>
              </a:solidFill>
              <a:latin typeface="Poppins Light"/>
              <a:ea typeface="Poppins Light"/>
              <a:cs typeface="Poppins Light"/>
              <a:sym typeface="Poppins Light"/>
            </a:endParaRPr>
          </a:p>
          <a:p>
            <a:pPr indent="0" lvl="0" marL="0" marR="0" rtl="0" algn="l">
              <a:lnSpc>
                <a:spcPct val="139958"/>
              </a:lnSpc>
              <a:spcBef>
                <a:spcPts val="0"/>
              </a:spcBef>
              <a:spcAft>
                <a:spcPts val="0"/>
              </a:spcAft>
              <a:buNone/>
            </a:pPr>
            <a:r>
              <a:rPr lang="en" sz="1000">
                <a:solidFill>
                  <a:srgbClr val="191919"/>
                </a:solidFill>
                <a:latin typeface="Poppins Light"/>
                <a:ea typeface="Poppins Light"/>
                <a:cs typeface="Poppins Light"/>
                <a:sym typeface="Poppins Light"/>
              </a:rPr>
              <a:t>Autumn</a:t>
            </a:r>
            <a:endParaRPr sz="1000">
              <a:solidFill>
                <a:srgbClr val="191919"/>
              </a:solidFill>
              <a:latin typeface="Poppins Light"/>
              <a:ea typeface="Poppins Light"/>
              <a:cs typeface="Poppins Light"/>
              <a:sym typeface="Poppins Light"/>
            </a:endParaRPr>
          </a:p>
          <a:p>
            <a:pPr indent="0" lvl="0" marL="0" marR="0" rtl="0" algn="l">
              <a:lnSpc>
                <a:spcPct val="139958"/>
              </a:lnSpc>
              <a:spcBef>
                <a:spcPts val="0"/>
              </a:spcBef>
              <a:spcAft>
                <a:spcPts val="0"/>
              </a:spcAft>
              <a:buNone/>
            </a:pPr>
            <a:r>
              <a:rPr lang="en" sz="1000">
                <a:solidFill>
                  <a:srgbClr val="191919"/>
                </a:solidFill>
                <a:latin typeface="Poppins Light"/>
                <a:ea typeface="Poppins Light"/>
                <a:cs typeface="Poppins Light"/>
                <a:sym typeface="Poppins Light"/>
              </a:rPr>
              <a:t>David</a:t>
            </a:r>
            <a:endParaRPr sz="1000">
              <a:solidFill>
                <a:srgbClr val="191919"/>
              </a:solidFill>
              <a:latin typeface="Poppins Light"/>
              <a:ea typeface="Poppins Light"/>
              <a:cs typeface="Poppins Light"/>
              <a:sym typeface="Poppins Light"/>
            </a:endParaRPr>
          </a:p>
          <a:p>
            <a:pPr indent="0" lvl="0" marL="0" marR="0" rtl="0" algn="l">
              <a:lnSpc>
                <a:spcPct val="139958"/>
              </a:lnSpc>
              <a:spcBef>
                <a:spcPts val="0"/>
              </a:spcBef>
              <a:spcAft>
                <a:spcPts val="0"/>
              </a:spcAft>
              <a:buNone/>
            </a:pPr>
            <a:r>
              <a:rPr lang="en" sz="1000">
                <a:solidFill>
                  <a:srgbClr val="191919"/>
                </a:solidFill>
                <a:latin typeface="Poppins Light"/>
                <a:ea typeface="Poppins Light"/>
                <a:cs typeface="Poppins Light"/>
                <a:sym typeface="Poppins Light"/>
              </a:rPr>
              <a:t>Sophia</a:t>
            </a:r>
            <a:endParaRPr sz="1000">
              <a:solidFill>
                <a:srgbClr val="191919"/>
              </a:solidFill>
              <a:latin typeface="Poppins Light"/>
              <a:ea typeface="Poppins Light"/>
              <a:cs typeface="Poppins Light"/>
              <a:sym typeface="Poppins Light"/>
            </a:endParaRPr>
          </a:p>
        </p:txBody>
      </p:sp>
      <p:sp>
        <p:nvSpPr>
          <p:cNvPr id="1476" name="Google Shape;1476;p117"/>
          <p:cNvSpPr txBox="1"/>
          <p:nvPr/>
        </p:nvSpPr>
        <p:spPr>
          <a:xfrm>
            <a:off x="2422645" y="3987346"/>
            <a:ext cx="1451700" cy="1848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 sz="1200">
                <a:solidFill>
                  <a:srgbClr val="2D4263"/>
                </a:solidFill>
                <a:latin typeface="Poppins Medium"/>
                <a:ea typeface="Poppins Medium"/>
                <a:cs typeface="Poppins Medium"/>
                <a:sym typeface="Poppins Medium"/>
              </a:rPr>
              <a:t>RESEARCH</a:t>
            </a:r>
            <a:endParaRPr sz="700"/>
          </a:p>
        </p:txBody>
      </p:sp>
      <p:sp>
        <p:nvSpPr>
          <p:cNvPr id="1477" name="Google Shape;1477;p117"/>
          <p:cNvSpPr txBox="1"/>
          <p:nvPr/>
        </p:nvSpPr>
        <p:spPr>
          <a:xfrm>
            <a:off x="2422645" y="4244523"/>
            <a:ext cx="1451700" cy="1539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 sz="1000">
                <a:solidFill>
                  <a:srgbClr val="191919"/>
                </a:solidFill>
                <a:latin typeface="Poppins Light"/>
                <a:ea typeface="Poppins Light"/>
                <a:cs typeface="Poppins Light"/>
                <a:sym typeface="Poppins Light"/>
              </a:rPr>
              <a:t>Puya Vahabi</a:t>
            </a:r>
            <a:endParaRPr sz="500"/>
          </a:p>
        </p:txBody>
      </p:sp>
      <p:sp>
        <p:nvSpPr>
          <p:cNvPr id="1478" name="Google Shape;1478;p117"/>
          <p:cNvSpPr txBox="1"/>
          <p:nvPr/>
        </p:nvSpPr>
        <p:spPr>
          <a:xfrm>
            <a:off x="561975" y="311475"/>
            <a:ext cx="3346500" cy="1848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 sz="1200">
                <a:solidFill>
                  <a:srgbClr val="2D4263"/>
                </a:solidFill>
                <a:latin typeface="Poppins Medium"/>
                <a:ea typeface="Poppins Medium"/>
                <a:cs typeface="Poppins Medium"/>
                <a:sym typeface="Poppins Medium"/>
              </a:rPr>
              <a:t>Tuesday, May 24, 2022</a:t>
            </a:r>
            <a:endParaRPr sz="700"/>
          </a:p>
        </p:txBody>
      </p:sp>
      <p:sp>
        <p:nvSpPr>
          <p:cNvPr id="1479" name="Google Shape;1479;p117"/>
          <p:cNvSpPr txBox="1"/>
          <p:nvPr/>
        </p:nvSpPr>
        <p:spPr>
          <a:xfrm>
            <a:off x="561975" y="644844"/>
            <a:ext cx="2623200" cy="1848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 sz="1200">
                <a:solidFill>
                  <a:srgbClr val="191919"/>
                </a:solidFill>
                <a:latin typeface="Poppins Light"/>
                <a:ea typeface="Poppins Light"/>
                <a:cs typeface="Poppins Light"/>
                <a:sym typeface="Poppins Light"/>
              </a:rPr>
              <a:t>Project Update</a:t>
            </a:r>
            <a:endParaRPr sz="700"/>
          </a:p>
        </p:txBody>
      </p:sp>
      <p:pic>
        <p:nvPicPr>
          <p:cNvPr id="1480" name="Google Shape;1480;p117"/>
          <p:cNvPicPr preferRelativeResize="0"/>
          <p:nvPr/>
        </p:nvPicPr>
        <p:blipFill>
          <a:blip r:embed="rId3">
            <a:alphaModFix/>
          </a:blip>
          <a:stretch>
            <a:fillRect/>
          </a:stretch>
        </p:blipFill>
        <p:spPr>
          <a:xfrm>
            <a:off x="4509350" y="220025"/>
            <a:ext cx="4350676" cy="1567825"/>
          </a:xfrm>
          <a:prstGeom prst="rect">
            <a:avLst/>
          </a:prstGeom>
          <a:noFill/>
          <a:ln>
            <a:noFill/>
          </a:ln>
        </p:spPr>
      </p:pic>
      <p:sp>
        <p:nvSpPr>
          <p:cNvPr id="1481" name="Google Shape;1481;p1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2D38"/>
        </a:solidFill>
      </p:bgPr>
    </p:bg>
    <p:spTree>
      <p:nvGrpSpPr>
        <p:cNvPr id="226" name="Shape 226"/>
        <p:cNvGrpSpPr/>
        <p:nvPr/>
      </p:nvGrpSpPr>
      <p:grpSpPr>
        <a:xfrm>
          <a:off x="0" y="0"/>
          <a:ext cx="0" cy="0"/>
          <a:chOff x="0" y="0"/>
          <a:chExt cx="0" cy="0"/>
        </a:xfrm>
      </p:grpSpPr>
      <p:sp>
        <p:nvSpPr>
          <p:cNvPr id="227" name="Google Shape;227;p37"/>
          <p:cNvSpPr txBox="1"/>
          <p:nvPr>
            <p:ph type="title"/>
          </p:nvPr>
        </p:nvSpPr>
        <p:spPr>
          <a:xfrm>
            <a:off x="85069" y="0"/>
            <a:ext cx="3572100" cy="5143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alibri"/>
              <a:buNone/>
            </a:pPr>
            <a:r>
              <a:rPr lang="en" sz="2400">
                <a:solidFill>
                  <a:schemeClr val="lt1"/>
                </a:solidFill>
                <a:latin typeface="Poppins SemiBold"/>
                <a:ea typeface="Poppins SemiBold"/>
                <a:cs typeface="Poppins SemiBold"/>
                <a:sym typeface="Poppins SemiBold"/>
              </a:rPr>
              <a:t>Components of an influence maximization algorithm</a:t>
            </a:r>
            <a:endParaRPr sz="2400">
              <a:solidFill>
                <a:schemeClr val="lt1"/>
              </a:solidFill>
              <a:latin typeface="Poppins SemiBold"/>
              <a:ea typeface="Poppins SemiBold"/>
              <a:cs typeface="Poppins SemiBold"/>
              <a:sym typeface="Poppins SemiBold"/>
            </a:endParaRPr>
          </a:p>
          <a:p>
            <a:pPr indent="0" lvl="0" marL="0" rtl="0" algn="l">
              <a:lnSpc>
                <a:spcPct val="90000"/>
              </a:lnSpc>
              <a:spcBef>
                <a:spcPts val="0"/>
              </a:spcBef>
              <a:spcAft>
                <a:spcPts val="0"/>
              </a:spcAft>
              <a:buClr>
                <a:schemeClr val="dk1"/>
              </a:buClr>
              <a:buSzPts val="3000"/>
              <a:buFont typeface="Calibri"/>
              <a:buNone/>
            </a:pPr>
            <a:r>
              <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chemeClr val="lt1"/>
              </a:buClr>
              <a:buSzPts val="1500"/>
              <a:buFont typeface="Poppins Light"/>
              <a:buAutoNum type="arabicPeriod"/>
            </a:pPr>
            <a:r>
              <a:rPr lang="en" sz="1500">
                <a:solidFill>
                  <a:schemeClr val="lt1"/>
                </a:solidFill>
                <a:latin typeface="Poppins Light"/>
                <a:ea typeface="Poppins Light"/>
                <a:cs typeface="Poppins Light"/>
                <a:sym typeface="Poppins Light"/>
              </a:rPr>
              <a:t>Network graph</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chemeClr val="lt1"/>
              </a:buClr>
              <a:buSzPts val="1500"/>
              <a:buFont typeface="Poppins Light"/>
              <a:buAutoNum type="arabicPeriod"/>
            </a:pPr>
            <a:r>
              <a:rPr lang="en" sz="1500">
                <a:solidFill>
                  <a:schemeClr val="lt1"/>
                </a:solidFill>
                <a:latin typeface="Poppins Light"/>
                <a:ea typeface="Poppins Light"/>
                <a:cs typeface="Poppins Light"/>
                <a:sym typeface="Poppins Light"/>
              </a:rPr>
              <a:t>Budget</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chemeClr val="lt1"/>
              </a:buClr>
              <a:buSzPts val="1500"/>
              <a:buFont typeface="Poppins Light"/>
              <a:buAutoNum type="arabicPeriod"/>
            </a:pPr>
            <a:r>
              <a:rPr lang="en" sz="1500">
                <a:solidFill>
                  <a:schemeClr val="lt1"/>
                </a:solidFill>
                <a:latin typeface="Poppins Light"/>
                <a:ea typeface="Poppins Light"/>
                <a:cs typeface="Poppins Light"/>
                <a:sym typeface="Poppins Light"/>
              </a:rPr>
              <a:t>Influence model</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chemeClr val="lt1"/>
              </a:buClr>
              <a:buSzPts val="1500"/>
              <a:buFont typeface="Poppins Light"/>
              <a:buAutoNum type="arabicPeriod"/>
            </a:pPr>
            <a:r>
              <a:rPr lang="en" sz="1500">
                <a:solidFill>
                  <a:schemeClr val="lt1"/>
                </a:solidFill>
                <a:latin typeface="Poppins Light"/>
                <a:ea typeface="Poppins Light"/>
                <a:cs typeface="Poppins Light"/>
                <a:sym typeface="Poppins Light"/>
              </a:rPr>
              <a:t>Optimization framework</a:t>
            </a:r>
            <a:endParaRPr sz="1500">
              <a:solidFill>
                <a:schemeClr val="lt1"/>
              </a:solidFill>
              <a:latin typeface="Poppins Light"/>
              <a:ea typeface="Poppins Light"/>
              <a:cs typeface="Poppins Light"/>
              <a:sym typeface="Poppins Light"/>
            </a:endParaRPr>
          </a:p>
        </p:txBody>
      </p:sp>
      <p:sp>
        <p:nvSpPr>
          <p:cNvPr id="228" name="Google Shape;228;p37"/>
          <p:cNvSpPr txBox="1"/>
          <p:nvPr/>
        </p:nvSpPr>
        <p:spPr>
          <a:xfrm>
            <a:off x="4569275" y="861350"/>
            <a:ext cx="3576600" cy="325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accent3"/>
                </a:solidFill>
                <a:latin typeface="Cambria Math"/>
                <a:ea typeface="Cambria Math"/>
                <a:cs typeface="Cambria Math"/>
                <a:sym typeface="Cambria Math"/>
              </a:rPr>
              <a:t>Given a network with </a:t>
            </a:r>
            <a:r>
              <a:rPr i="1" lang="en" sz="1650">
                <a:solidFill>
                  <a:schemeClr val="accent3"/>
                </a:solidFill>
                <a:latin typeface="Cambria Math"/>
                <a:ea typeface="Cambria Math"/>
                <a:cs typeface="Cambria Math"/>
                <a:sym typeface="Cambria Math"/>
              </a:rPr>
              <a:t>n</a:t>
            </a:r>
            <a:r>
              <a:rPr lang="en" sz="1650">
                <a:solidFill>
                  <a:schemeClr val="accent3"/>
                </a:solidFill>
                <a:latin typeface="Cambria Math"/>
                <a:ea typeface="Cambria Math"/>
                <a:cs typeface="Cambria Math"/>
                <a:sym typeface="Cambria Math"/>
              </a:rPr>
              <a:t> </a:t>
            </a:r>
            <a:r>
              <a:rPr lang="en" sz="1500">
                <a:solidFill>
                  <a:schemeClr val="accent3"/>
                </a:solidFill>
                <a:latin typeface="Cambria Math"/>
                <a:ea typeface="Cambria Math"/>
                <a:cs typeface="Cambria Math"/>
                <a:sym typeface="Cambria Math"/>
              </a:rPr>
              <a:t>nodes and given a “spreading” or propagation process on that network, choose a “seed set” </a:t>
            </a:r>
            <a:r>
              <a:rPr i="1" lang="en" sz="1650">
                <a:solidFill>
                  <a:schemeClr val="accent3"/>
                </a:solidFill>
                <a:latin typeface="Cambria Math"/>
                <a:ea typeface="Cambria Math"/>
                <a:cs typeface="Cambria Math"/>
                <a:sym typeface="Cambria Math"/>
              </a:rPr>
              <a:t>S</a:t>
            </a:r>
            <a:r>
              <a:rPr lang="en" sz="1650">
                <a:solidFill>
                  <a:schemeClr val="accent3"/>
                </a:solidFill>
                <a:latin typeface="Cambria Math"/>
                <a:ea typeface="Cambria Math"/>
                <a:cs typeface="Cambria Math"/>
                <a:sym typeface="Cambria Math"/>
              </a:rPr>
              <a:t> </a:t>
            </a:r>
            <a:r>
              <a:rPr lang="en" sz="1500">
                <a:solidFill>
                  <a:schemeClr val="accent3"/>
                </a:solidFill>
                <a:latin typeface="Cambria Math"/>
                <a:ea typeface="Cambria Math"/>
                <a:cs typeface="Cambria Math"/>
                <a:sym typeface="Cambria Math"/>
              </a:rPr>
              <a:t>of size </a:t>
            </a:r>
            <a:r>
              <a:rPr i="1" lang="en" sz="1650">
                <a:solidFill>
                  <a:schemeClr val="accent3"/>
                </a:solidFill>
                <a:latin typeface="Cambria Math"/>
                <a:ea typeface="Cambria Math"/>
                <a:cs typeface="Cambria Math"/>
                <a:sym typeface="Cambria Math"/>
              </a:rPr>
              <a:t>k </a:t>
            </a:r>
            <a:r>
              <a:rPr lang="en" sz="1650">
                <a:solidFill>
                  <a:schemeClr val="accent3"/>
                </a:solidFill>
                <a:latin typeface="Cambria Math"/>
                <a:ea typeface="Cambria Math"/>
                <a:cs typeface="Cambria Math"/>
                <a:sym typeface="Cambria Math"/>
              </a:rPr>
              <a:t>&lt; </a:t>
            </a:r>
            <a:r>
              <a:rPr i="1" lang="en" sz="1650">
                <a:solidFill>
                  <a:schemeClr val="accent3"/>
                </a:solidFill>
                <a:latin typeface="Cambria Math"/>
                <a:ea typeface="Cambria Math"/>
                <a:cs typeface="Cambria Math"/>
                <a:sym typeface="Cambria Math"/>
              </a:rPr>
              <a:t>n</a:t>
            </a:r>
            <a:r>
              <a:rPr lang="en" sz="1650">
                <a:solidFill>
                  <a:schemeClr val="accent3"/>
                </a:solidFill>
                <a:latin typeface="Cambria Math"/>
                <a:ea typeface="Cambria Math"/>
                <a:cs typeface="Cambria Math"/>
                <a:sym typeface="Cambria Math"/>
              </a:rPr>
              <a:t> </a:t>
            </a:r>
            <a:r>
              <a:rPr lang="en" sz="1500">
                <a:solidFill>
                  <a:schemeClr val="accent3"/>
                </a:solidFill>
                <a:latin typeface="Cambria Math"/>
                <a:ea typeface="Cambria Math"/>
                <a:cs typeface="Cambria Math"/>
                <a:sym typeface="Cambria Math"/>
              </a:rPr>
              <a:t>to maximize the number of nodes in the network that are ultimately </a:t>
            </a:r>
            <a:r>
              <a:rPr lang="en" sz="1500">
                <a:solidFill>
                  <a:schemeClr val="accent3"/>
                </a:solidFill>
                <a:latin typeface="Cambria Math"/>
                <a:ea typeface="Cambria Math"/>
                <a:cs typeface="Cambria Math"/>
                <a:sym typeface="Cambria Math"/>
              </a:rPr>
              <a:t>influenced</a:t>
            </a:r>
            <a:r>
              <a:rPr lang="en" sz="1500">
                <a:solidFill>
                  <a:schemeClr val="accent3"/>
                </a:solidFill>
                <a:latin typeface="Cambria Math"/>
                <a:ea typeface="Cambria Math"/>
                <a:cs typeface="Cambria Math"/>
                <a:sym typeface="Cambria Math"/>
              </a:rPr>
              <a:t>.</a:t>
            </a:r>
            <a:endParaRPr sz="1800">
              <a:solidFill>
                <a:schemeClr val="accent3"/>
              </a:solidFill>
              <a:latin typeface="Cambria Math"/>
              <a:ea typeface="Cambria Math"/>
              <a:cs typeface="Cambria Math"/>
              <a:sym typeface="Cambria Math"/>
            </a:endParaRPr>
          </a:p>
        </p:txBody>
      </p:sp>
      <p:sp>
        <p:nvSpPr>
          <p:cNvPr id="229" name="Google Shape;229;p37"/>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85" name="Shape 1485"/>
        <p:cNvGrpSpPr/>
        <p:nvPr/>
      </p:nvGrpSpPr>
      <p:grpSpPr>
        <a:xfrm>
          <a:off x="0" y="0"/>
          <a:ext cx="0" cy="0"/>
          <a:chOff x="0" y="0"/>
          <a:chExt cx="0" cy="0"/>
        </a:xfrm>
      </p:grpSpPr>
      <p:sp>
        <p:nvSpPr>
          <p:cNvPr id="1486" name="Google Shape;1486;p118"/>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1487" name="Google Shape;1487;p118"/>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1488" name="Google Shape;1488;p118"/>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Introduction</a:t>
            </a:r>
            <a:endParaRPr sz="700"/>
          </a:p>
        </p:txBody>
      </p:sp>
      <p:sp>
        <p:nvSpPr>
          <p:cNvPr id="1489" name="Google Shape;1489;p118"/>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lang="en" sz="1200">
                <a:solidFill>
                  <a:srgbClr val="EEEEEE"/>
                </a:solidFill>
                <a:latin typeface="Poppins Medium"/>
                <a:ea typeface="Poppins Medium"/>
                <a:cs typeface="Poppins Medium"/>
                <a:sym typeface="Poppins Medium"/>
              </a:rPr>
              <a:t>I</a:t>
            </a:r>
            <a:endParaRPr sz="1200">
              <a:solidFill>
                <a:srgbClr val="EEEEEE"/>
              </a:solidFill>
              <a:latin typeface="Poppins Medium"/>
              <a:ea typeface="Poppins Medium"/>
              <a:cs typeface="Poppins Medium"/>
              <a:sym typeface="Poppins Medium"/>
            </a:endParaRPr>
          </a:p>
        </p:txBody>
      </p:sp>
      <p:sp>
        <p:nvSpPr>
          <p:cNvPr id="1490" name="Google Shape;1490;p118"/>
          <p:cNvSpPr txBox="1"/>
          <p:nvPr/>
        </p:nvSpPr>
        <p:spPr>
          <a:xfrm>
            <a:off x="425858" y="1138650"/>
            <a:ext cx="8046600" cy="184800"/>
          </a:xfrm>
          <a:prstGeom prst="rect">
            <a:avLst/>
          </a:prstGeom>
          <a:noFill/>
          <a:ln>
            <a:noFill/>
          </a:ln>
        </p:spPr>
        <p:txBody>
          <a:bodyPr anchorCtr="0" anchor="t" bIns="0" lIns="0" spcFirstLastPara="1" rIns="0" wrap="square" tIns="0">
            <a:spAutoFit/>
          </a:bodyPr>
          <a:lstStyle/>
          <a:p>
            <a:pPr indent="-190500" lvl="1" marL="457200" rtl="0" algn="l">
              <a:lnSpc>
                <a:spcPct val="180000"/>
              </a:lnSpc>
              <a:spcBef>
                <a:spcPts val="0"/>
              </a:spcBef>
              <a:spcAft>
                <a:spcPts val="0"/>
              </a:spcAft>
              <a:buClr>
                <a:srgbClr val="2D4263"/>
              </a:buClr>
              <a:buSzPts val="1200"/>
              <a:buFont typeface="Poppins"/>
              <a:buChar char="•"/>
            </a:pPr>
            <a:r>
              <a:t/>
            </a:r>
            <a:endParaRPr sz="1200">
              <a:solidFill>
                <a:srgbClr val="2D4263"/>
              </a:solidFill>
              <a:latin typeface="Poppins Light"/>
              <a:ea typeface="Poppins Light"/>
              <a:cs typeface="Poppins Light"/>
              <a:sym typeface="Poppins Light"/>
            </a:endParaRPr>
          </a:p>
        </p:txBody>
      </p:sp>
      <p:pic>
        <p:nvPicPr>
          <p:cNvPr id="1491" name="Google Shape;1491;p118"/>
          <p:cNvPicPr preferRelativeResize="0"/>
          <p:nvPr/>
        </p:nvPicPr>
        <p:blipFill>
          <a:blip r:embed="rId3">
            <a:alphaModFix/>
          </a:blip>
          <a:stretch>
            <a:fillRect/>
          </a:stretch>
        </p:blipFill>
        <p:spPr>
          <a:xfrm>
            <a:off x="1795063" y="873588"/>
            <a:ext cx="5308169" cy="3515250"/>
          </a:xfrm>
          <a:prstGeom prst="rect">
            <a:avLst/>
          </a:prstGeom>
          <a:noFill/>
          <a:ln>
            <a:noFill/>
          </a:ln>
        </p:spPr>
      </p:pic>
      <p:sp>
        <p:nvSpPr>
          <p:cNvPr id="1492" name="Google Shape;1492;p118"/>
          <p:cNvSpPr txBox="1"/>
          <p:nvPr/>
        </p:nvSpPr>
        <p:spPr>
          <a:xfrm>
            <a:off x="3648900" y="4838700"/>
            <a:ext cx="5495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Image: </a:t>
            </a:r>
            <a:r>
              <a:rPr lang="en" sz="900" u="sng">
                <a:solidFill>
                  <a:schemeClr val="hlink"/>
                </a:solidFill>
                <a:hlinkClick r:id="rId4"/>
              </a:rPr>
              <a:t>https://www.latimes.com/lifestyle/story/2021-04-22/la-guide-post-covid-vaccine-shot-girl-summer</a:t>
            </a:r>
            <a:r>
              <a:rPr lang="en" sz="900"/>
              <a:t> </a:t>
            </a:r>
            <a:endParaRPr sz="900"/>
          </a:p>
        </p:txBody>
      </p:sp>
      <p:sp>
        <p:nvSpPr>
          <p:cNvPr id="1493" name="Google Shape;1493;p1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97" name="Shape 1497"/>
        <p:cNvGrpSpPr/>
        <p:nvPr/>
      </p:nvGrpSpPr>
      <p:grpSpPr>
        <a:xfrm>
          <a:off x="0" y="0"/>
          <a:ext cx="0" cy="0"/>
          <a:chOff x="0" y="0"/>
          <a:chExt cx="0" cy="0"/>
        </a:xfrm>
      </p:grpSpPr>
      <p:sp>
        <p:nvSpPr>
          <p:cNvPr id="1498" name="Google Shape;1498;p119"/>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1499" name="Google Shape;1499;p119"/>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1500" name="Google Shape;1500;p119"/>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Introduction</a:t>
            </a:r>
            <a:endParaRPr sz="700"/>
          </a:p>
        </p:txBody>
      </p:sp>
      <p:sp>
        <p:nvSpPr>
          <p:cNvPr id="1501" name="Google Shape;1501;p119"/>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lang="en" sz="1200">
                <a:solidFill>
                  <a:srgbClr val="EEEEEE"/>
                </a:solidFill>
                <a:latin typeface="Poppins Medium"/>
                <a:ea typeface="Poppins Medium"/>
                <a:cs typeface="Poppins Medium"/>
                <a:sym typeface="Poppins Medium"/>
              </a:rPr>
              <a:t>I</a:t>
            </a:r>
            <a:endParaRPr sz="1200">
              <a:solidFill>
                <a:srgbClr val="EEEEEE"/>
              </a:solidFill>
              <a:latin typeface="Poppins Medium"/>
              <a:ea typeface="Poppins Medium"/>
              <a:cs typeface="Poppins Medium"/>
              <a:sym typeface="Poppins Medium"/>
            </a:endParaRPr>
          </a:p>
        </p:txBody>
      </p:sp>
      <p:sp>
        <p:nvSpPr>
          <p:cNvPr id="1502" name="Google Shape;1502;p119"/>
          <p:cNvSpPr txBox="1"/>
          <p:nvPr/>
        </p:nvSpPr>
        <p:spPr>
          <a:xfrm>
            <a:off x="425858" y="1138650"/>
            <a:ext cx="8046600" cy="184800"/>
          </a:xfrm>
          <a:prstGeom prst="rect">
            <a:avLst/>
          </a:prstGeom>
          <a:noFill/>
          <a:ln>
            <a:noFill/>
          </a:ln>
        </p:spPr>
        <p:txBody>
          <a:bodyPr anchorCtr="0" anchor="t" bIns="0" lIns="0" spcFirstLastPara="1" rIns="0" wrap="square" tIns="0">
            <a:spAutoFit/>
          </a:bodyPr>
          <a:lstStyle/>
          <a:p>
            <a:pPr indent="-190500" lvl="1" marL="457200" rtl="0" algn="l">
              <a:lnSpc>
                <a:spcPct val="180000"/>
              </a:lnSpc>
              <a:spcBef>
                <a:spcPts val="0"/>
              </a:spcBef>
              <a:spcAft>
                <a:spcPts val="0"/>
              </a:spcAft>
              <a:buClr>
                <a:srgbClr val="2D4263"/>
              </a:buClr>
              <a:buSzPts val="1200"/>
              <a:buFont typeface="Poppins"/>
              <a:buChar char="•"/>
            </a:pPr>
            <a:r>
              <a:t/>
            </a:r>
            <a:endParaRPr sz="1200">
              <a:solidFill>
                <a:srgbClr val="2D4263"/>
              </a:solidFill>
              <a:latin typeface="Poppins Light"/>
              <a:ea typeface="Poppins Light"/>
              <a:cs typeface="Poppins Light"/>
              <a:sym typeface="Poppins Light"/>
            </a:endParaRPr>
          </a:p>
        </p:txBody>
      </p:sp>
      <p:pic>
        <p:nvPicPr>
          <p:cNvPr id="1503" name="Google Shape;1503;p119"/>
          <p:cNvPicPr preferRelativeResize="0"/>
          <p:nvPr/>
        </p:nvPicPr>
        <p:blipFill>
          <a:blip r:embed="rId3">
            <a:alphaModFix/>
          </a:blip>
          <a:stretch>
            <a:fillRect/>
          </a:stretch>
        </p:blipFill>
        <p:spPr>
          <a:xfrm>
            <a:off x="637188" y="1198072"/>
            <a:ext cx="7623924" cy="2747375"/>
          </a:xfrm>
          <a:prstGeom prst="rect">
            <a:avLst/>
          </a:prstGeom>
          <a:noFill/>
          <a:ln>
            <a:noFill/>
          </a:ln>
        </p:spPr>
      </p:pic>
      <p:sp>
        <p:nvSpPr>
          <p:cNvPr id="1504" name="Google Shape;1504;p1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08" name="Shape 1508"/>
        <p:cNvGrpSpPr/>
        <p:nvPr/>
      </p:nvGrpSpPr>
      <p:grpSpPr>
        <a:xfrm>
          <a:off x="0" y="0"/>
          <a:ext cx="0" cy="0"/>
          <a:chOff x="0" y="0"/>
          <a:chExt cx="0" cy="0"/>
        </a:xfrm>
      </p:grpSpPr>
      <p:graphicFrame>
        <p:nvGraphicFramePr>
          <p:cNvPr id="1509" name="Google Shape;1509;p120"/>
          <p:cNvGraphicFramePr/>
          <p:nvPr/>
        </p:nvGraphicFramePr>
        <p:xfrm>
          <a:off x="77363" y="2681925"/>
          <a:ext cx="3000000" cy="3000000"/>
        </p:xfrm>
        <a:graphic>
          <a:graphicData uri="http://schemas.openxmlformats.org/drawingml/2006/table">
            <a:tbl>
              <a:tblPr>
                <a:noFill/>
                <a:tableStyleId>{9C6FD648-FC4C-42F6-B1AC-0B3A4F257451}</a:tableStyleId>
              </a:tblPr>
              <a:tblGrid>
                <a:gridCol w="852400"/>
                <a:gridCol w="998000"/>
                <a:gridCol w="998000"/>
                <a:gridCol w="998000"/>
                <a:gridCol w="998000"/>
                <a:gridCol w="998000"/>
                <a:gridCol w="998000"/>
                <a:gridCol w="998000"/>
                <a:gridCol w="998000"/>
              </a:tblGrid>
              <a:tr h="428450">
                <a:tc>
                  <a:txBody>
                    <a:bodyPr/>
                    <a:lstStyle/>
                    <a:p>
                      <a:pPr indent="0" lvl="0" marL="0" rtl="0" algn="ctr">
                        <a:spcBef>
                          <a:spcPts val="0"/>
                        </a:spcBef>
                        <a:spcAft>
                          <a:spcPts val="0"/>
                        </a:spcAft>
                        <a:buNone/>
                      </a:pPr>
                      <a:r>
                        <a:rPr b="1" lang="en" sz="1000">
                          <a:solidFill>
                            <a:schemeClr val="accent3"/>
                          </a:solidFill>
                          <a:latin typeface="Poppins"/>
                          <a:ea typeface="Poppins"/>
                          <a:cs typeface="Poppins"/>
                          <a:sym typeface="Poppins"/>
                        </a:rPr>
                        <a:t>Seed</a:t>
                      </a:r>
                      <a:endParaRPr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2D4263"/>
                          </a:solidFill>
                          <a:latin typeface="Poppins"/>
                          <a:ea typeface="Poppins"/>
                          <a:cs typeface="Poppins"/>
                          <a:sym typeface="Poppins"/>
                        </a:rPr>
                        <a:t>Kim</a:t>
                      </a:r>
                      <a:endParaRPr b="1"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2D4263"/>
                          </a:solidFill>
                          <a:latin typeface="Poppins"/>
                          <a:ea typeface="Poppins"/>
                          <a:cs typeface="Poppins"/>
                          <a:sym typeface="Poppins"/>
                        </a:rPr>
                        <a:t>Khloé</a:t>
                      </a:r>
                      <a:endParaRPr b="1"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2D4263"/>
                          </a:solidFill>
                          <a:latin typeface="Poppins"/>
                          <a:ea typeface="Poppins"/>
                          <a:cs typeface="Poppins"/>
                          <a:sym typeface="Poppins"/>
                        </a:rPr>
                        <a:t>Kendall</a:t>
                      </a:r>
                      <a:endParaRPr b="1"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2D4263"/>
                          </a:solidFill>
                          <a:latin typeface="Poppins"/>
                          <a:ea typeface="Poppins"/>
                          <a:cs typeface="Poppins"/>
                          <a:sym typeface="Poppins"/>
                        </a:rPr>
                        <a:t>Kylie</a:t>
                      </a:r>
                      <a:endParaRPr b="1"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2D4263"/>
                          </a:solidFill>
                          <a:latin typeface="Poppins"/>
                          <a:ea typeface="Poppins"/>
                          <a:cs typeface="Poppins"/>
                          <a:sym typeface="Poppins"/>
                        </a:rPr>
                        <a:t>Kourtney</a:t>
                      </a:r>
                      <a:endParaRPr b="1"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2D4263"/>
                          </a:solidFill>
                          <a:latin typeface="Poppins"/>
                          <a:ea typeface="Poppins"/>
                          <a:cs typeface="Poppins"/>
                          <a:sym typeface="Poppins"/>
                        </a:rPr>
                        <a:t>Kris</a:t>
                      </a:r>
                      <a:endParaRPr b="1"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2D4263"/>
                          </a:solidFill>
                          <a:latin typeface="Poppins"/>
                          <a:ea typeface="Poppins"/>
                          <a:cs typeface="Poppins"/>
                          <a:sym typeface="Poppins"/>
                        </a:rPr>
                        <a:t>Caitlyn</a:t>
                      </a:r>
                      <a:endParaRPr b="1"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2D4263"/>
                          </a:solidFill>
                          <a:latin typeface="Poppins"/>
                          <a:ea typeface="Poppins"/>
                          <a:cs typeface="Poppins"/>
                          <a:sym typeface="Poppins"/>
                        </a:rPr>
                        <a:t>Rob</a:t>
                      </a:r>
                      <a:endParaRPr b="1"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844425">
                <a:tc>
                  <a:txBody>
                    <a:bodyPr/>
                    <a:lstStyle/>
                    <a:p>
                      <a:pPr indent="0" lvl="0" marL="0" rtl="0" algn="ctr">
                        <a:spcBef>
                          <a:spcPts val="0"/>
                        </a:spcBef>
                        <a:spcAft>
                          <a:spcPts val="0"/>
                        </a:spcAft>
                        <a:buNone/>
                      </a:pPr>
                      <a:r>
                        <a:rPr b="1" lang="en" sz="1000">
                          <a:solidFill>
                            <a:schemeClr val="accent3"/>
                          </a:solidFill>
                          <a:latin typeface="Poppins"/>
                          <a:ea typeface="Poppins"/>
                          <a:cs typeface="Poppins"/>
                          <a:sym typeface="Poppins"/>
                        </a:rPr>
                        <a:t>Total Followers (Millions)</a:t>
                      </a:r>
                      <a:endParaRPr b="1" sz="10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119.5</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70.5</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68.6</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67.8</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60.5</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20.5</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10.4</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10.2</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65100">
                <a:tc>
                  <a:txBody>
                    <a:bodyPr/>
                    <a:lstStyle/>
                    <a:p>
                      <a:pPr indent="0" lvl="0" marL="0" rtl="0" algn="ctr">
                        <a:spcBef>
                          <a:spcPts val="0"/>
                        </a:spcBef>
                        <a:spcAft>
                          <a:spcPts val="0"/>
                        </a:spcAft>
                        <a:buNone/>
                      </a:pPr>
                      <a:r>
                        <a:rPr b="1" lang="en" sz="1000">
                          <a:solidFill>
                            <a:schemeClr val="accent3"/>
                          </a:solidFill>
                          <a:latin typeface="Poppins"/>
                          <a:ea typeface="Poppins"/>
                          <a:cs typeface="Poppins"/>
                          <a:sym typeface="Poppins"/>
                        </a:rPr>
                        <a:t>Influence Set</a:t>
                      </a:r>
                      <a:endParaRPr b="1" sz="10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1510" name="Google Shape;1510;p120"/>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1511" name="Google Shape;1511;p120"/>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1512" name="Google Shape;1512;p120"/>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SzPts val="1100"/>
              <a:buNone/>
            </a:pPr>
            <a:r>
              <a:rPr lang="en" sz="1200">
                <a:solidFill>
                  <a:srgbClr val="2D4263"/>
                </a:solidFill>
                <a:latin typeface="Poppins Medium"/>
                <a:ea typeface="Poppins Medium"/>
                <a:cs typeface="Poppins Medium"/>
                <a:sym typeface="Poppins Medium"/>
              </a:rPr>
              <a:t>Introduction</a:t>
            </a:r>
            <a:endParaRPr sz="1200">
              <a:solidFill>
                <a:srgbClr val="2D4263"/>
              </a:solidFill>
              <a:latin typeface="Poppins Medium"/>
              <a:ea typeface="Poppins Medium"/>
              <a:cs typeface="Poppins Medium"/>
              <a:sym typeface="Poppins Medium"/>
            </a:endParaRPr>
          </a:p>
        </p:txBody>
      </p:sp>
      <p:sp>
        <p:nvSpPr>
          <p:cNvPr id="1513" name="Google Shape;1513;p120"/>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b="0" i="0" lang="en" sz="1200" u="none" cap="none" strike="noStrike">
                <a:solidFill>
                  <a:srgbClr val="EEEEEE"/>
                </a:solidFill>
                <a:latin typeface="Poppins Medium"/>
                <a:ea typeface="Poppins Medium"/>
                <a:cs typeface="Poppins Medium"/>
                <a:sym typeface="Poppins Medium"/>
              </a:rPr>
              <a:t>I</a:t>
            </a:r>
            <a:endParaRPr sz="700"/>
          </a:p>
        </p:txBody>
      </p:sp>
      <p:sp>
        <p:nvSpPr>
          <p:cNvPr id="1514" name="Google Shape;1514;p120"/>
          <p:cNvSpPr txBox="1"/>
          <p:nvPr/>
        </p:nvSpPr>
        <p:spPr>
          <a:xfrm>
            <a:off x="2212900" y="213600"/>
            <a:ext cx="30000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100">
              <a:solidFill>
                <a:schemeClr val="dk1"/>
              </a:solidFill>
            </a:endParaRPr>
          </a:p>
        </p:txBody>
      </p:sp>
      <p:grpSp>
        <p:nvGrpSpPr>
          <p:cNvPr id="1515" name="Google Shape;1515;p120"/>
          <p:cNvGrpSpPr/>
          <p:nvPr/>
        </p:nvGrpSpPr>
        <p:grpSpPr>
          <a:xfrm>
            <a:off x="1116558" y="1878440"/>
            <a:ext cx="7631512" cy="2769060"/>
            <a:chOff x="1116558" y="1878440"/>
            <a:chExt cx="7631512" cy="2769060"/>
          </a:xfrm>
        </p:grpSpPr>
        <p:grpSp>
          <p:nvGrpSpPr>
            <p:cNvPr id="1516" name="Google Shape;1516;p120"/>
            <p:cNvGrpSpPr/>
            <p:nvPr/>
          </p:nvGrpSpPr>
          <p:grpSpPr>
            <a:xfrm>
              <a:off x="1116558" y="4023678"/>
              <a:ext cx="7465603" cy="623822"/>
              <a:chOff x="1116558" y="4023678"/>
              <a:chExt cx="7465603" cy="623822"/>
            </a:xfrm>
          </p:grpSpPr>
          <p:sp>
            <p:nvSpPr>
              <p:cNvPr id="1517" name="Google Shape;1517;p120"/>
              <p:cNvSpPr/>
              <p:nvPr/>
            </p:nvSpPr>
            <p:spPr>
              <a:xfrm>
                <a:off x="1116558" y="4036099"/>
                <a:ext cx="611400" cy="611400"/>
              </a:xfrm>
              <a:prstGeom prst="ellipse">
                <a:avLst/>
              </a:prstGeom>
              <a:solidFill>
                <a:srgbClr val="B4A7D6"/>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20"/>
              <p:cNvSpPr/>
              <p:nvPr/>
            </p:nvSpPr>
            <p:spPr>
              <a:xfrm>
                <a:off x="2156318" y="4036102"/>
                <a:ext cx="524400" cy="524400"/>
              </a:xfrm>
              <a:prstGeom prst="ellipse">
                <a:avLst/>
              </a:prstGeom>
              <a:solidFill>
                <a:srgbClr val="EAD1DC"/>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20"/>
              <p:cNvSpPr/>
              <p:nvPr/>
            </p:nvSpPr>
            <p:spPr>
              <a:xfrm>
                <a:off x="3090484" y="4036102"/>
                <a:ext cx="546600" cy="546600"/>
              </a:xfrm>
              <a:prstGeom prst="ellipse">
                <a:avLst/>
              </a:prstGeom>
              <a:solidFill>
                <a:srgbClr val="CFE2F3"/>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20"/>
              <p:cNvSpPr/>
              <p:nvPr/>
            </p:nvSpPr>
            <p:spPr>
              <a:xfrm>
                <a:off x="4090317" y="4036102"/>
                <a:ext cx="546600" cy="546600"/>
              </a:xfrm>
              <a:prstGeom prst="ellipse">
                <a:avLst/>
              </a:prstGeom>
              <a:solidFill>
                <a:srgbClr val="A2C4C9"/>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20"/>
              <p:cNvSpPr/>
              <p:nvPr/>
            </p:nvSpPr>
            <p:spPr>
              <a:xfrm>
                <a:off x="5171806" y="4023679"/>
                <a:ext cx="441900" cy="441900"/>
              </a:xfrm>
              <a:prstGeom prst="ellipse">
                <a:avLst/>
              </a:prstGeom>
              <a:solidFill>
                <a:srgbClr val="F9CB9C"/>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20"/>
              <p:cNvSpPr/>
              <p:nvPr/>
            </p:nvSpPr>
            <p:spPr>
              <a:xfrm>
                <a:off x="6222407" y="4023678"/>
                <a:ext cx="367200" cy="367200"/>
              </a:xfrm>
              <a:prstGeom prst="ellipse">
                <a:avLst/>
              </a:prstGeom>
              <a:solidFill>
                <a:srgbClr val="FFF2CC"/>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20"/>
              <p:cNvSpPr/>
              <p:nvPr/>
            </p:nvSpPr>
            <p:spPr>
              <a:xfrm>
                <a:off x="7306672" y="4023678"/>
                <a:ext cx="279300" cy="279300"/>
              </a:xfrm>
              <a:prstGeom prst="ellipse">
                <a:avLst/>
              </a:prstGeom>
              <a:solidFill>
                <a:srgbClr val="D9EAD3"/>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20"/>
              <p:cNvSpPr/>
              <p:nvPr/>
            </p:nvSpPr>
            <p:spPr>
              <a:xfrm>
                <a:off x="8302861" y="4023678"/>
                <a:ext cx="279300" cy="279300"/>
              </a:xfrm>
              <a:prstGeom prst="ellipse">
                <a:avLst/>
              </a:prstGeom>
              <a:solidFill>
                <a:srgbClr val="EA9999"/>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25" name="Google Shape;1525;p120"/>
            <p:cNvPicPr preferRelativeResize="0"/>
            <p:nvPr/>
          </p:nvPicPr>
          <p:blipFill rotWithShape="1">
            <a:blip r:embed="rId3">
              <a:alphaModFix/>
            </a:blip>
            <a:srcRect b="18200" l="8634" r="11044" t="1477"/>
            <a:stretch/>
          </p:blipFill>
          <p:spPr>
            <a:xfrm>
              <a:off x="1116558" y="1896724"/>
              <a:ext cx="611400" cy="611400"/>
            </a:xfrm>
            <a:prstGeom prst="ellipse">
              <a:avLst/>
            </a:prstGeom>
            <a:noFill/>
            <a:ln cap="flat" cmpd="sng" w="28575">
              <a:solidFill>
                <a:srgbClr val="8E7CC3"/>
              </a:solidFill>
              <a:prstDash val="solid"/>
              <a:round/>
              <a:headEnd len="sm" w="sm" type="none"/>
              <a:tailEnd len="sm" w="sm" type="none"/>
            </a:ln>
          </p:spPr>
        </p:pic>
        <p:pic>
          <p:nvPicPr>
            <p:cNvPr id="1526" name="Google Shape;1526;p120"/>
            <p:cNvPicPr preferRelativeResize="0"/>
            <p:nvPr/>
          </p:nvPicPr>
          <p:blipFill rotWithShape="1">
            <a:blip r:embed="rId4">
              <a:alphaModFix/>
            </a:blip>
            <a:srcRect b="0" l="21850" r="21850" t="0"/>
            <a:stretch/>
          </p:blipFill>
          <p:spPr>
            <a:xfrm>
              <a:off x="2112747" y="1896724"/>
              <a:ext cx="611400" cy="611400"/>
            </a:xfrm>
            <a:prstGeom prst="ellipse">
              <a:avLst/>
            </a:prstGeom>
            <a:noFill/>
            <a:ln cap="flat" cmpd="sng" w="28575">
              <a:solidFill>
                <a:srgbClr val="D5A6BD"/>
              </a:solidFill>
              <a:prstDash val="solid"/>
              <a:round/>
              <a:headEnd len="sm" w="sm" type="none"/>
              <a:tailEnd len="sm" w="sm" type="none"/>
            </a:ln>
          </p:spPr>
        </p:pic>
        <p:pic>
          <p:nvPicPr>
            <p:cNvPr id="1527" name="Google Shape;1527;p120"/>
            <p:cNvPicPr preferRelativeResize="0"/>
            <p:nvPr/>
          </p:nvPicPr>
          <p:blipFill rotWithShape="1">
            <a:blip r:embed="rId5">
              <a:alphaModFix/>
            </a:blip>
            <a:srcRect b="19995" l="0" r="0" t="-947"/>
            <a:stretch/>
          </p:blipFill>
          <p:spPr>
            <a:xfrm>
              <a:off x="3108937" y="1896724"/>
              <a:ext cx="611400" cy="611400"/>
            </a:xfrm>
            <a:prstGeom prst="ellipse">
              <a:avLst/>
            </a:prstGeom>
            <a:noFill/>
            <a:ln cap="flat" cmpd="sng" w="28575">
              <a:solidFill>
                <a:srgbClr val="9FC5E8"/>
              </a:solidFill>
              <a:prstDash val="solid"/>
              <a:round/>
              <a:headEnd len="sm" w="sm" type="none"/>
              <a:tailEnd len="sm" w="sm" type="none"/>
            </a:ln>
          </p:spPr>
        </p:pic>
        <p:pic>
          <p:nvPicPr>
            <p:cNvPr id="1528" name="Google Shape;1528;p120"/>
            <p:cNvPicPr preferRelativeResize="0"/>
            <p:nvPr/>
          </p:nvPicPr>
          <p:blipFill rotWithShape="1">
            <a:blip r:embed="rId6">
              <a:alphaModFix/>
            </a:blip>
            <a:srcRect b="20310" l="0" r="0" t="-400"/>
            <a:stretch/>
          </p:blipFill>
          <p:spPr>
            <a:xfrm>
              <a:off x="4136585" y="1896724"/>
              <a:ext cx="611400" cy="611400"/>
            </a:xfrm>
            <a:prstGeom prst="ellipse">
              <a:avLst/>
            </a:prstGeom>
            <a:noFill/>
            <a:ln cap="flat" cmpd="sng" w="28575">
              <a:solidFill>
                <a:srgbClr val="A2C4C9"/>
              </a:solidFill>
              <a:prstDash val="solid"/>
              <a:round/>
              <a:headEnd len="sm" w="sm" type="none"/>
              <a:tailEnd len="sm" w="sm" type="none"/>
            </a:ln>
          </p:spPr>
        </p:pic>
        <p:pic>
          <p:nvPicPr>
            <p:cNvPr id="1529" name="Google Shape;1529;p120"/>
            <p:cNvPicPr preferRelativeResize="0"/>
            <p:nvPr/>
          </p:nvPicPr>
          <p:blipFill rotWithShape="1">
            <a:blip r:embed="rId7">
              <a:alphaModFix/>
            </a:blip>
            <a:srcRect b="0" l="0" r="0" t="0"/>
            <a:stretch/>
          </p:blipFill>
          <p:spPr>
            <a:xfrm>
              <a:off x="5086999" y="1878440"/>
              <a:ext cx="611400" cy="611400"/>
            </a:xfrm>
            <a:prstGeom prst="ellipse">
              <a:avLst/>
            </a:prstGeom>
            <a:noFill/>
            <a:ln cap="flat" cmpd="sng" w="28575">
              <a:solidFill>
                <a:srgbClr val="F9CB9C"/>
              </a:solidFill>
              <a:prstDash val="solid"/>
              <a:round/>
              <a:headEnd len="sm" w="sm" type="none"/>
              <a:tailEnd len="sm" w="sm" type="none"/>
            </a:ln>
          </p:spPr>
        </p:pic>
        <p:pic>
          <p:nvPicPr>
            <p:cNvPr id="1530" name="Google Shape;1530;p120"/>
            <p:cNvPicPr preferRelativeResize="0"/>
            <p:nvPr/>
          </p:nvPicPr>
          <p:blipFill rotWithShape="1">
            <a:blip r:embed="rId8">
              <a:alphaModFix/>
            </a:blip>
            <a:srcRect b="0" l="0" r="0" t="0"/>
            <a:stretch/>
          </p:blipFill>
          <p:spPr>
            <a:xfrm>
              <a:off x="6144291" y="1878440"/>
              <a:ext cx="611400" cy="611400"/>
            </a:xfrm>
            <a:prstGeom prst="ellipse">
              <a:avLst/>
            </a:prstGeom>
            <a:noFill/>
            <a:ln cap="flat" cmpd="sng" w="28575">
              <a:solidFill>
                <a:srgbClr val="FFF2CC"/>
              </a:solidFill>
              <a:prstDash val="solid"/>
              <a:round/>
              <a:headEnd len="sm" w="sm" type="none"/>
              <a:tailEnd len="sm" w="sm" type="none"/>
            </a:ln>
          </p:spPr>
        </p:pic>
        <p:pic>
          <p:nvPicPr>
            <p:cNvPr id="1531" name="Google Shape;1531;p120"/>
            <p:cNvPicPr preferRelativeResize="0"/>
            <p:nvPr/>
          </p:nvPicPr>
          <p:blipFill rotWithShape="1">
            <a:blip r:embed="rId9">
              <a:alphaModFix/>
            </a:blip>
            <a:srcRect b="0" l="0" r="0" t="0"/>
            <a:stretch/>
          </p:blipFill>
          <p:spPr>
            <a:xfrm>
              <a:off x="7140480" y="1878440"/>
              <a:ext cx="611400" cy="611400"/>
            </a:xfrm>
            <a:prstGeom prst="ellipse">
              <a:avLst/>
            </a:prstGeom>
            <a:noFill/>
            <a:ln cap="flat" cmpd="sng" w="28575">
              <a:solidFill>
                <a:srgbClr val="B6D7A8"/>
              </a:solidFill>
              <a:prstDash val="solid"/>
              <a:round/>
              <a:headEnd len="sm" w="sm" type="none"/>
              <a:tailEnd len="sm" w="sm" type="none"/>
            </a:ln>
          </p:spPr>
        </p:pic>
        <p:pic>
          <p:nvPicPr>
            <p:cNvPr id="1532" name="Google Shape;1532;p120"/>
            <p:cNvPicPr preferRelativeResize="0"/>
            <p:nvPr/>
          </p:nvPicPr>
          <p:blipFill rotWithShape="1">
            <a:blip r:embed="rId10">
              <a:alphaModFix/>
            </a:blip>
            <a:srcRect b="0" l="16666" r="16666" t="0"/>
            <a:stretch/>
          </p:blipFill>
          <p:spPr>
            <a:xfrm>
              <a:off x="8136670" y="1878440"/>
              <a:ext cx="611400" cy="611400"/>
            </a:xfrm>
            <a:prstGeom prst="ellipse">
              <a:avLst/>
            </a:prstGeom>
            <a:noFill/>
            <a:ln cap="flat" cmpd="sng" w="28575">
              <a:solidFill>
                <a:srgbClr val="EA9999"/>
              </a:solidFill>
              <a:prstDash val="solid"/>
              <a:round/>
              <a:headEnd len="sm" w="sm" type="none"/>
              <a:tailEnd len="sm" w="sm" type="none"/>
            </a:ln>
          </p:spPr>
        </p:pic>
      </p:grpSp>
      <p:sp>
        <p:nvSpPr>
          <p:cNvPr id="1533" name="Google Shape;1533;p1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37" name="Shape 1537"/>
        <p:cNvGrpSpPr/>
        <p:nvPr/>
      </p:nvGrpSpPr>
      <p:grpSpPr>
        <a:xfrm>
          <a:off x="0" y="0"/>
          <a:ext cx="0" cy="0"/>
          <a:chOff x="0" y="0"/>
          <a:chExt cx="0" cy="0"/>
        </a:xfrm>
      </p:grpSpPr>
      <p:grpSp>
        <p:nvGrpSpPr>
          <p:cNvPr id="1538" name="Google Shape;1538;p121"/>
          <p:cNvGrpSpPr/>
          <p:nvPr/>
        </p:nvGrpSpPr>
        <p:grpSpPr>
          <a:xfrm>
            <a:off x="1116558" y="1878440"/>
            <a:ext cx="7631512" cy="2769060"/>
            <a:chOff x="1116558" y="1878440"/>
            <a:chExt cx="7631512" cy="2769060"/>
          </a:xfrm>
        </p:grpSpPr>
        <p:grpSp>
          <p:nvGrpSpPr>
            <p:cNvPr id="1539" name="Google Shape;1539;p121"/>
            <p:cNvGrpSpPr/>
            <p:nvPr/>
          </p:nvGrpSpPr>
          <p:grpSpPr>
            <a:xfrm>
              <a:off x="1116558" y="4023678"/>
              <a:ext cx="7465603" cy="623822"/>
              <a:chOff x="1116558" y="4023678"/>
              <a:chExt cx="7465603" cy="623822"/>
            </a:xfrm>
          </p:grpSpPr>
          <p:sp>
            <p:nvSpPr>
              <p:cNvPr id="1540" name="Google Shape;1540;p121"/>
              <p:cNvSpPr/>
              <p:nvPr/>
            </p:nvSpPr>
            <p:spPr>
              <a:xfrm>
                <a:off x="1116558" y="4036099"/>
                <a:ext cx="611400" cy="611400"/>
              </a:xfrm>
              <a:prstGeom prst="ellipse">
                <a:avLst/>
              </a:prstGeom>
              <a:solidFill>
                <a:srgbClr val="B4A7D6"/>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21"/>
              <p:cNvSpPr/>
              <p:nvPr/>
            </p:nvSpPr>
            <p:spPr>
              <a:xfrm>
                <a:off x="2156318" y="4036102"/>
                <a:ext cx="524400" cy="524400"/>
              </a:xfrm>
              <a:prstGeom prst="ellipse">
                <a:avLst/>
              </a:prstGeom>
              <a:solidFill>
                <a:srgbClr val="EAD1DC"/>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21"/>
              <p:cNvSpPr/>
              <p:nvPr/>
            </p:nvSpPr>
            <p:spPr>
              <a:xfrm>
                <a:off x="3090484" y="4036102"/>
                <a:ext cx="546600" cy="546600"/>
              </a:xfrm>
              <a:prstGeom prst="ellipse">
                <a:avLst/>
              </a:prstGeom>
              <a:solidFill>
                <a:srgbClr val="CFE2F3"/>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21"/>
              <p:cNvSpPr/>
              <p:nvPr/>
            </p:nvSpPr>
            <p:spPr>
              <a:xfrm>
                <a:off x="4090317" y="4036102"/>
                <a:ext cx="546600" cy="546600"/>
              </a:xfrm>
              <a:prstGeom prst="ellipse">
                <a:avLst/>
              </a:prstGeom>
              <a:solidFill>
                <a:srgbClr val="A2C4C9"/>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21"/>
              <p:cNvSpPr/>
              <p:nvPr/>
            </p:nvSpPr>
            <p:spPr>
              <a:xfrm>
                <a:off x="5171806" y="4023679"/>
                <a:ext cx="441900" cy="441900"/>
              </a:xfrm>
              <a:prstGeom prst="ellipse">
                <a:avLst/>
              </a:prstGeom>
              <a:solidFill>
                <a:srgbClr val="F9CB9C"/>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21"/>
              <p:cNvSpPr/>
              <p:nvPr/>
            </p:nvSpPr>
            <p:spPr>
              <a:xfrm>
                <a:off x="6222407" y="4023678"/>
                <a:ext cx="367200" cy="367200"/>
              </a:xfrm>
              <a:prstGeom prst="ellipse">
                <a:avLst/>
              </a:prstGeom>
              <a:solidFill>
                <a:srgbClr val="FFF2CC"/>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21"/>
              <p:cNvSpPr/>
              <p:nvPr/>
            </p:nvSpPr>
            <p:spPr>
              <a:xfrm>
                <a:off x="7306672" y="4023678"/>
                <a:ext cx="279300" cy="279300"/>
              </a:xfrm>
              <a:prstGeom prst="ellipse">
                <a:avLst/>
              </a:prstGeom>
              <a:solidFill>
                <a:srgbClr val="D9EAD3"/>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21"/>
              <p:cNvSpPr/>
              <p:nvPr/>
            </p:nvSpPr>
            <p:spPr>
              <a:xfrm>
                <a:off x="8302861" y="4023678"/>
                <a:ext cx="279300" cy="279300"/>
              </a:xfrm>
              <a:prstGeom prst="ellipse">
                <a:avLst/>
              </a:prstGeom>
              <a:solidFill>
                <a:srgbClr val="EA9999"/>
              </a:solidFill>
              <a:ln cap="flat" cmpd="sng" w="19050">
                <a:solidFill>
                  <a:srgbClr val="2D42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48" name="Google Shape;1548;p121"/>
            <p:cNvPicPr preferRelativeResize="0"/>
            <p:nvPr/>
          </p:nvPicPr>
          <p:blipFill rotWithShape="1">
            <a:blip r:embed="rId3">
              <a:alphaModFix/>
            </a:blip>
            <a:srcRect b="18200" l="8634" r="11044" t="1477"/>
            <a:stretch/>
          </p:blipFill>
          <p:spPr>
            <a:xfrm>
              <a:off x="1116558" y="1896724"/>
              <a:ext cx="611400" cy="611400"/>
            </a:xfrm>
            <a:prstGeom prst="ellipse">
              <a:avLst/>
            </a:prstGeom>
            <a:noFill/>
            <a:ln cap="flat" cmpd="sng" w="28575">
              <a:solidFill>
                <a:srgbClr val="8E7CC3"/>
              </a:solidFill>
              <a:prstDash val="solid"/>
              <a:round/>
              <a:headEnd len="sm" w="sm" type="none"/>
              <a:tailEnd len="sm" w="sm" type="none"/>
            </a:ln>
          </p:spPr>
        </p:pic>
        <p:pic>
          <p:nvPicPr>
            <p:cNvPr id="1549" name="Google Shape;1549;p121"/>
            <p:cNvPicPr preferRelativeResize="0"/>
            <p:nvPr/>
          </p:nvPicPr>
          <p:blipFill rotWithShape="1">
            <a:blip r:embed="rId4">
              <a:alphaModFix/>
            </a:blip>
            <a:srcRect b="0" l="21850" r="21850" t="0"/>
            <a:stretch/>
          </p:blipFill>
          <p:spPr>
            <a:xfrm>
              <a:off x="2112747" y="1896724"/>
              <a:ext cx="611400" cy="611400"/>
            </a:xfrm>
            <a:prstGeom prst="ellipse">
              <a:avLst/>
            </a:prstGeom>
            <a:noFill/>
            <a:ln cap="flat" cmpd="sng" w="28575">
              <a:solidFill>
                <a:srgbClr val="D5A6BD"/>
              </a:solidFill>
              <a:prstDash val="solid"/>
              <a:round/>
              <a:headEnd len="sm" w="sm" type="none"/>
              <a:tailEnd len="sm" w="sm" type="none"/>
            </a:ln>
          </p:spPr>
        </p:pic>
        <p:pic>
          <p:nvPicPr>
            <p:cNvPr id="1550" name="Google Shape;1550;p121"/>
            <p:cNvPicPr preferRelativeResize="0"/>
            <p:nvPr/>
          </p:nvPicPr>
          <p:blipFill rotWithShape="1">
            <a:blip r:embed="rId5">
              <a:alphaModFix/>
            </a:blip>
            <a:srcRect b="19995" l="0" r="0" t="-947"/>
            <a:stretch/>
          </p:blipFill>
          <p:spPr>
            <a:xfrm>
              <a:off x="3108937" y="1896724"/>
              <a:ext cx="611400" cy="611400"/>
            </a:xfrm>
            <a:prstGeom prst="ellipse">
              <a:avLst/>
            </a:prstGeom>
            <a:noFill/>
            <a:ln cap="flat" cmpd="sng" w="28575">
              <a:solidFill>
                <a:srgbClr val="9FC5E8"/>
              </a:solidFill>
              <a:prstDash val="solid"/>
              <a:round/>
              <a:headEnd len="sm" w="sm" type="none"/>
              <a:tailEnd len="sm" w="sm" type="none"/>
            </a:ln>
          </p:spPr>
        </p:pic>
        <p:pic>
          <p:nvPicPr>
            <p:cNvPr id="1551" name="Google Shape;1551;p121"/>
            <p:cNvPicPr preferRelativeResize="0"/>
            <p:nvPr/>
          </p:nvPicPr>
          <p:blipFill rotWithShape="1">
            <a:blip r:embed="rId6">
              <a:alphaModFix/>
            </a:blip>
            <a:srcRect b="20310" l="0" r="0" t="-400"/>
            <a:stretch/>
          </p:blipFill>
          <p:spPr>
            <a:xfrm>
              <a:off x="4136585" y="1896724"/>
              <a:ext cx="611400" cy="611400"/>
            </a:xfrm>
            <a:prstGeom prst="ellipse">
              <a:avLst/>
            </a:prstGeom>
            <a:noFill/>
            <a:ln cap="flat" cmpd="sng" w="28575">
              <a:solidFill>
                <a:srgbClr val="A2C4C9"/>
              </a:solidFill>
              <a:prstDash val="solid"/>
              <a:round/>
              <a:headEnd len="sm" w="sm" type="none"/>
              <a:tailEnd len="sm" w="sm" type="none"/>
            </a:ln>
          </p:spPr>
        </p:pic>
        <p:pic>
          <p:nvPicPr>
            <p:cNvPr id="1552" name="Google Shape;1552;p121"/>
            <p:cNvPicPr preferRelativeResize="0"/>
            <p:nvPr/>
          </p:nvPicPr>
          <p:blipFill rotWithShape="1">
            <a:blip r:embed="rId7">
              <a:alphaModFix/>
            </a:blip>
            <a:srcRect b="0" l="0" r="0" t="0"/>
            <a:stretch/>
          </p:blipFill>
          <p:spPr>
            <a:xfrm>
              <a:off x="5086999" y="1878440"/>
              <a:ext cx="611400" cy="611400"/>
            </a:xfrm>
            <a:prstGeom prst="ellipse">
              <a:avLst/>
            </a:prstGeom>
            <a:noFill/>
            <a:ln cap="flat" cmpd="sng" w="28575">
              <a:solidFill>
                <a:srgbClr val="F9CB9C"/>
              </a:solidFill>
              <a:prstDash val="solid"/>
              <a:round/>
              <a:headEnd len="sm" w="sm" type="none"/>
              <a:tailEnd len="sm" w="sm" type="none"/>
            </a:ln>
          </p:spPr>
        </p:pic>
        <p:pic>
          <p:nvPicPr>
            <p:cNvPr id="1553" name="Google Shape;1553;p121"/>
            <p:cNvPicPr preferRelativeResize="0"/>
            <p:nvPr/>
          </p:nvPicPr>
          <p:blipFill rotWithShape="1">
            <a:blip r:embed="rId8">
              <a:alphaModFix/>
            </a:blip>
            <a:srcRect b="0" l="0" r="0" t="0"/>
            <a:stretch/>
          </p:blipFill>
          <p:spPr>
            <a:xfrm>
              <a:off x="6144291" y="1878440"/>
              <a:ext cx="611400" cy="611400"/>
            </a:xfrm>
            <a:prstGeom prst="ellipse">
              <a:avLst/>
            </a:prstGeom>
            <a:noFill/>
            <a:ln cap="flat" cmpd="sng" w="28575">
              <a:solidFill>
                <a:srgbClr val="FFF2CC"/>
              </a:solidFill>
              <a:prstDash val="solid"/>
              <a:round/>
              <a:headEnd len="sm" w="sm" type="none"/>
              <a:tailEnd len="sm" w="sm" type="none"/>
            </a:ln>
          </p:spPr>
        </p:pic>
        <p:pic>
          <p:nvPicPr>
            <p:cNvPr id="1554" name="Google Shape;1554;p121"/>
            <p:cNvPicPr preferRelativeResize="0"/>
            <p:nvPr/>
          </p:nvPicPr>
          <p:blipFill rotWithShape="1">
            <a:blip r:embed="rId9">
              <a:alphaModFix/>
            </a:blip>
            <a:srcRect b="0" l="0" r="0" t="0"/>
            <a:stretch/>
          </p:blipFill>
          <p:spPr>
            <a:xfrm>
              <a:off x="7140480" y="1878440"/>
              <a:ext cx="611400" cy="611400"/>
            </a:xfrm>
            <a:prstGeom prst="ellipse">
              <a:avLst/>
            </a:prstGeom>
            <a:noFill/>
            <a:ln cap="flat" cmpd="sng" w="28575">
              <a:solidFill>
                <a:srgbClr val="B6D7A8"/>
              </a:solidFill>
              <a:prstDash val="solid"/>
              <a:round/>
              <a:headEnd len="sm" w="sm" type="none"/>
              <a:tailEnd len="sm" w="sm" type="none"/>
            </a:ln>
          </p:spPr>
        </p:pic>
        <p:pic>
          <p:nvPicPr>
            <p:cNvPr id="1555" name="Google Shape;1555;p121"/>
            <p:cNvPicPr preferRelativeResize="0"/>
            <p:nvPr/>
          </p:nvPicPr>
          <p:blipFill rotWithShape="1">
            <a:blip r:embed="rId10">
              <a:alphaModFix/>
            </a:blip>
            <a:srcRect b="0" l="16666" r="16666" t="0"/>
            <a:stretch/>
          </p:blipFill>
          <p:spPr>
            <a:xfrm>
              <a:off x="8136670" y="1878440"/>
              <a:ext cx="611400" cy="611400"/>
            </a:xfrm>
            <a:prstGeom prst="ellipse">
              <a:avLst/>
            </a:prstGeom>
            <a:noFill/>
            <a:ln cap="flat" cmpd="sng" w="28575">
              <a:solidFill>
                <a:srgbClr val="EA9999"/>
              </a:solidFill>
              <a:prstDash val="solid"/>
              <a:round/>
              <a:headEnd len="sm" w="sm" type="none"/>
              <a:tailEnd len="sm" w="sm" type="none"/>
            </a:ln>
          </p:spPr>
        </p:pic>
      </p:grpSp>
      <p:graphicFrame>
        <p:nvGraphicFramePr>
          <p:cNvPr id="1556" name="Google Shape;1556;p121"/>
          <p:cNvGraphicFramePr/>
          <p:nvPr/>
        </p:nvGraphicFramePr>
        <p:xfrm>
          <a:off x="77363" y="2681925"/>
          <a:ext cx="3000000" cy="3000000"/>
        </p:xfrm>
        <a:graphic>
          <a:graphicData uri="http://schemas.openxmlformats.org/drawingml/2006/table">
            <a:tbl>
              <a:tblPr>
                <a:noFill/>
                <a:tableStyleId>{9C6FD648-FC4C-42F6-B1AC-0B3A4F257451}</a:tableStyleId>
              </a:tblPr>
              <a:tblGrid>
                <a:gridCol w="852400"/>
                <a:gridCol w="998000"/>
                <a:gridCol w="998000"/>
                <a:gridCol w="998000"/>
                <a:gridCol w="998000"/>
                <a:gridCol w="998000"/>
                <a:gridCol w="998000"/>
                <a:gridCol w="998000"/>
                <a:gridCol w="998000"/>
              </a:tblGrid>
              <a:tr h="428450">
                <a:tc>
                  <a:txBody>
                    <a:bodyPr/>
                    <a:lstStyle/>
                    <a:p>
                      <a:pPr indent="0" lvl="0" marL="0" rtl="0" algn="ctr">
                        <a:spcBef>
                          <a:spcPts val="0"/>
                        </a:spcBef>
                        <a:spcAft>
                          <a:spcPts val="0"/>
                        </a:spcAft>
                        <a:buClr>
                          <a:schemeClr val="dk1"/>
                        </a:buClr>
                        <a:buSzPts val="1100"/>
                        <a:buFont typeface="Arial"/>
                        <a:buNone/>
                      </a:pPr>
                      <a:r>
                        <a:rPr b="1" lang="en" sz="1000">
                          <a:solidFill>
                            <a:schemeClr val="accent3"/>
                          </a:solidFill>
                          <a:latin typeface="Poppins"/>
                          <a:ea typeface="Poppins"/>
                          <a:cs typeface="Poppins"/>
                          <a:sym typeface="Poppins"/>
                        </a:rPr>
                        <a:t>Seed</a:t>
                      </a:r>
                      <a:endParaRPr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2D4263"/>
                          </a:solidFill>
                          <a:latin typeface="Poppins"/>
                          <a:ea typeface="Poppins"/>
                          <a:cs typeface="Poppins"/>
                          <a:sym typeface="Poppins"/>
                        </a:rPr>
                        <a:t>Kim</a:t>
                      </a:r>
                      <a:endParaRPr b="1"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2D4263"/>
                          </a:solidFill>
                          <a:latin typeface="Poppins"/>
                          <a:ea typeface="Poppins"/>
                          <a:cs typeface="Poppins"/>
                          <a:sym typeface="Poppins"/>
                        </a:rPr>
                        <a:t>Khloé</a:t>
                      </a:r>
                      <a:endParaRPr b="1"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2D4263"/>
                          </a:solidFill>
                          <a:latin typeface="Poppins"/>
                          <a:ea typeface="Poppins"/>
                          <a:cs typeface="Poppins"/>
                          <a:sym typeface="Poppins"/>
                        </a:rPr>
                        <a:t>Kendall</a:t>
                      </a:r>
                      <a:endParaRPr b="1"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2D4263"/>
                          </a:solidFill>
                          <a:latin typeface="Poppins"/>
                          <a:ea typeface="Poppins"/>
                          <a:cs typeface="Poppins"/>
                          <a:sym typeface="Poppins"/>
                        </a:rPr>
                        <a:t>Kylie</a:t>
                      </a:r>
                      <a:endParaRPr b="1"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2D4263"/>
                          </a:solidFill>
                          <a:latin typeface="Poppins"/>
                          <a:ea typeface="Poppins"/>
                          <a:cs typeface="Poppins"/>
                          <a:sym typeface="Poppins"/>
                        </a:rPr>
                        <a:t>Kourtney</a:t>
                      </a:r>
                      <a:endParaRPr b="1"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2D4263"/>
                          </a:solidFill>
                          <a:latin typeface="Poppins"/>
                          <a:ea typeface="Poppins"/>
                          <a:cs typeface="Poppins"/>
                          <a:sym typeface="Poppins"/>
                        </a:rPr>
                        <a:t>Kris</a:t>
                      </a:r>
                      <a:endParaRPr b="1"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2D4263"/>
                          </a:solidFill>
                          <a:latin typeface="Poppins"/>
                          <a:ea typeface="Poppins"/>
                          <a:cs typeface="Poppins"/>
                          <a:sym typeface="Poppins"/>
                        </a:rPr>
                        <a:t>Caitlyn</a:t>
                      </a:r>
                      <a:endParaRPr b="1"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2D4263"/>
                          </a:solidFill>
                          <a:latin typeface="Poppins"/>
                          <a:ea typeface="Poppins"/>
                          <a:cs typeface="Poppins"/>
                          <a:sym typeface="Poppins"/>
                        </a:rPr>
                        <a:t>Rob</a:t>
                      </a:r>
                      <a:endParaRPr b="1" sz="1200">
                        <a:solidFill>
                          <a:srgbClr val="2D426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844425">
                <a:tc>
                  <a:txBody>
                    <a:bodyPr/>
                    <a:lstStyle/>
                    <a:p>
                      <a:pPr indent="0" lvl="0" marL="0" rtl="0" algn="ctr">
                        <a:spcBef>
                          <a:spcPts val="0"/>
                        </a:spcBef>
                        <a:spcAft>
                          <a:spcPts val="0"/>
                        </a:spcAft>
                        <a:buNone/>
                      </a:pPr>
                      <a:r>
                        <a:rPr b="1" lang="en" sz="1000">
                          <a:solidFill>
                            <a:schemeClr val="accent3"/>
                          </a:solidFill>
                          <a:latin typeface="Poppins"/>
                          <a:ea typeface="Poppins"/>
                          <a:cs typeface="Poppins"/>
                          <a:sym typeface="Poppins"/>
                        </a:rPr>
                        <a:t>Total Followers (Millions)</a:t>
                      </a:r>
                      <a:endParaRPr b="1" sz="10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119.5</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70.5</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68.6</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67.8</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60.5</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20.5</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10.4</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10.2</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65100">
                <a:tc>
                  <a:txBody>
                    <a:bodyPr/>
                    <a:lstStyle/>
                    <a:p>
                      <a:pPr indent="0" lvl="0" marL="0" rtl="0" algn="ctr">
                        <a:spcBef>
                          <a:spcPts val="0"/>
                        </a:spcBef>
                        <a:spcAft>
                          <a:spcPts val="0"/>
                        </a:spcAft>
                        <a:buNone/>
                      </a:pPr>
                      <a:r>
                        <a:rPr b="1" lang="en" sz="1000">
                          <a:solidFill>
                            <a:schemeClr val="accent3"/>
                          </a:solidFill>
                          <a:latin typeface="Poppins"/>
                          <a:ea typeface="Poppins"/>
                          <a:cs typeface="Poppins"/>
                          <a:sym typeface="Poppins"/>
                        </a:rPr>
                        <a:t>Influence Set</a:t>
                      </a:r>
                      <a:endParaRPr b="1" sz="10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1557" name="Google Shape;1557;p121"/>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1558" name="Google Shape;1558;p121"/>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1559" name="Google Shape;1559;p121"/>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SzPts val="1100"/>
              <a:buNone/>
            </a:pPr>
            <a:r>
              <a:rPr lang="en" sz="1200">
                <a:solidFill>
                  <a:srgbClr val="2D4263"/>
                </a:solidFill>
                <a:latin typeface="Poppins Medium"/>
                <a:ea typeface="Poppins Medium"/>
                <a:cs typeface="Poppins Medium"/>
                <a:sym typeface="Poppins Medium"/>
              </a:rPr>
              <a:t>Introduction</a:t>
            </a:r>
            <a:endParaRPr sz="1200">
              <a:solidFill>
                <a:srgbClr val="2D4263"/>
              </a:solidFill>
              <a:latin typeface="Poppins Medium"/>
              <a:ea typeface="Poppins Medium"/>
              <a:cs typeface="Poppins Medium"/>
              <a:sym typeface="Poppins Medium"/>
            </a:endParaRPr>
          </a:p>
        </p:txBody>
      </p:sp>
      <p:sp>
        <p:nvSpPr>
          <p:cNvPr id="1560" name="Google Shape;1560;p121"/>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b="0" i="0" lang="en" sz="1200" u="none" cap="none" strike="noStrike">
                <a:solidFill>
                  <a:srgbClr val="EEEEEE"/>
                </a:solidFill>
                <a:latin typeface="Poppins Medium"/>
                <a:ea typeface="Poppins Medium"/>
                <a:cs typeface="Poppins Medium"/>
                <a:sym typeface="Poppins Medium"/>
              </a:rPr>
              <a:t>I</a:t>
            </a:r>
            <a:endParaRPr sz="700"/>
          </a:p>
        </p:txBody>
      </p:sp>
      <p:sp>
        <p:nvSpPr>
          <p:cNvPr id="1561" name="Google Shape;1561;p121"/>
          <p:cNvSpPr txBox="1"/>
          <p:nvPr/>
        </p:nvSpPr>
        <p:spPr>
          <a:xfrm>
            <a:off x="2212900" y="213600"/>
            <a:ext cx="30000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100">
              <a:solidFill>
                <a:schemeClr val="dk1"/>
              </a:solidFill>
            </a:endParaRPr>
          </a:p>
        </p:txBody>
      </p:sp>
      <p:sp>
        <p:nvSpPr>
          <p:cNvPr id="1562" name="Google Shape;1562;p121"/>
          <p:cNvSpPr/>
          <p:nvPr/>
        </p:nvSpPr>
        <p:spPr>
          <a:xfrm>
            <a:off x="1897375" y="1485900"/>
            <a:ext cx="3024300" cy="3417600"/>
          </a:xfrm>
          <a:prstGeom prst="rect">
            <a:avLst/>
          </a:prstGeom>
          <a:solidFill>
            <a:srgbClr val="FFFFFF">
              <a:alpha val="84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121"/>
          <p:cNvSpPr/>
          <p:nvPr/>
        </p:nvSpPr>
        <p:spPr>
          <a:xfrm>
            <a:off x="4921675" y="1562375"/>
            <a:ext cx="4164000" cy="3417600"/>
          </a:xfrm>
          <a:prstGeom prst="rect">
            <a:avLst/>
          </a:prstGeom>
          <a:solidFill>
            <a:srgbClr val="FFFFFF">
              <a:alpha val="84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68" name="Shape 1568"/>
        <p:cNvGrpSpPr/>
        <p:nvPr/>
      </p:nvGrpSpPr>
      <p:grpSpPr>
        <a:xfrm>
          <a:off x="0" y="0"/>
          <a:ext cx="0" cy="0"/>
          <a:chOff x="0" y="0"/>
          <a:chExt cx="0" cy="0"/>
        </a:xfrm>
      </p:grpSpPr>
      <p:sp>
        <p:nvSpPr>
          <p:cNvPr id="1569" name="Google Shape;1569;p122"/>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1570" name="Google Shape;1570;p122"/>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1571" name="Google Shape;1571;p122"/>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SzPts val="1100"/>
              <a:buNone/>
            </a:pPr>
            <a:r>
              <a:rPr lang="en" sz="1200">
                <a:solidFill>
                  <a:srgbClr val="2D4263"/>
                </a:solidFill>
                <a:latin typeface="Poppins Medium"/>
                <a:ea typeface="Poppins Medium"/>
                <a:cs typeface="Poppins Medium"/>
                <a:sym typeface="Poppins Medium"/>
              </a:rPr>
              <a:t>Introduction</a:t>
            </a:r>
            <a:endParaRPr sz="1200">
              <a:solidFill>
                <a:srgbClr val="2D4263"/>
              </a:solidFill>
              <a:latin typeface="Poppins Medium"/>
              <a:ea typeface="Poppins Medium"/>
              <a:cs typeface="Poppins Medium"/>
              <a:sym typeface="Poppins Medium"/>
            </a:endParaRPr>
          </a:p>
        </p:txBody>
      </p:sp>
      <p:sp>
        <p:nvSpPr>
          <p:cNvPr id="1572" name="Google Shape;1572;p122"/>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b="0" i="0" lang="en" sz="1200" u="none" cap="none" strike="noStrike">
                <a:solidFill>
                  <a:srgbClr val="EEEEEE"/>
                </a:solidFill>
                <a:latin typeface="Poppins Medium"/>
                <a:ea typeface="Poppins Medium"/>
                <a:cs typeface="Poppins Medium"/>
                <a:sym typeface="Poppins Medium"/>
              </a:rPr>
              <a:t>I</a:t>
            </a:r>
            <a:endParaRPr sz="700"/>
          </a:p>
        </p:txBody>
      </p:sp>
      <p:sp>
        <p:nvSpPr>
          <p:cNvPr id="1573" name="Google Shape;1573;p122"/>
          <p:cNvSpPr txBox="1"/>
          <p:nvPr/>
        </p:nvSpPr>
        <p:spPr>
          <a:xfrm>
            <a:off x="2212900" y="213600"/>
            <a:ext cx="30000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100">
              <a:solidFill>
                <a:schemeClr val="dk1"/>
              </a:solidFill>
            </a:endParaRPr>
          </a:p>
        </p:txBody>
      </p:sp>
      <p:pic>
        <p:nvPicPr>
          <p:cNvPr id="1574" name="Google Shape;1574;p122"/>
          <p:cNvPicPr preferRelativeResize="0"/>
          <p:nvPr/>
        </p:nvPicPr>
        <p:blipFill>
          <a:blip r:embed="rId3">
            <a:alphaModFix/>
          </a:blip>
          <a:stretch>
            <a:fillRect/>
          </a:stretch>
        </p:blipFill>
        <p:spPr>
          <a:xfrm>
            <a:off x="523875" y="900113"/>
            <a:ext cx="8096250" cy="3343275"/>
          </a:xfrm>
          <a:prstGeom prst="rect">
            <a:avLst/>
          </a:prstGeom>
          <a:noFill/>
          <a:ln>
            <a:noFill/>
          </a:ln>
        </p:spPr>
      </p:pic>
      <p:sp>
        <p:nvSpPr>
          <p:cNvPr id="1575" name="Google Shape;1575;p1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79" name="Shape 1579"/>
        <p:cNvGrpSpPr/>
        <p:nvPr/>
      </p:nvGrpSpPr>
      <p:grpSpPr>
        <a:xfrm>
          <a:off x="0" y="0"/>
          <a:ext cx="0" cy="0"/>
          <a:chOff x="0" y="0"/>
          <a:chExt cx="0" cy="0"/>
        </a:xfrm>
      </p:grpSpPr>
      <p:sp>
        <p:nvSpPr>
          <p:cNvPr id="1580" name="Google Shape;1580;p123"/>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1581" name="Google Shape;1581;p123"/>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1582" name="Google Shape;1582;p123"/>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Updates</a:t>
            </a:r>
            <a:endParaRPr sz="700"/>
          </a:p>
        </p:txBody>
      </p:sp>
      <p:sp>
        <p:nvSpPr>
          <p:cNvPr id="1583" name="Google Shape;1583;p123"/>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lang="en" sz="1200">
                <a:solidFill>
                  <a:srgbClr val="EEEEEE"/>
                </a:solidFill>
                <a:latin typeface="Poppins Medium"/>
                <a:ea typeface="Poppins Medium"/>
                <a:cs typeface="Poppins Medium"/>
                <a:sym typeface="Poppins Medium"/>
              </a:rPr>
              <a:t>I</a:t>
            </a:r>
            <a:endParaRPr sz="1200">
              <a:solidFill>
                <a:srgbClr val="EEEEEE"/>
              </a:solidFill>
              <a:latin typeface="Poppins Medium"/>
              <a:ea typeface="Poppins Medium"/>
              <a:cs typeface="Poppins Medium"/>
              <a:sym typeface="Poppins Medium"/>
            </a:endParaRPr>
          </a:p>
        </p:txBody>
      </p:sp>
      <p:sp>
        <p:nvSpPr>
          <p:cNvPr id="1584" name="Google Shape;1584;p123"/>
          <p:cNvSpPr txBox="1"/>
          <p:nvPr/>
        </p:nvSpPr>
        <p:spPr>
          <a:xfrm>
            <a:off x="425895" y="651900"/>
            <a:ext cx="82038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Completed Tasks</a:t>
            </a:r>
            <a:endParaRPr sz="700"/>
          </a:p>
        </p:txBody>
      </p:sp>
      <p:sp>
        <p:nvSpPr>
          <p:cNvPr id="1585" name="Google Shape;1585;p123"/>
          <p:cNvSpPr txBox="1"/>
          <p:nvPr/>
        </p:nvSpPr>
        <p:spPr>
          <a:xfrm>
            <a:off x="425858" y="1138650"/>
            <a:ext cx="8046600" cy="1847100"/>
          </a:xfrm>
          <a:prstGeom prst="rect">
            <a:avLst/>
          </a:prstGeom>
          <a:noFill/>
          <a:ln>
            <a:noFill/>
          </a:ln>
        </p:spPr>
        <p:txBody>
          <a:bodyPr anchorCtr="0" anchor="t" bIns="0" lIns="0" spcFirstLastPara="1" rIns="0" wrap="square" tIns="0">
            <a:spAutoFit/>
          </a:bodyPr>
          <a:lstStyle/>
          <a:p>
            <a:pPr indent="-190500" lvl="1" marL="457200" rtl="0" algn="l">
              <a:lnSpc>
                <a:spcPct val="180000"/>
              </a:lnSpc>
              <a:spcBef>
                <a:spcPts val="0"/>
              </a:spcBef>
              <a:spcAft>
                <a:spcPts val="0"/>
              </a:spcAft>
              <a:buClr>
                <a:srgbClr val="2D4263"/>
              </a:buClr>
              <a:buSzPts val="1200"/>
              <a:buFont typeface="Poppins"/>
              <a:buChar char="•"/>
            </a:pPr>
            <a:r>
              <a:rPr lang="en" sz="1200">
                <a:solidFill>
                  <a:srgbClr val="2D4263"/>
                </a:solidFill>
                <a:latin typeface="Poppins"/>
                <a:ea typeface="Poppins"/>
                <a:cs typeface="Poppins"/>
                <a:sym typeface="Poppins"/>
              </a:rPr>
              <a:t>Tactical</a:t>
            </a:r>
            <a:endParaRPr sz="1200">
              <a:solidFill>
                <a:srgbClr val="2D4263"/>
              </a:solidFill>
              <a:latin typeface="Poppins"/>
              <a:ea typeface="Poppins"/>
              <a:cs typeface="Poppins"/>
              <a:sym typeface="Poppins"/>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Created Team Agreement</a:t>
            </a:r>
            <a:endParaRPr sz="1200">
              <a:solidFill>
                <a:srgbClr val="2D4263"/>
              </a:solidFill>
              <a:latin typeface="Poppins Light"/>
              <a:ea typeface="Poppins Light"/>
              <a:cs typeface="Poppins Light"/>
              <a:sym typeface="Poppins Light"/>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Met with SMEs</a:t>
            </a:r>
            <a:endParaRPr sz="1200">
              <a:solidFill>
                <a:srgbClr val="2D4263"/>
              </a:solidFill>
              <a:latin typeface="Poppins Light"/>
              <a:ea typeface="Poppins Light"/>
              <a:cs typeface="Poppins Light"/>
              <a:sym typeface="Poppins Light"/>
            </a:endParaRPr>
          </a:p>
          <a:p>
            <a:pPr indent="-190500" lvl="3" marL="9144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Puya</a:t>
            </a:r>
            <a:endParaRPr sz="1200">
              <a:solidFill>
                <a:srgbClr val="2D4263"/>
              </a:solidFill>
              <a:latin typeface="Poppins Light"/>
              <a:ea typeface="Poppins Light"/>
              <a:cs typeface="Poppins Light"/>
              <a:sym typeface="Poppins Light"/>
            </a:endParaRPr>
          </a:p>
          <a:p>
            <a:pPr indent="-190500" lvl="3" marL="9144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Morgan Ames </a:t>
            </a:r>
            <a:endParaRPr sz="1200">
              <a:solidFill>
                <a:srgbClr val="2D4263"/>
              </a:solidFill>
              <a:latin typeface="Poppins Light"/>
              <a:ea typeface="Poppins Light"/>
              <a:cs typeface="Poppins Light"/>
              <a:sym typeface="Poppins Light"/>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Ethical considerations</a:t>
            </a:r>
            <a:endParaRPr sz="1200">
              <a:solidFill>
                <a:srgbClr val="2D4263"/>
              </a:solidFill>
              <a:latin typeface="Poppins Light"/>
              <a:ea typeface="Poppins Light"/>
              <a:cs typeface="Poppins Light"/>
              <a:sym typeface="Poppins Light"/>
            </a:endParaRPr>
          </a:p>
        </p:txBody>
      </p:sp>
      <p:sp>
        <p:nvSpPr>
          <p:cNvPr id="1586" name="Google Shape;1586;p1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90" name="Shape 1590"/>
        <p:cNvGrpSpPr/>
        <p:nvPr/>
      </p:nvGrpSpPr>
      <p:grpSpPr>
        <a:xfrm>
          <a:off x="0" y="0"/>
          <a:ext cx="0" cy="0"/>
          <a:chOff x="0" y="0"/>
          <a:chExt cx="0" cy="0"/>
        </a:xfrm>
      </p:grpSpPr>
      <p:sp>
        <p:nvSpPr>
          <p:cNvPr id="1591" name="Google Shape;1591;p124"/>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1592" name="Google Shape;1592;p124"/>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1593" name="Google Shape;1593;p124"/>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SzPts val="1100"/>
              <a:buNone/>
            </a:pPr>
            <a:r>
              <a:rPr lang="en" sz="1200">
                <a:solidFill>
                  <a:srgbClr val="2D4263"/>
                </a:solidFill>
                <a:latin typeface="Poppins Medium"/>
                <a:ea typeface="Poppins Medium"/>
                <a:cs typeface="Poppins Medium"/>
                <a:sym typeface="Poppins Medium"/>
              </a:rPr>
              <a:t>Ethical Considerations</a:t>
            </a:r>
            <a:endParaRPr sz="1200">
              <a:solidFill>
                <a:srgbClr val="2D4263"/>
              </a:solidFill>
              <a:latin typeface="Poppins Medium"/>
              <a:ea typeface="Poppins Medium"/>
              <a:cs typeface="Poppins Medium"/>
              <a:sym typeface="Poppins Medium"/>
            </a:endParaRPr>
          </a:p>
        </p:txBody>
      </p:sp>
      <p:sp>
        <p:nvSpPr>
          <p:cNvPr id="1594" name="Google Shape;1594;p124"/>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b="0" i="0" lang="en" sz="1200" u="none" cap="none" strike="noStrike">
                <a:solidFill>
                  <a:srgbClr val="EEEEEE"/>
                </a:solidFill>
                <a:latin typeface="Poppins Medium"/>
                <a:ea typeface="Poppins Medium"/>
                <a:cs typeface="Poppins Medium"/>
                <a:sym typeface="Poppins Medium"/>
              </a:rPr>
              <a:t>I</a:t>
            </a:r>
            <a:endParaRPr sz="700"/>
          </a:p>
        </p:txBody>
      </p:sp>
      <p:sp>
        <p:nvSpPr>
          <p:cNvPr id="1595" name="Google Shape;1595;p124"/>
          <p:cNvSpPr txBox="1"/>
          <p:nvPr/>
        </p:nvSpPr>
        <p:spPr>
          <a:xfrm>
            <a:off x="2212900" y="213600"/>
            <a:ext cx="30000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100">
              <a:solidFill>
                <a:schemeClr val="dk1"/>
              </a:solidFill>
            </a:endParaRPr>
          </a:p>
        </p:txBody>
      </p:sp>
      <p:pic>
        <p:nvPicPr>
          <p:cNvPr id="1596" name="Google Shape;1596;p124"/>
          <p:cNvPicPr preferRelativeResize="0"/>
          <p:nvPr/>
        </p:nvPicPr>
        <p:blipFill>
          <a:blip r:embed="rId3">
            <a:alphaModFix/>
          </a:blip>
          <a:stretch>
            <a:fillRect/>
          </a:stretch>
        </p:blipFill>
        <p:spPr>
          <a:xfrm>
            <a:off x="523875" y="900113"/>
            <a:ext cx="8096250" cy="3343275"/>
          </a:xfrm>
          <a:prstGeom prst="rect">
            <a:avLst/>
          </a:prstGeom>
          <a:noFill/>
          <a:ln>
            <a:noFill/>
          </a:ln>
        </p:spPr>
      </p:pic>
      <p:sp>
        <p:nvSpPr>
          <p:cNvPr id="1597" name="Google Shape;1597;p1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01" name="Shape 1601"/>
        <p:cNvGrpSpPr/>
        <p:nvPr/>
      </p:nvGrpSpPr>
      <p:grpSpPr>
        <a:xfrm>
          <a:off x="0" y="0"/>
          <a:ext cx="0" cy="0"/>
          <a:chOff x="0" y="0"/>
          <a:chExt cx="0" cy="0"/>
        </a:xfrm>
      </p:grpSpPr>
      <p:sp>
        <p:nvSpPr>
          <p:cNvPr id="1602" name="Google Shape;1602;p125"/>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1603" name="Google Shape;1603;p125"/>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1604" name="Google Shape;1604;p125"/>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Updates</a:t>
            </a:r>
            <a:endParaRPr sz="700"/>
          </a:p>
        </p:txBody>
      </p:sp>
      <p:sp>
        <p:nvSpPr>
          <p:cNvPr id="1605" name="Google Shape;1605;p125"/>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lang="en" sz="1200">
                <a:solidFill>
                  <a:srgbClr val="EEEEEE"/>
                </a:solidFill>
                <a:latin typeface="Poppins Medium"/>
                <a:ea typeface="Poppins Medium"/>
                <a:cs typeface="Poppins Medium"/>
                <a:sym typeface="Poppins Medium"/>
              </a:rPr>
              <a:t>I</a:t>
            </a:r>
            <a:endParaRPr sz="1200">
              <a:solidFill>
                <a:srgbClr val="EEEEEE"/>
              </a:solidFill>
              <a:latin typeface="Poppins Medium"/>
              <a:ea typeface="Poppins Medium"/>
              <a:cs typeface="Poppins Medium"/>
              <a:sym typeface="Poppins Medium"/>
            </a:endParaRPr>
          </a:p>
        </p:txBody>
      </p:sp>
      <p:sp>
        <p:nvSpPr>
          <p:cNvPr id="1606" name="Google Shape;1606;p125"/>
          <p:cNvSpPr txBox="1"/>
          <p:nvPr/>
        </p:nvSpPr>
        <p:spPr>
          <a:xfrm>
            <a:off x="425895" y="651900"/>
            <a:ext cx="82038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Completed Tasks</a:t>
            </a:r>
            <a:endParaRPr sz="700"/>
          </a:p>
        </p:txBody>
      </p:sp>
      <p:sp>
        <p:nvSpPr>
          <p:cNvPr id="1607" name="Google Shape;1607;p125"/>
          <p:cNvSpPr txBox="1"/>
          <p:nvPr/>
        </p:nvSpPr>
        <p:spPr>
          <a:xfrm>
            <a:off x="425850" y="1138650"/>
            <a:ext cx="8046600" cy="2179500"/>
          </a:xfrm>
          <a:prstGeom prst="rect">
            <a:avLst/>
          </a:prstGeom>
          <a:noFill/>
          <a:ln>
            <a:noFill/>
          </a:ln>
        </p:spPr>
        <p:txBody>
          <a:bodyPr anchorCtr="0" anchor="t" bIns="0" lIns="0" spcFirstLastPara="1" rIns="0" wrap="square" tIns="0">
            <a:spAutoFit/>
          </a:bodyPr>
          <a:lstStyle/>
          <a:p>
            <a:pPr indent="-190500" lvl="1" marL="457200" rtl="0" algn="l">
              <a:lnSpc>
                <a:spcPct val="180000"/>
              </a:lnSpc>
              <a:spcBef>
                <a:spcPts val="0"/>
              </a:spcBef>
              <a:spcAft>
                <a:spcPts val="0"/>
              </a:spcAft>
              <a:buClr>
                <a:srgbClr val="2D4263"/>
              </a:buClr>
              <a:buSzPts val="1200"/>
              <a:buFont typeface="Poppins"/>
              <a:buChar char="•"/>
            </a:pPr>
            <a:r>
              <a:rPr lang="en" sz="1200">
                <a:solidFill>
                  <a:srgbClr val="2D4263"/>
                </a:solidFill>
                <a:latin typeface="Poppins"/>
                <a:ea typeface="Poppins"/>
                <a:cs typeface="Poppins"/>
                <a:sym typeface="Poppins"/>
              </a:rPr>
              <a:t>Technical</a:t>
            </a:r>
            <a:endParaRPr sz="1200">
              <a:solidFill>
                <a:srgbClr val="2D4263"/>
              </a:solidFill>
              <a:latin typeface="Poppins"/>
              <a:ea typeface="Poppins"/>
              <a:cs typeface="Poppins"/>
              <a:sym typeface="Poppins"/>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Set up Github repository</a:t>
            </a:r>
            <a:endParaRPr sz="1200">
              <a:solidFill>
                <a:srgbClr val="2D4263"/>
              </a:solidFill>
              <a:latin typeface="Poppins Light"/>
              <a:ea typeface="Poppins Light"/>
              <a:cs typeface="Poppins Light"/>
              <a:sym typeface="Poppins Light"/>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Integrated Python poetry for dependency management</a:t>
            </a:r>
            <a:endParaRPr sz="1200">
              <a:solidFill>
                <a:srgbClr val="2D4263"/>
              </a:solidFill>
              <a:latin typeface="Poppins Light"/>
              <a:ea typeface="Poppins Light"/>
              <a:cs typeface="Poppins Light"/>
              <a:sym typeface="Poppins Light"/>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Received codebase from Puya and started trying to replicate their research paper</a:t>
            </a:r>
            <a:endParaRPr sz="1200">
              <a:solidFill>
                <a:srgbClr val="2D4263"/>
              </a:solidFill>
              <a:latin typeface="Poppins Light"/>
              <a:ea typeface="Poppins Light"/>
              <a:cs typeface="Poppins Light"/>
              <a:sym typeface="Poppins Light"/>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Researched IM and reviewed more research papers</a:t>
            </a:r>
            <a:endParaRPr sz="1200">
              <a:solidFill>
                <a:srgbClr val="2D4263"/>
              </a:solidFill>
              <a:latin typeface="Poppins Light"/>
              <a:ea typeface="Poppins Light"/>
              <a:cs typeface="Poppins Light"/>
              <a:sym typeface="Poppins Light"/>
            </a:endParaRPr>
          </a:p>
          <a:p>
            <a:pPr indent="0" lvl="0" marL="0" rtl="0" algn="l">
              <a:lnSpc>
                <a:spcPct val="180000"/>
              </a:lnSpc>
              <a:spcBef>
                <a:spcPts val="0"/>
              </a:spcBef>
              <a:spcAft>
                <a:spcPts val="0"/>
              </a:spcAft>
              <a:buNone/>
            </a:pPr>
            <a:r>
              <a:t/>
            </a:r>
            <a:endParaRPr sz="1200">
              <a:solidFill>
                <a:srgbClr val="2D4263"/>
              </a:solidFill>
              <a:latin typeface="Poppins Light"/>
              <a:ea typeface="Poppins Light"/>
              <a:cs typeface="Poppins Light"/>
              <a:sym typeface="Poppins Light"/>
            </a:endParaRPr>
          </a:p>
          <a:p>
            <a:pPr indent="0" lvl="0" marL="0" rtl="0" algn="l">
              <a:lnSpc>
                <a:spcPct val="180000"/>
              </a:lnSpc>
              <a:spcBef>
                <a:spcPts val="0"/>
              </a:spcBef>
              <a:spcAft>
                <a:spcPts val="0"/>
              </a:spcAft>
              <a:buNone/>
            </a:pPr>
            <a:r>
              <a:t/>
            </a:r>
            <a:endParaRPr sz="1200">
              <a:solidFill>
                <a:srgbClr val="2D4263"/>
              </a:solidFill>
              <a:latin typeface="Poppins Light"/>
              <a:ea typeface="Poppins Light"/>
              <a:cs typeface="Poppins Light"/>
              <a:sym typeface="Poppins Light"/>
            </a:endParaRPr>
          </a:p>
        </p:txBody>
      </p:sp>
      <p:sp>
        <p:nvSpPr>
          <p:cNvPr id="1608" name="Google Shape;1608;p1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12" name="Shape 1612"/>
        <p:cNvGrpSpPr/>
        <p:nvPr/>
      </p:nvGrpSpPr>
      <p:grpSpPr>
        <a:xfrm>
          <a:off x="0" y="0"/>
          <a:ext cx="0" cy="0"/>
          <a:chOff x="0" y="0"/>
          <a:chExt cx="0" cy="0"/>
        </a:xfrm>
      </p:grpSpPr>
      <p:sp>
        <p:nvSpPr>
          <p:cNvPr id="1613" name="Google Shape;1613;p126"/>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1614" name="Google Shape;1614;p126"/>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1615" name="Google Shape;1615;p126"/>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Updates</a:t>
            </a:r>
            <a:endParaRPr sz="700"/>
          </a:p>
        </p:txBody>
      </p:sp>
      <p:sp>
        <p:nvSpPr>
          <p:cNvPr id="1616" name="Google Shape;1616;p126"/>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lang="en" sz="1200">
                <a:solidFill>
                  <a:srgbClr val="EEEEEE"/>
                </a:solidFill>
                <a:latin typeface="Poppins Medium"/>
                <a:ea typeface="Poppins Medium"/>
                <a:cs typeface="Poppins Medium"/>
                <a:sym typeface="Poppins Medium"/>
              </a:rPr>
              <a:t>I</a:t>
            </a:r>
            <a:endParaRPr sz="1200">
              <a:solidFill>
                <a:srgbClr val="EEEEEE"/>
              </a:solidFill>
              <a:latin typeface="Poppins Medium"/>
              <a:ea typeface="Poppins Medium"/>
              <a:cs typeface="Poppins Medium"/>
              <a:sym typeface="Poppins Medium"/>
            </a:endParaRPr>
          </a:p>
        </p:txBody>
      </p:sp>
      <p:sp>
        <p:nvSpPr>
          <p:cNvPr id="1617" name="Google Shape;1617;p126"/>
          <p:cNvSpPr txBox="1"/>
          <p:nvPr/>
        </p:nvSpPr>
        <p:spPr>
          <a:xfrm>
            <a:off x="425895" y="651900"/>
            <a:ext cx="82038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Goals for Upcoming Week</a:t>
            </a:r>
            <a:endParaRPr sz="700"/>
          </a:p>
        </p:txBody>
      </p:sp>
      <p:sp>
        <p:nvSpPr>
          <p:cNvPr id="1618" name="Google Shape;1618;p126"/>
          <p:cNvSpPr txBox="1"/>
          <p:nvPr/>
        </p:nvSpPr>
        <p:spPr>
          <a:xfrm>
            <a:off x="425850" y="1138650"/>
            <a:ext cx="8139900" cy="1847100"/>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t/>
            </a:r>
            <a:endParaRPr sz="1200">
              <a:solidFill>
                <a:srgbClr val="2D4263"/>
              </a:solidFill>
              <a:latin typeface="Poppins"/>
              <a:ea typeface="Poppins"/>
              <a:cs typeface="Poppins"/>
              <a:sym typeface="Poppins"/>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Continue weekly meetings</a:t>
            </a:r>
            <a:endParaRPr sz="1200">
              <a:solidFill>
                <a:srgbClr val="2D4263"/>
              </a:solidFill>
              <a:latin typeface="Poppins Light"/>
              <a:ea typeface="Poppins Light"/>
              <a:cs typeface="Poppins Light"/>
              <a:sym typeface="Poppins Light"/>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Continue meeting with subject matter experts</a:t>
            </a:r>
            <a:endParaRPr sz="1200">
              <a:solidFill>
                <a:srgbClr val="2D4263"/>
              </a:solidFill>
              <a:latin typeface="Poppins Light"/>
              <a:ea typeface="Poppins Light"/>
              <a:cs typeface="Poppins Light"/>
              <a:sym typeface="Poppins Light"/>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Review research papers and compare findings</a:t>
            </a:r>
            <a:endParaRPr sz="1200">
              <a:solidFill>
                <a:srgbClr val="2D4263"/>
              </a:solidFill>
              <a:latin typeface="Poppins Light"/>
              <a:ea typeface="Poppins Light"/>
              <a:cs typeface="Poppins Light"/>
              <a:sym typeface="Poppins Light"/>
            </a:endParaRPr>
          </a:p>
          <a:p>
            <a:pPr indent="-190500" lvl="2" marL="685800" rtl="0" algn="l">
              <a:lnSpc>
                <a:spcPct val="180000"/>
              </a:lnSpc>
              <a:spcBef>
                <a:spcPts val="0"/>
              </a:spcBef>
              <a:spcAft>
                <a:spcPts val="0"/>
              </a:spcAft>
              <a:buClr>
                <a:srgbClr val="2D4263"/>
              </a:buClr>
              <a:buSzPts val="1200"/>
              <a:buFont typeface="Poppins Light"/>
              <a:buChar char="⭒"/>
            </a:pPr>
            <a:r>
              <a:rPr lang="en" sz="1200">
                <a:solidFill>
                  <a:srgbClr val="2D4263"/>
                </a:solidFill>
                <a:latin typeface="Poppins Light"/>
                <a:ea typeface="Poppins Light"/>
                <a:cs typeface="Poppins Light"/>
                <a:sym typeface="Poppins Light"/>
              </a:rPr>
              <a:t>Run codebase to replicate findings from research paper</a:t>
            </a:r>
            <a:endParaRPr sz="1200">
              <a:solidFill>
                <a:srgbClr val="2D4263"/>
              </a:solidFill>
              <a:latin typeface="Poppins Light"/>
              <a:ea typeface="Poppins Light"/>
              <a:cs typeface="Poppins Light"/>
              <a:sym typeface="Poppins Light"/>
            </a:endParaRPr>
          </a:p>
          <a:p>
            <a:pPr indent="0" lvl="0" marL="0" rtl="0" algn="l">
              <a:lnSpc>
                <a:spcPct val="180000"/>
              </a:lnSpc>
              <a:spcBef>
                <a:spcPts val="0"/>
              </a:spcBef>
              <a:spcAft>
                <a:spcPts val="0"/>
              </a:spcAft>
              <a:buNone/>
            </a:pPr>
            <a:r>
              <a:t/>
            </a:r>
            <a:endParaRPr sz="1200">
              <a:solidFill>
                <a:srgbClr val="2D4263"/>
              </a:solidFill>
              <a:latin typeface="Poppins Light"/>
              <a:ea typeface="Poppins Light"/>
              <a:cs typeface="Poppins Light"/>
              <a:sym typeface="Poppins Light"/>
            </a:endParaRPr>
          </a:p>
        </p:txBody>
      </p:sp>
      <p:sp>
        <p:nvSpPr>
          <p:cNvPr id="1619" name="Google Shape;1619;p1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23" name="Shape 1623"/>
        <p:cNvGrpSpPr/>
        <p:nvPr/>
      </p:nvGrpSpPr>
      <p:grpSpPr>
        <a:xfrm>
          <a:off x="0" y="0"/>
          <a:ext cx="0" cy="0"/>
          <a:chOff x="0" y="0"/>
          <a:chExt cx="0" cy="0"/>
        </a:xfrm>
      </p:grpSpPr>
      <p:sp>
        <p:nvSpPr>
          <p:cNvPr id="1624" name="Google Shape;1624;p127"/>
          <p:cNvSpPr/>
          <p:nvPr/>
        </p:nvSpPr>
        <p:spPr>
          <a:xfrm>
            <a:off x="0" y="0"/>
            <a:ext cx="9140275" cy="3831633"/>
          </a:xfrm>
          <a:custGeom>
            <a:rect b="b" l="l" r="r" t="t"/>
            <a:pathLst>
              <a:path extrusionOk="0" h="2593322" w="6186311">
                <a:moveTo>
                  <a:pt x="0" y="0"/>
                </a:moveTo>
                <a:lnTo>
                  <a:pt x="6186311" y="0"/>
                </a:lnTo>
                <a:lnTo>
                  <a:pt x="6186311" y="2593322"/>
                </a:lnTo>
                <a:lnTo>
                  <a:pt x="0" y="2593322"/>
                </a:lnTo>
                <a:close/>
              </a:path>
            </a:pathLst>
          </a:custGeom>
          <a:solidFill>
            <a:srgbClr val="EEEEEE"/>
          </a:solidFill>
          <a:ln>
            <a:noFill/>
          </a:ln>
        </p:spPr>
      </p:sp>
      <p:sp>
        <p:nvSpPr>
          <p:cNvPr id="1625" name="Google Shape;1625;p127"/>
          <p:cNvSpPr txBox="1"/>
          <p:nvPr/>
        </p:nvSpPr>
        <p:spPr>
          <a:xfrm>
            <a:off x="561975" y="1885950"/>
            <a:ext cx="5296500" cy="692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 sz="4500" u="none" cap="none" strike="noStrike">
                <a:solidFill>
                  <a:srgbClr val="2D4263"/>
                </a:solidFill>
                <a:latin typeface="Poppins"/>
                <a:ea typeface="Poppins"/>
                <a:cs typeface="Poppins"/>
                <a:sym typeface="Poppins"/>
              </a:rPr>
              <a:t>Thank you</a:t>
            </a:r>
            <a:r>
              <a:rPr b="1" lang="en" sz="4500">
                <a:solidFill>
                  <a:srgbClr val="2D4263"/>
                </a:solidFill>
                <a:latin typeface="Poppins"/>
                <a:ea typeface="Poppins"/>
                <a:cs typeface="Poppins"/>
                <a:sym typeface="Poppins"/>
              </a:rPr>
              <a:t>!</a:t>
            </a:r>
            <a:endParaRPr b="1" sz="4500">
              <a:solidFill>
                <a:srgbClr val="2D4263"/>
              </a:solidFill>
              <a:latin typeface="Poppins"/>
              <a:ea typeface="Poppins"/>
              <a:cs typeface="Poppins"/>
              <a:sym typeface="Poppins"/>
            </a:endParaRPr>
          </a:p>
        </p:txBody>
      </p:sp>
      <p:sp>
        <p:nvSpPr>
          <p:cNvPr id="1626" name="Google Shape;1626;p127"/>
          <p:cNvSpPr txBox="1"/>
          <p:nvPr/>
        </p:nvSpPr>
        <p:spPr>
          <a:xfrm>
            <a:off x="561975" y="311468"/>
            <a:ext cx="1451700" cy="1848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 sz="1200" u="none" cap="none" strike="noStrike">
                <a:solidFill>
                  <a:srgbClr val="2D4263"/>
                </a:solidFill>
                <a:latin typeface="Poppins Medium"/>
                <a:ea typeface="Poppins Medium"/>
                <a:cs typeface="Poppins Medium"/>
                <a:sym typeface="Poppins Medium"/>
              </a:rPr>
              <a:t>The End</a:t>
            </a:r>
            <a:endParaRPr sz="700"/>
          </a:p>
        </p:txBody>
      </p:sp>
      <p:sp>
        <p:nvSpPr>
          <p:cNvPr id="1627" name="Google Shape;1627;p1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2FF2BA"/>
      </a:accent5>
      <a:accent6>
        <a:srgbClr val="302D38"/>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